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42.svg" ContentType="image/svg+xml"/>
  <Override PartName="/ppt/media/image5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3"/>
    <p:sldMasterId id="2147483682" r:id="rId4"/>
    <p:sldMasterId id="2147483694" r:id="rId5"/>
  </p:sldMasterIdLst>
  <p:notesMasterIdLst>
    <p:notesMasterId r:id="rId8"/>
  </p:notesMasterIdLst>
  <p:handoutMasterIdLst>
    <p:handoutMasterId r:id="rId34"/>
  </p:handoutMasterIdLst>
  <p:sldIdLst>
    <p:sldId id="11444" r:id="rId6"/>
    <p:sldId id="11466" r:id="rId7"/>
    <p:sldId id="11478" r:id="rId9"/>
    <p:sldId id="11463" r:id="rId10"/>
    <p:sldId id="11479" r:id="rId11"/>
    <p:sldId id="11468" r:id="rId12"/>
    <p:sldId id="11471" r:id="rId13"/>
    <p:sldId id="11473" r:id="rId14"/>
    <p:sldId id="259" r:id="rId15"/>
    <p:sldId id="261" r:id="rId16"/>
    <p:sldId id="260" r:id="rId17"/>
    <p:sldId id="257" r:id="rId18"/>
    <p:sldId id="258" r:id="rId19"/>
    <p:sldId id="11474" r:id="rId20"/>
    <p:sldId id="11484" r:id="rId21"/>
    <p:sldId id="11453" r:id="rId22"/>
    <p:sldId id="11476" r:id="rId23"/>
    <p:sldId id="11475" r:id="rId24"/>
    <p:sldId id="11483" r:id="rId25"/>
    <p:sldId id="11477" r:id="rId26"/>
    <p:sldId id="11454" r:id="rId27"/>
    <p:sldId id="11481" r:id="rId28"/>
    <p:sldId id="256" r:id="rId29"/>
    <p:sldId id="11376" r:id="rId30"/>
    <p:sldId id="11465" r:id="rId31"/>
    <p:sldId id="11391" r:id="rId32"/>
    <p:sldId id="11464" r:id="rId33"/>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内容页" id="{EB11151C-0E14-47B0-8218-1431BF894351}">
          <p14:sldIdLst>
            <p14:sldId id="11444"/>
            <p14:sldId id="11466"/>
            <p14:sldId id="11478"/>
            <p14:sldId id="11463"/>
            <p14:sldId id="11479"/>
            <p14:sldId id="11468"/>
            <p14:sldId id="11471"/>
            <p14:sldId id="11473"/>
            <p14:sldId id="259"/>
            <p14:sldId id="261"/>
            <p14:sldId id="260"/>
            <p14:sldId id="257"/>
            <p14:sldId id="258"/>
            <p14:sldId id="11474"/>
            <p14:sldId id="11484"/>
            <p14:sldId id="11453"/>
            <p14:sldId id="11476"/>
            <p14:sldId id="11475"/>
            <p14:sldId id="11483"/>
            <p14:sldId id="11477"/>
            <p14:sldId id="11454"/>
            <p14:sldId id="11481"/>
            <p14:sldId id="256"/>
            <p14:sldId id="11376"/>
            <p14:sldId id="11465"/>
            <p14:sldId id="11391"/>
            <p14:sldId id="11464"/>
          </p14:sldIdLst>
        </p14:section>
      </p14:sectionLst>
    </p:ext>
    <p:ext uri="{EFAFB233-063F-42B5-8137-9DF3F51BA10A}">
      <p15:sldGuideLst xmlns:p15="http://schemas.microsoft.com/office/powerpoint/2012/main">
        <p15:guide id="4" pos="3789" userDrawn="1">
          <p15:clr>
            <a:srgbClr val="A4A3A4"/>
          </p15:clr>
        </p15:guide>
        <p15:guide id="5" orient="horz" pos="1060" userDrawn="1">
          <p15:clr>
            <a:srgbClr val="A4A3A4"/>
          </p15:clr>
        </p15:guide>
        <p15:guide id="6" orient="horz" pos="1524" userDrawn="1">
          <p15:clr>
            <a:srgbClr val="A4A3A4"/>
          </p15:clr>
        </p15:guide>
        <p15:guide id="7" orient="horz" pos="3432" userDrawn="1">
          <p15:clr>
            <a:srgbClr val="A4A3A4"/>
          </p15:clr>
        </p15:guide>
        <p15:guide id="8" pos="2200" userDrawn="1">
          <p15:clr>
            <a:srgbClr val="A4A3A4"/>
          </p15:clr>
        </p15:guide>
        <p15:guide id="9" pos="3946" userDrawn="1">
          <p15:clr>
            <a:srgbClr val="A4A3A4"/>
          </p15:clr>
        </p15:guide>
        <p15:guide id="10" pos="6174" userDrawn="1">
          <p15:clr>
            <a:srgbClr val="A4A3A4"/>
          </p15:clr>
        </p15:guide>
        <p15:guide id="11" pos="5312" userDrawn="1">
          <p15:clr>
            <a:srgbClr val="A4A3A4"/>
          </p15:clr>
        </p15:guide>
        <p15:guide id="12" pos="23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任 安然" initials="任"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3A8"/>
    <a:srgbClr val="006FBF"/>
    <a:srgbClr val="C8161E"/>
    <a:srgbClr val="3974D7"/>
    <a:srgbClr val="D94E5D"/>
    <a:srgbClr val="FFFFFF"/>
    <a:srgbClr val="E8E8EF"/>
    <a:srgbClr val="9CB9EB"/>
    <a:srgbClr val="E1EAF9"/>
    <a:srgbClr val="E2ED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7417" autoAdjust="0"/>
  </p:normalViewPr>
  <p:slideViewPr>
    <p:cSldViewPr snapToGrid="0" showGuides="1">
      <p:cViewPr varScale="1">
        <p:scale>
          <a:sx n="92" d="100"/>
          <a:sy n="92" d="100"/>
        </p:scale>
        <p:origin x="80" y="64"/>
      </p:cViewPr>
      <p:guideLst>
        <p:guide pos="3789"/>
        <p:guide orient="horz" pos="1060"/>
        <p:guide orient="horz" pos="1524"/>
        <p:guide orient="horz" pos="3432"/>
        <p:guide pos="2200"/>
        <p:guide pos="3946"/>
        <p:guide pos="6174"/>
        <p:guide pos="5312"/>
        <p:guide pos="2360"/>
      </p:guideLst>
    </p:cSldViewPr>
  </p:slideViewPr>
  <p:outlineViewPr>
    <p:cViewPr>
      <p:scale>
        <a:sx n="33" d="100"/>
        <a:sy n="33" d="100"/>
      </p:scale>
      <p:origin x="0" y="-576"/>
    </p:cViewPr>
  </p:outlineViewPr>
  <p:notesTextViewPr>
    <p:cViewPr>
      <p:scale>
        <a:sx n="1" d="1"/>
        <a:sy n="1" d="1"/>
      </p:scale>
      <p:origin x="0" y="0"/>
    </p:cViewPr>
  </p:notesTextViewPr>
  <p:sorterViewPr>
    <p:cViewPr varScale="1">
      <p:scale>
        <a:sx n="1" d="1"/>
        <a:sy n="1" d="1"/>
      </p:scale>
      <p:origin x="0" y="-2170"/>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notesMaster" Target="notesMasters/notesMaster1.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9" Type="http://schemas.openxmlformats.org/officeDocument/2006/relationships/tags" Target="tags/tag366.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5000"/>
              </a:lnSpc>
              <a:spcAft>
                <a:spcPts val="800"/>
              </a:spcAft>
              <a:buNone/>
            </a:pPr>
            <a:r>
              <a:rPr lang="zh-CN" altLang="zh-CN" sz="1800" b="1" kern="100" dirty="0">
                <a:effectLst/>
                <a:latin typeface="等线" panose="02010600030101010101" charset="-122"/>
                <a:ea typeface="等线" panose="02010600030101010101" charset="-122"/>
                <a:cs typeface="Times New Roman" panose="02020503050405090304" pitchFamily="18" charset="0"/>
              </a:rPr>
              <a:t>需求：</a:t>
            </a:r>
            <a:endParaRPr lang="zh-CN" altLang="zh-CN" sz="1800" b="1" kern="100" dirty="0">
              <a:effectLst/>
              <a:latin typeface="等线" panose="02010600030101010101" charset="-122"/>
              <a:ea typeface="等线" panose="02010600030101010101" charset="-122"/>
              <a:cs typeface="Times New Roman" panose="02020503050405090304" pitchFamily="18" charset="0"/>
            </a:endParaRPr>
          </a:p>
          <a:p>
            <a:pPr indent="266700">
              <a:lnSpc>
                <a:spcPct val="115000"/>
              </a:lnSpc>
              <a:spcAft>
                <a:spcPts val="800"/>
              </a:spcAft>
              <a:buNone/>
            </a:pPr>
            <a:r>
              <a:rPr lang="zh-CN" altLang="zh-CN" sz="1800" kern="100" dirty="0">
                <a:effectLst/>
                <a:latin typeface="等线" panose="02010600030101010101" charset="-122"/>
                <a:ea typeface="等线" panose="02010600030101010101" charset="-122"/>
                <a:cs typeface="Times New Roman" panose="02020503050405090304" pitchFamily="18" charset="0"/>
              </a:rPr>
              <a:t>在现代电子对抗与频谱管理领域，精准感知与高效预测辐射源的动态电磁行为对于提升态势感知能力、优化频谱分配策略以及增强电子对抗系统的智能化水平具有至关重要的作用。然而，传统基于规则和统计建模的方法在处理复杂多变的电磁环境时存在诸多局限性，例如对非线性、非平稳信号适应性较差，难以充分挖掘隐含模式和关联特征。因此，针对复杂电磁环境下辐射源动态电磁行为难以精准感知与预测的问题，采集多维异构电磁特征集，并设计智能化的认知与预测系统至关重要。</a:t>
            </a:r>
            <a:endParaRPr lang="zh-CN" altLang="zh-CN" sz="1800" kern="100" dirty="0">
              <a:effectLst/>
              <a:latin typeface="等线" panose="02010600030101010101" charset="-122"/>
              <a:ea typeface="等线" panose="02010600030101010101" charset="-122"/>
              <a:cs typeface="Times New Roman" panose="02020503050405090304" pitchFamily="18" charset="0"/>
            </a:endParaRPr>
          </a:p>
          <a:p>
            <a:pPr>
              <a:lnSpc>
                <a:spcPct val="115000"/>
              </a:lnSpc>
              <a:spcAft>
                <a:spcPts val="800"/>
              </a:spcAft>
              <a:buNone/>
            </a:pPr>
            <a:r>
              <a:rPr lang="zh-CN" altLang="zh-CN" sz="1800" b="1" kern="100" dirty="0">
                <a:effectLst/>
                <a:latin typeface="等线" panose="02010600030101010101" charset="-122"/>
                <a:ea typeface="等线" panose="02010600030101010101" charset="-122"/>
                <a:cs typeface="Times New Roman" panose="02020503050405090304" pitchFamily="18" charset="0"/>
              </a:rPr>
              <a:t>研究目标：</a:t>
            </a:r>
            <a:endParaRPr lang="zh-CN" altLang="zh-CN" sz="1800" b="1" kern="100" dirty="0">
              <a:effectLst/>
              <a:latin typeface="等线" panose="02010600030101010101" charset="-122"/>
              <a:ea typeface="等线" panose="02010600030101010101" charset="-122"/>
              <a:cs typeface="Times New Roman" panose="02020503050405090304" pitchFamily="18" charset="0"/>
            </a:endParaRPr>
          </a:p>
          <a:p>
            <a:pPr indent="266700">
              <a:lnSpc>
                <a:spcPct val="115000"/>
              </a:lnSpc>
              <a:spcAft>
                <a:spcPts val="800"/>
              </a:spcAft>
            </a:pPr>
            <a:r>
              <a:rPr lang="zh-CN" altLang="zh-CN" sz="1800" kern="100" dirty="0">
                <a:effectLst/>
                <a:latin typeface="等线" panose="02010600030101010101" charset="-122"/>
                <a:ea typeface="等线" panose="02010600030101010101" charset="-122"/>
                <a:cs typeface="Times New Roman" panose="02020503050405090304" pitchFamily="18" charset="0"/>
              </a:rPr>
              <a:t>针对复杂电磁环境下辐射源动态电磁行为难以精准感知与预测的问题，通过综合物理域、变换域、无线域、标准域和业务域的多模态数据，并进行特征工程来构建多维异构电磁特征集。在此基础上，基于知识嵌入、深度学习、智能预测等关键技术，通过构建智能认知与预测框架，提升对电磁信号的建模精度和泛化能力，最终实现对辐射源状态的高精度感知、对频谱占用趋势的智能预测，并优化电子对抗与频谱管理系统的适应性和决策效率。</a:t>
            </a:r>
            <a:endParaRPr lang="zh-CN" altLang="zh-CN" sz="1800" kern="100" dirty="0">
              <a:effectLst/>
              <a:latin typeface="等线" panose="02010600030101010101" charset="-122"/>
              <a:ea typeface="等线" panose="02010600030101010101" charset="-122"/>
              <a:cs typeface="Times New Roman" panose="02020503050405090304" pitchFamily="18" charset="0"/>
            </a:endParaRPr>
          </a:p>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a:t>
            </a:r>
            <a:r>
              <a:rPr lang="zh-CN" altLang="en-US">
                <a:sym typeface="+mn-ea"/>
              </a:rPr>
              <a:t>基于电磁传播理论，研究不同材料、几何形状、相对位置等参数对通信信道的阻断效能。</a:t>
            </a:r>
            <a:endParaRPr lang="zh-CN" altLang="en-US">
              <a:sym typeface="+mn-ea"/>
            </a:endParaRPr>
          </a:p>
          <a:p>
            <a:r>
              <a:rPr lang="en-US" altLang="zh-CN">
                <a:sym typeface="+mn-ea"/>
              </a:rPr>
              <a:t>2、</a:t>
            </a:r>
            <a:r>
              <a:rPr lang="zh-CN" altLang="en-US">
                <a:sym typeface="+mn-ea"/>
              </a:rPr>
              <a:t>探索静态遮蔽（墙体、障碍物）与动态遮蔽（无人机遮挡、金属帘）在城市、高空、战场等典型场景下的性能差异。</a:t>
            </a:r>
            <a:endParaRPr lang="zh-CN" altLang="en-US">
              <a:sym typeface="+mn-ea"/>
            </a:endParaRPr>
          </a:p>
          <a:p>
            <a:r>
              <a:rPr lang="en-US" altLang="zh-CN">
                <a:sym typeface="+mn-ea"/>
              </a:rPr>
              <a:t>3、从Sub-6GHz到毫米波/太赫兹，研究不同频段下的传播特点及其对遮蔽策略的影响</a:t>
            </a:r>
            <a:endParaRPr lang="en-US" altLang="zh-CN">
              <a:sym typeface="+mn-ea"/>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E0D5545-95D4-489F-B8ED-7EAFA774B56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r>
              <a:rPr lang="zh-CN" altLang="en-US"/>
              <a:t>场景构建</a:t>
            </a:r>
            <a:endParaRPr lang="zh-CN" altLang="en-US"/>
          </a:p>
          <a:p>
            <a:r>
              <a:rPr lang="zh-CN" altLang="en-US"/>
              <a:t>静态</a:t>
            </a:r>
            <a:r>
              <a:rPr lang="en-US" altLang="zh-CN"/>
              <a:t>/</a:t>
            </a:r>
            <a:r>
              <a:rPr lang="zh-CN" altLang="en-US"/>
              <a:t>动态</a:t>
            </a:r>
            <a:r>
              <a:rPr lang="en-US" altLang="zh-CN"/>
              <a:t>/</a:t>
            </a:r>
            <a:r>
              <a:rPr lang="zh-CN" altLang="en-US"/>
              <a:t>材料</a:t>
            </a:r>
            <a:r>
              <a:rPr lang="en-US" altLang="zh-CN"/>
              <a:t>+T/R</a:t>
            </a:r>
            <a:endParaRPr lang="zh-CN" altLang="en-US"/>
          </a:p>
          <a:p>
            <a:pPr lvl="1"/>
            <a:r>
              <a:rPr lang="zh-CN" altLang="en-US"/>
              <a:t>静态</a:t>
            </a:r>
            <a:r>
              <a:rPr lang="en-US" altLang="zh-CN"/>
              <a:t>：</a:t>
            </a:r>
            <a:endParaRPr lang="en-US" altLang="zh-CN"/>
          </a:p>
          <a:p>
            <a:pPr lvl="1"/>
            <a:r>
              <a:rPr lang="en-US" altLang="zh-CN"/>
              <a:t>•金属板 / 金属网格：强烈反射和屏蔽电磁波。</a:t>
            </a:r>
            <a:endParaRPr lang="en-US" altLang="zh-CN"/>
          </a:p>
          <a:p>
            <a:pPr lvl="1"/>
            <a:r>
              <a:rPr lang="en-US" altLang="zh-CN"/>
              <a:t>•电磁吸收材料（RAM）：吸收能量，降低反射。</a:t>
            </a:r>
            <a:endParaRPr lang="en-US" altLang="zh-CN"/>
          </a:p>
          <a:p>
            <a:pPr lvl="1"/>
            <a:r>
              <a:rPr lang="en-US" altLang="zh-CN"/>
              <a:t>•水或湿墙体：对高频信号有显著衰减效果。</a:t>
            </a:r>
            <a:endParaRPr lang="en-US" altLang="zh-CN"/>
          </a:p>
          <a:p>
            <a:pPr lvl="1"/>
            <a:r>
              <a:rPr lang="zh-CN" altLang="en-US"/>
              <a:t>动态</a:t>
            </a:r>
            <a:endParaRPr lang="en-US" altLang="zh-CN"/>
          </a:p>
          <a:p>
            <a:pPr lvl="1"/>
            <a:r>
              <a:rPr lang="en-US" altLang="zh-CN">
                <a:sym typeface="+mn-ea"/>
              </a:rPr>
              <a:t>•</a:t>
            </a:r>
            <a:r>
              <a:rPr lang="en-US" altLang="zh-CN"/>
              <a:t>无人机遮蔽：部署飞行器进行动态物理遮挡。</a:t>
            </a:r>
            <a:endParaRPr lang="en-US" altLang="zh-CN"/>
          </a:p>
          <a:p>
            <a:pPr lvl="1"/>
            <a:r>
              <a:rPr lang="en-US" altLang="zh-CN"/>
              <a:t>•移动式屏蔽装置：可快速部署的物理挡板或反射器。</a:t>
            </a:r>
            <a:endParaRPr lang="en-US" altLang="zh-CN"/>
          </a:p>
          <a:p>
            <a:pPr lvl="1"/>
            <a:r>
              <a:rPr lang="zh-CN" altLang="en-US"/>
              <a:t>材料</a:t>
            </a:r>
            <a:endParaRPr lang="zh-CN" altLang="en-US"/>
          </a:p>
          <a:p>
            <a:pPr lvl="1"/>
            <a:r>
              <a:rPr lang="zh-CN" altLang="en-US"/>
              <a:t>•石墨烯基吸波膜</a:t>
            </a:r>
            <a:endParaRPr lang="zh-CN" altLang="en-US"/>
          </a:p>
          <a:p>
            <a:pPr lvl="1"/>
            <a:r>
              <a:rPr lang="zh-CN" altLang="en-US"/>
              <a:t>•碳纳米管复合材料</a:t>
            </a:r>
            <a:endParaRPr lang="zh-CN" altLang="en-US"/>
          </a:p>
          <a:p>
            <a:pPr lvl="1"/>
            <a:r>
              <a:rPr lang="zh-CN" altLang="en-US"/>
              <a:t>•超材料屏蔽罩</a:t>
            </a:r>
            <a:endParaRPr lang="zh-CN" altLang="en-US"/>
          </a:p>
          <a:p>
            <a:pPr lvl="1"/>
            <a:r>
              <a:rPr lang="zh-CN" altLang="en-US"/>
              <a:t>遮蔽发射端</a:t>
            </a:r>
            <a:r>
              <a:rPr lang="en-US" altLang="zh-CN"/>
              <a:t>/</a:t>
            </a:r>
            <a:r>
              <a:rPr lang="zh-CN" altLang="en-US"/>
              <a:t>接收端</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sjtu8594556</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E0D5545-95D4-489F-B8ED-7EAFA774B56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E0D5545-95D4-489F-B8ED-7EAFA774B56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image" Target="../media/image3.png"/><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63.xml"/><Relationship Id="rId13" Type="http://schemas.openxmlformats.org/officeDocument/2006/relationships/tags" Target="../tags/tag71.xml"/><Relationship Id="rId12" Type="http://schemas.openxmlformats.org/officeDocument/2006/relationships/tags" Target="../tags/tag70.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77.xml"/><Relationship Id="rId10" Type="http://schemas.openxmlformats.org/officeDocument/2006/relationships/tags" Target="../tags/tag83.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84.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image" Target="../media/image3.png"/><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122.xml"/><Relationship Id="rId13" Type="http://schemas.openxmlformats.org/officeDocument/2006/relationships/tags" Target="../tags/tag130.xml"/><Relationship Id="rId12" Type="http://schemas.openxmlformats.org/officeDocument/2006/relationships/tags" Target="../tags/tag129.xml"/><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166.xml"/><Relationship Id="rId8" Type="http://schemas.openxmlformats.org/officeDocument/2006/relationships/tags" Target="../tags/tag165.xml"/><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4" Type="http://schemas.openxmlformats.org/officeDocument/2006/relationships/tags" Target="../tags/tag173.xml"/><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7" Type="http://schemas.openxmlformats.org/officeDocument/2006/relationships/tags" Target="../tags/tag179.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2"/>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CEDA9-FE4E-45E7-BD88-ED2AE9648CD7}"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8" name="图片 7" descr="C:/Users/ADMIN/AppData/Local/Temp/fig2wpp/@png2x_bg-2583&amp;3791.png"/>
          <p:cNvPicPr>
            <a:picLocks noChangeAspect="1"/>
          </p:cNvPicPr>
          <p:nvPr userDrawn="1">
            <p:custDataLst>
              <p:tags r:id="rId2"/>
            </p:custDataLst>
          </p:nvPr>
        </p:nvPicPr>
        <p:blipFill>
          <a:blip r:embed="rId3" r:link="rId4"/>
          <a:stretch>
            <a:fillRect/>
          </a:stretch>
        </p:blipFill>
        <p:spPr>
          <a:xfrm>
            <a:off x="0" y="0"/>
            <a:ext cx="12192000" cy="6858000"/>
          </a:xfrm>
          <a:prstGeom prst="rect">
            <a:avLst/>
          </a:prstGeom>
        </p:spPr>
      </p:pic>
      <p:sp>
        <p:nvSpPr>
          <p:cNvPr id="9" name="矩形 8"/>
          <p:cNvSpPr/>
          <p:nvPr userDrawn="1">
            <p:custDataLst>
              <p:tags r:id="rId5"/>
            </p:custDataLst>
          </p:nvPr>
        </p:nvSpPr>
        <p:spPr>
          <a:xfrm>
            <a:off x="318" y="1562100"/>
            <a:ext cx="12191365" cy="3238500"/>
          </a:xfrm>
          <a:prstGeom prst="rect">
            <a:avLst/>
          </a:prstGeom>
          <a:gradFill>
            <a:gsLst>
              <a:gs pos="0">
                <a:schemeClr val="accent1">
                  <a:lumMod val="75000"/>
                  <a:alpha val="100000"/>
                </a:schemeClr>
              </a:gs>
              <a:gs pos="100000">
                <a:schemeClr val="accent1">
                  <a:lumMod val="50000"/>
                </a:schemeClr>
              </a:gs>
            </a:gsLst>
            <a:lin ang="108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Freeform 10"/>
          <p:cNvSpPr/>
          <p:nvPr userDrawn="1">
            <p:custDataLst>
              <p:tags r:id="rId6"/>
            </p:custDataLst>
          </p:nvPr>
        </p:nvSpPr>
        <p:spPr bwMode="auto">
          <a:xfrm>
            <a:off x="625287" y="2461446"/>
            <a:ext cx="10941426" cy="1439808"/>
          </a:xfrm>
          <a:custGeom>
            <a:avLst/>
            <a:gdLst>
              <a:gd name="T0" fmla="*/ 12960 w 23822"/>
              <a:gd name="T1" fmla="*/ 1770 h 3115"/>
              <a:gd name="T2" fmla="*/ 3135 w 23822"/>
              <a:gd name="T3" fmla="*/ 682 h 3115"/>
              <a:gd name="T4" fmla="*/ 4187 w 23822"/>
              <a:gd name="T5" fmla="*/ 2207 h 3115"/>
              <a:gd name="T6" fmla="*/ 3518 w 23822"/>
              <a:gd name="T7" fmla="*/ 682 h 3115"/>
              <a:gd name="T8" fmla="*/ 18941 w 23822"/>
              <a:gd name="T9" fmla="*/ 873 h 3115"/>
              <a:gd name="T10" fmla="*/ 19478 w 23822"/>
              <a:gd name="T11" fmla="*/ 2487 h 3115"/>
              <a:gd name="T12" fmla="*/ 20012 w 23822"/>
              <a:gd name="T13" fmla="*/ 873 h 3115"/>
              <a:gd name="T14" fmla="*/ 21929 w 23822"/>
              <a:gd name="T15" fmla="*/ 53 h 3115"/>
              <a:gd name="T16" fmla="*/ 23152 w 23822"/>
              <a:gd name="T17" fmla="*/ 53 h 3115"/>
              <a:gd name="T18" fmla="*/ 23240 w 23822"/>
              <a:gd name="T19" fmla="*/ 3061 h 3115"/>
              <a:gd name="T20" fmla="*/ 21983 w 23822"/>
              <a:gd name="T21" fmla="*/ 3061 h 3115"/>
              <a:gd name="T22" fmla="*/ 16972 w 23822"/>
              <a:gd name="T23" fmla="*/ 53 h 3115"/>
              <a:gd name="T24" fmla="*/ 16972 w 23822"/>
              <a:gd name="T25" fmla="*/ 3061 h 3115"/>
              <a:gd name="T26" fmla="*/ 16616 w 23822"/>
              <a:gd name="T27" fmla="*/ 53 h 3115"/>
              <a:gd name="T28" fmla="*/ 15777 w 23822"/>
              <a:gd name="T29" fmla="*/ 3061 h 3115"/>
              <a:gd name="T30" fmla="*/ 14263 w 23822"/>
              <a:gd name="T31" fmla="*/ 682 h 3115"/>
              <a:gd name="T32" fmla="*/ 12994 w 23822"/>
              <a:gd name="T33" fmla="*/ 53 h 3115"/>
              <a:gd name="T34" fmla="*/ 13182 w 23822"/>
              <a:gd name="T35" fmla="*/ 2398 h 3115"/>
              <a:gd name="T36" fmla="*/ 11178 w 23822"/>
              <a:gd name="T37" fmla="*/ 3061 h 3115"/>
              <a:gd name="T38" fmla="*/ 6207 w 23822"/>
              <a:gd name="T39" fmla="*/ 53 h 3115"/>
              <a:gd name="T40" fmla="*/ 6763 w 23822"/>
              <a:gd name="T41" fmla="*/ 2487 h 3115"/>
              <a:gd name="T42" fmla="*/ 7318 w 23822"/>
              <a:gd name="T43" fmla="*/ 53 h 3115"/>
              <a:gd name="T44" fmla="*/ 7839 w 23822"/>
              <a:gd name="T45" fmla="*/ 2533 h 3115"/>
              <a:gd name="T46" fmla="*/ 6111 w 23822"/>
              <a:gd name="T47" fmla="*/ 2966 h 3115"/>
              <a:gd name="T48" fmla="*/ 5536 w 23822"/>
              <a:gd name="T49" fmla="*/ 53 h 3115"/>
              <a:gd name="T50" fmla="*/ 4396 w 23822"/>
              <a:gd name="T51" fmla="*/ 231 h 3115"/>
              <a:gd name="T52" fmla="*/ 4925 w 23822"/>
              <a:gd name="T53" fmla="*/ 2368 h 3115"/>
              <a:gd name="T54" fmla="*/ 2464 w 23822"/>
              <a:gd name="T55" fmla="*/ 3061 h 3115"/>
              <a:gd name="T56" fmla="*/ 2024 w 23822"/>
              <a:gd name="T57" fmla="*/ 53 h 3115"/>
              <a:gd name="T58" fmla="*/ 671 w 23822"/>
              <a:gd name="T59" fmla="*/ 1230 h 3115"/>
              <a:gd name="T60" fmla="*/ 671 w 23822"/>
              <a:gd name="T61" fmla="*/ 1839 h 3115"/>
              <a:gd name="T62" fmla="*/ 2070 w 23822"/>
              <a:gd name="T63" fmla="*/ 3061 h 3115"/>
              <a:gd name="T64" fmla="*/ 19478 w 23822"/>
              <a:gd name="T65" fmla="*/ 0 h 3115"/>
              <a:gd name="T66" fmla="*/ 20892 w 23822"/>
              <a:gd name="T67" fmla="*/ 1559 h 3115"/>
              <a:gd name="T68" fmla="*/ 19478 w 23822"/>
              <a:gd name="T69" fmla="*/ 3115 h 3115"/>
              <a:gd name="T70" fmla="*/ 18060 w 23822"/>
              <a:gd name="T71" fmla="*/ 1559 h 3115"/>
              <a:gd name="T72" fmla="*/ 19478 w 23822"/>
              <a:gd name="T73" fmla="*/ 0 h 3115"/>
              <a:gd name="T74" fmla="*/ 11010 w 23822"/>
              <a:gd name="T75" fmla="*/ 743 h 3115"/>
              <a:gd name="T76" fmla="*/ 9841 w 23822"/>
              <a:gd name="T77" fmla="*/ 628 h 3115"/>
              <a:gd name="T78" fmla="*/ 9102 w 23822"/>
              <a:gd name="T79" fmla="*/ 1544 h 3115"/>
              <a:gd name="T80" fmla="*/ 9841 w 23822"/>
              <a:gd name="T81" fmla="*/ 2487 h 3115"/>
              <a:gd name="T82" fmla="*/ 11018 w 23822"/>
              <a:gd name="T83" fmla="*/ 2372 h 3115"/>
              <a:gd name="T84" fmla="*/ 9102 w 23822"/>
              <a:gd name="T85" fmla="*/ 2920 h 3115"/>
              <a:gd name="T86" fmla="*/ 8596 w 23822"/>
              <a:gd name="T87" fmla="*/ 733 h 3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22" h="3115">
                <a:moveTo>
                  <a:pt x="12642" y="935"/>
                </a:moveTo>
                <a:lnTo>
                  <a:pt x="12347" y="1770"/>
                </a:lnTo>
                <a:lnTo>
                  <a:pt x="12960" y="1770"/>
                </a:lnTo>
                <a:lnTo>
                  <a:pt x="12665" y="935"/>
                </a:lnTo>
                <a:lnTo>
                  <a:pt x="12642" y="935"/>
                </a:lnTo>
                <a:close/>
                <a:moveTo>
                  <a:pt x="3135" y="682"/>
                </a:moveTo>
                <a:lnTo>
                  <a:pt x="3135" y="2433"/>
                </a:lnTo>
                <a:lnTo>
                  <a:pt x="3488" y="2433"/>
                </a:lnTo>
                <a:cubicBezTo>
                  <a:pt x="3792" y="2433"/>
                  <a:pt x="4025" y="2358"/>
                  <a:pt x="4187" y="2207"/>
                </a:cubicBezTo>
                <a:cubicBezTo>
                  <a:pt x="4349" y="2056"/>
                  <a:pt x="4430" y="1840"/>
                  <a:pt x="4430" y="1559"/>
                </a:cubicBezTo>
                <a:cubicBezTo>
                  <a:pt x="4430" y="1276"/>
                  <a:pt x="4352" y="1059"/>
                  <a:pt x="4195" y="908"/>
                </a:cubicBezTo>
                <a:cubicBezTo>
                  <a:pt x="4037" y="757"/>
                  <a:pt x="3812" y="682"/>
                  <a:pt x="3518" y="682"/>
                </a:cubicBezTo>
                <a:lnTo>
                  <a:pt x="3135" y="682"/>
                </a:lnTo>
                <a:close/>
                <a:moveTo>
                  <a:pt x="19478" y="628"/>
                </a:moveTo>
                <a:cubicBezTo>
                  <a:pt x="19251" y="628"/>
                  <a:pt x="19072" y="710"/>
                  <a:pt x="18941" y="873"/>
                </a:cubicBezTo>
                <a:cubicBezTo>
                  <a:pt x="18811" y="1037"/>
                  <a:pt x="18746" y="1265"/>
                  <a:pt x="18746" y="1559"/>
                </a:cubicBezTo>
                <a:cubicBezTo>
                  <a:pt x="18746" y="1853"/>
                  <a:pt x="18811" y="2081"/>
                  <a:pt x="18941" y="2243"/>
                </a:cubicBezTo>
                <a:cubicBezTo>
                  <a:pt x="19072" y="2405"/>
                  <a:pt x="19251" y="2487"/>
                  <a:pt x="19478" y="2487"/>
                </a:cubicBezTo>
                <a:cubicBezTo>
                  <a:pt x="19703" y="2487"/>
                  <a:pt x="19880" y="2405"/>
                  <a:pt x="20011" y="2243"/>
                </a:cubicBezTo>
                <a:cubicBezTo>
                  <a:pt x="20141" y="2081"/>
                  <a:pt x="20206" y="1853"/>
                  <a:pt x="20206" y="1559"/>
                </a:cubicBezTo>
                <a:cubicBezTo>
                  <a:pt x="20206" y="1265"/>
                  <a:pt x="20141" y="1037"/>
                  <a:pt x="20012" y="873"/>
                </a:cubicBezTo>
                <a:cubicBezTo>
                  <a:pt x="19883" y="710"/>
                  <a:pt x="19705" y="628"/>
                  <a:pt x="19478" y="628"/>
                </a:cubicBezTo>
                <a:close/>
                <a:moveTo>
                  <a:pt x="21312" y="53"/>
                </a:moveTo>
                <a:lnTo>
                  <a:pt x="21929" y="53"/>
                </a:lnTo>
                <a:lnTo>
                  <a:pt x="23129" y="1827"/>
                </a:lnTo>
                <a:lnTo>
                  <a:pt x="23152" y="1827"/>
                </a:lnTo>
                <a:lnTo>
                  <a:pt x="23152" y="53"/>
                </a:lnTo>
                <a:lnTo>
                  <a:pt x="23822" y="53"/>
                </a:lnTo>
                <a:lnTo>
                  <a:pt x="23822" y="3061"/>
                </a:lnTo>
                <a:lnTo>
                  <a:pt x="23240" y="3061"/>
                </a:lnTo>
                <a:lnTo>
                  <a:pt x="22006" y="1287"/>
                </a:lnTo>
                <a:lnTo>
                  <a:pt x="21983" y="1287"/>
                </a:lnTo>
                <a:lnTo>
                  <a:pt x="21983" y="3061"/>
                </a:lnTo>
                <a:lnTo>
                  <a:pt x="21312" y="3061"/>
                </a:lnTo>
                <a:lnTo>
                  <a:pt x="21312" y="53"/>
                </a:lnTo>
                <a:close/>
                <a:moveTo>
                  <a:pt x="16972" y="53"/>
                </a:moveTo>
                <a:lnTo>
                  <a:pt x="17643" y="53"/>
                </a:lnTo>
                <a:lnTo>
                  <a:pt x="17643" y="3061"/>
                </a:lnTo>
                <a:lnTo>
                  <a:pt x="16972" y="3061"/>
                </a:lnTo>
                <a:lnTo>
                  <a:pt x="16972" y="53"/>
                </a:lnTo>
                <a:close/>
                <a:moveTo>
                  <a:pt x="14263" y="53"/>
                </a:moveTo>
                <a:lnTo>
                  <a:pt x="16616" y="53"/>
                </a:lnTo>
                <a:lnTo>
                  <a:pt x="16616" y="682"/>
                </a:lnTo>
                <a:lnTo>
                  <a:pt x="15777" y="682"/>
                </a:lnTo>
                <a:lnTo>
                  <a:pt x="15777" y="3061"/>
                </a:lnTo>
                <a:lnTo>
                  <a:pt x="15106" y="3061"/>
                </a:lnTo>
                <a:lnTo>
                  <a:pt x="15106" y="682"/>
                </a:lnTo>
                <a:lnTo>
                  <a:pt x="14263" y="682"/>
                </a:lnTo>
                <a:lnTo>
                  <a:pt x="14263" y="53"/>
                </a:lnTo>
                <a:close/>
                <a:moveTo>
                  <a:pt x="12308" y="53"/>
                </a:moveTo>
                <a:lnTo>
                  <a:pt x="12994" y="53"/>
                </a:lnTo>
                <a:lnTo>
                  <a:pt x="14129" y="3061"/>
                </a:lnTo>
                <a:lnTo>
                  <a:pt x="13416" y="3061"/>
                </a:lnTo>
                <a:lnTo>
                  <a:pt x="13182" y="2398"/>
                </a:lnTo>
                <a:lnTo>
                  <a:pt x="12121" y="2398"/>
                </a:lnTo>
                <a:lnTo>
                  <a:pt x="11887" y="3061"/>
                </a:lnTo>
                <a:lnTo>
                  <a:pt x="11178" y="3061"/>
                </a:lnTo>
                <a:lnTo>
                  <a:pt x="12308" y="53"/>
                </a:lnTo>
                <a:close/>
                <a:moveTo>
                  <a:pt x="5536" y="53"/>
                </a:moveTo>
                <a:lnTo>
                  <a:pt x="6207" y="53"/>
                </a:lnTo>
                <a:lnTo>
                  <a:pt x="6207" y="1824"/>
                </a:lnTo>
                <a:cubicBezTo>
                  <a:pt x="6207" y="2028"/>
                  <a:pt x="6257" y="2190"/>
                  <a:pt x="6356" y="2308"/>
                </a:cubicBezTo>
                <a:cubicBezTo>
                  <a:pt x="6456" y="2427"/>
                  <a:pt x="6591" y="2487"/>
                  <a:pt x="6763" y="2487"/>
                </a:cubicBezTo>
                <a:cubicBezTo>
                  <a:pt x="6934" y="2487"/>
                  <a:pt x="7069" y="2428"/>
                  <a:pt x="7169" y="2312"/>
                </a:cubicBezTo>
                <a:cubicBezTo>
                  <a:pt x="7268" y="2196"/>
                  <a:pt x="7318" y="2038"/>
                  <a:pt x="7318" y="1839"/>
                </a:cubicBezTo>
                <a:lnTo>
                  <a:pt x="7318" y="53"/>
                </a:lnTo>
                <a:lnTo>
                  <a:pt x="7989" y="53"/>
                </a:lnTo>
                <a:lnTo>
                  <a:pt x="7989" y="1866"/>
                </a:lnTo>
                <a:cubicBezTo>
                  <a:pt x="7989" y="2121"/>
                  <a:pt x="7939" y="2344"/>
                  <a:pt x="7839" y="2533"/>
                </a:cubicBezTo>
                <a:cubicBezTo>
                  <a:pt x="7740" y="2722"/>
                  <a:pt x="7597" y="2866"/>
                  <a:pt x="7412" y="2966"/>
                </a:cubicBezTo>
                <a:cubicBezTo>
                  <a:pt x="7227" y="3065"/>
                  <a:pt x="7010" y="3115"/>
                  <a:pt x="6763" y="3115"/>
                </a:cubicBezTo>
                <a:cubicBezTo>
                  <a:pt x="6512" y="3115"/>
                  <a:pt x="6295" y="3065"/>
                  <a:pt x="6111" y="2966"/>
                </a:cubicBezTo>
                <a:cubicBezTo>
                  <a:pt x="5927" y="2866"/>
                  <a:pt x="5785" y="2722"/>
                  <a:pt x="5686" y="2534"/>
                </a:cubicBezTo>
                <a:cubicBezTo>
                  <a:pt x="5586" y="2347"/>
                  <a:pt x="5536" y="2124"/>
                  <a:pt x="5536" y="1866"/>
                </a:cubicBezTo>
                <a:lnTo>
                  <a:pt x="5536" y="53"/>
                </a:lnTo>
                <a:close/>
                <a:moveTo>
                  <a:pt x="2464" y="53"/>
                </a:moveTo>
                <a:lnTo>
                  <a:pt x="3549" y="53"/>
                </a:lnTo>
                <a:cubicBezTo>
                  <a:pt x="3878" y="53"/>
                  <a:pt x="4161" y="113"/>
                  <a:pt x="4396" y="231"/>
                </a:cubicBezTo>
                <a:cubicBezTo>
                  <a:pt x="4631" y="350"/>
                  <a:pt x="4810" y="523"/>
                  <a:pt x="4932" y="749"/>
                </a:cubicBezTo>
                <a:cubicBezTo>
                  <a:pt x="5055" y="975"/>
                  <a:pt x="5116" y="1245"/>
                  <a:pt x="5116" y="1559"/>
                </a:cubicBezTo>
                <a:cubicBezTo>
                  <a:pt x="5116" y="1873"/>
                  <a:pt x="5052" y="2143"/>
                  <a:pt x="4925" y="2368"/>
                </a:cubicBezTo>
                <a:cubicBezTo>
                  <a:pt x="4797" y="2593"/>
                  <a:pt x="4611" y="2764"/>
                  <a:pt x="4367" y="2883"/>
                </a:cubicBezTo>
                <a:cubicBezTo>
                  <a:pt x="4123" y="3002"/>
                  <a:pt x="3829" y="3061"/>
                  <a:pt x="3484" y="3061"/>
                </a:cubicBezTo>
                <a:lnTo>
                  <a:pt x="2464" y="3061"/>
                </a:lnTo>
                <a:lnTo>
                  <a:pt x="2464" y="53"/>
                </a:lnTo>
                <a:close/>
                <a:moveTo>
                  <a:pt x="0" y="53"/>
                </a:moveTo>
                <a:lnTo>
                  <a:pt x="2024" y="53"/>
                </a:lnTo>
                <a:lnTo>
                  <a:pt x="2024" y="663"/>
                </a:lnTo>
                <a:lnTo>
                  <a:pt x="671" y="663"/>
                </a:lnTo>
                <a:lnTo>
                  <a:pt x="671" y="1230"/>
                </a:lnTo>
                <a:lnTo>
                  <a:pt x="1951" y="1230"/>
                </a:lnTo>
                <a:lnTo>
                  <a:pt x="1951" y="1839"/>
                </a:lnTo>
                <a:lnTo>
                  <a:pt x="671" y="1839"/>
                </a:lnTo>
                <a:lnTo>
                  <a:pt x="671" y="2452"/>
                </a:lnTo>
                <a:lnTo>
                  <a:pt x="2070" y="2452"/>
                </a:lnTo>
                <a:lnTo>
                  <a:pt x="2070" y="3061"/>
                </a:lnTo>
                <a:lnTo>
                  <a:pt x="0" y="3061"/>
                </a:lnTo>
                <a:lnTo>
                  <a:pt x="0" y="53"/>
                </a:lnTo>
                <a:close/>
                <a:moveTo>
                  <a:pt x="19478" y="0"/>
                </a:moveTo>
                <a:cubicBezTo>
                  <a:pt x="19767" y="0"/>
                  <a:pt x="20017" y="62"/>
                  <a:pt x="20229" y="185"/>
                </a:cubicBezTo>
                <a:cubicBezTo>
                  <a:pt x="20441" y="309"/>
                  <a:pt x="20605" y="488"/>
                  <a:pt x="20719" y="722"/>
                </a:cubicBezTo>
                <a:cubicBezTo>
                  <a:pt x="20834" y="956"/>
                  <a:pt x="20892" y="1235"/>
                  <a:pt x="20892" y="1559"/>
                </a:cubicBezTo>
                <a:cubicBezTo>
                  <a:pt x="20892" y="1881"/>
                  <a:pt x="20834" y="2159"/>
                  <a:pt x="20719" y="2393"/>
                </a:cubicBezTo>
                <a:cubicBezTo>
                  <a:pt x="20605" y="2626"/>
                  <a:pt x="20441" y="2805"/>
                  <a:pt x="20229" y="2929"/>
                </a:cubicBezTo>
                <a:cubicBezTo>
                  <a:pt x="20017" y="3053"/>
                  <a:pt x="19767" y="3115"/>
                  <a:pt x="19478" y="3115"/>
                </a:cubicBezTo>
                <a:cubicBezTo>
                  <a:pt x="19187" y="3115"/>
                  <a:pt x="18935" y="3053"/>
                  <a:pt x="18723" y="2929"/>
                </a:cubicBezTo>
                <a:cubicBezTo>
                  <a:pt x="18511" y="2805"/>
                  <a:pt x="18347" y="2626"/>
                  <a:pt x="18233" y="2393"/>
                </a:cubicBezTo>
                <a:cubicBezTo>
                  <a:pt x="18118" y="2159"/>
                  <a:pt x="18060" y="1881"/>
                  <a:pt x="18060" y="1559"/>
                </a:cubicBezTo>
                <a:cubicBezTo>
                  <a:pt x="18060" y="1235"/>
                  <a:pt x="18118" y="956"/>
                  <a:pt x="18233" y="722"/>
                </a:cubicBezTo>
                <a:cubicBezTo>
                  <a:pt x="18347" y="488"/>
                  <a:pt x="18511" y="309"/>
                  <a:pt x="18723" y="185"/>
                </a:cubicBezTo>
                <a:cubicBezTo>
                  <a:pt x="18935" y="62"/>
                  <a:pt x="19187" y="0"/>
                  <a:pt x="19478" y="0"/>
                </a:cubicBezTo>
                <a:close/>
                <a:moveTo>
                  <a:pt x="9880" y="0"/>
                </a:moveTo>
                <a:cubicBezTo>
                  <a:pt x="10145" y="0"/>
                  <a:pt x="10373" y="65"/>
                  <a:pt x="10562" y="197"/>
                </a:cubicBezTo>
                <a:cubicBezTo>
                  <a:pt x="10751" y="329"/>
                  <a:pt x="10900" y="511"/>
                  <a:pt x="11010" y="743"/>
                </a:cubicBezTo>
                <a:lnTo>
                  <a:pt x="10416" y="1007"/>
                </a:lnTo>
                <a:cubicBezTo>
                  <a:pt x="10363" y="882"/>
                  <a:pt x="10285" y="788"/>
                  <a:pt x="10184" y="724"/>
                </a:cubicBezTo>
                <a:cubicBezTo>
                  <a:pt x="10083" y="660"/>
                  <a:pt x="9969" y="628"/>
                  <a:pt x="9841" y="628"/>
                </a:cubicBezTo>
                <a:cubicBezTo>
                  <a:pt x="9696" y="628"/>
                  <a:pt x="9567" y="666"/>
                  <a:pt x="9456" y="741"/>
                </a:cubicBezTo>
                <a:cubicBezTo>
                  <a:pt x="9345" y="816"/>
                  <a:pt x="9258" y="923"/>
                  <a:pt x="9196" y="1061"/>
                </a:cubicBezTo>
                <a:cubicBezTo>
                  <a:pt x="9133" y="1199"/>
                  <a:pt x="9102" y="1360"/>
                  <a:pt x="9102" y="1544"/>
                </a:cubicBezTo>
                <a:cubicBezTo>
                  <a:pt x="9102" y="1733"/>
                  <a:pt x="9133" y="1898"/>
                  <a:pt x="9196" y="2040"/>
                </a:cubicBezTo>
                <a:cubicBezTo>
                  <a:pt x="9258" y="2182"/>
                  <a:pt x="9345" y="2292"/>
                  <a:pt x="9456" y="2370"/>
                </a:cubicBezTo>
                <a:cubicBezTo>
                  <a:pt x="9567" y="2448"/>
                  <a:pt x="9696" y="2487"/>
                  <a:pt x="9841" y="2487"/>
                </a:cubicBezTo>
                <a:cubicBezTo>
                  <a:pt x="9964" y="2487"/>
                  <a:pt x="10075" y="2454"/>
                  <a:pt x="10173" y="2389"/>
                </a:cubicBezTo>
                <a:cubicBezTo>
                  <a:pt x="10271" y="2324"/>
                  <a:pt x="10355" y="2230"/>
                  <a:pt x="10424" y="2107"/>
                </a:cubicBezTo>
                <a:lnTo>
                  <a:pt x="11018" y="2372"/>
                </a:lnTo>
                <a:cubicBezTo>
                  <a:pt x="10905" y="2609"/>
                  <a:pt x="10748" y="2792"/>
                  <a:pt x="10545" y="2922"/>
                </a:cubicBezTo>
                <a:cubicBezTo>
                  <a:pt x="10341" y="3051"/>
                  <a:pt x="10108" y="3115"/>
                  <a:pt x="9845" y="3115"/>
                </a:cubicBezTo>
                <a:cubicBezTo>
                  <a:pt x="9567" y="3115"/>
                  <a:pt x="9319" y="3050"/>
                  <a:pt x="9102" y="2920"/>
                </a:cubicBezTo>
                <a:cubicBezTo>
                  <a:pt x="8885" y="2789"/>
                  <a:pt x="8715" y="2605"/>
                  <a:pt x="8594" y="2366"/>
                </a:cubicBezTo>
                <a:cubicBezTo>
                  <a:pt x="8473" y="2127"/>
                  <a:pt x="8412" y="1853"/>
                  <a:pt x="8412" y="1544"/>
                </a:cubicBezTo>
                <a:cubicBezTo>
                  <a:pt x="8412" y="1237"/>
                  <a:pt x="8473" y="967"/>
                  <a:pt x="8596" y="733"/>
                </a:cubicBezTo>
                <a:cubicBezTo>
                  <a:pt x="8719" y="500"/>
                  <a:pt x="8891" y="319"/>
                  <a:pt x="9113" y="191"/>
                </a:cubicBezTo>
                <a:cubicBezTo>
                  <a:pt x="9336" y="63"/>
                  <a:pt x="9591" y="0"/>
                  <a:pt x="9880" y="0"/>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5" name="图片 14" descr="C:/Users/ADMIN/AppData/Local/Temp/fig2wpp/@png2x-2574&amp;2537.png"/>
          <p:cNvPicPr>
            <a:picLocks noChangeAspect="1"/>
          </p:cNvPicPr>
          <p:nvPr userDrawn="1">
            <p:custDataLst>
              <p:tags r:id="rId7"/>
            </p:custDataLst>
          </p:nvPr>
        </p:nvPicPr>
        <p:blipFill>
          <a:blip r:embed="rId8" r:link="rId4"/>
          <a:srcRect b="11680"/>
          <a:stretch>
            <a:fillRect/>
          </a:stretch>
        </p:blipFill>
        <p:spPr>
          <a:xfrm>
            <a:off x="4352925" y="673100"/>
            <a:ext cx="3486150" cy="1574800"/>
          </a:xfrm>
          <a:prstGeom prst="rect">
            <a:avLst/>
          </a:prstGeom>
          <a:effectLst>
            <a:outerShdw blurRad="279400" dist="50800" dir="2640000" algn="t" rotWithShape="0">
              <a:schemeClr val="accent1">
                <a:lumMod val="50000"/>
                <a:alpha val="56000"/>
              </a:schemeClr>
            </a:outerShdw>
          </a:effectLst>
        </p:spPr>
      </p:pic>
      <p:sp>
        <p:nvSpPr>
          <p:cNvPr id="2" name="标题 1"/>
          <p:cNvSpPr>
            <a:spLocks noGrp="1"/>
          </p:cNvSpPr>
          <p:nvPr>
            <p:ph type="ctrTitle"/>
            <p:custDataLst>
              <p:tags r:id="rId9"/>
            </p:custDataLst>
          </p:nvPr>
        </p:nvSpPr>
        <p:spPr>
          <a:xfrm>
            <a:off x="838200" y="2145664"/>
            <a:ext cx="10515600" cy="1540715"/>
          </a:xfrm>
        </p:spPr>
        <p:txBody>
          <a:bodyPr wrap="square" anchor="b">
            <a:normAutofit/>
          </a:bodyPr>
          <a:lstStyle>
            <a:lvl1pPr algn="ctr">
              <a:lnSpc>
                <a:spcPct val="100000"/>
              </a:lnSpc>
              <a:defRPr sz="6200">
                <a:solidFill>
                  <a:schemeClr val="lt1">
                    <a:lumMod val="100000"/>
                  </a:schemeClr>
                </a:solidFill>
                <a:latin typeface="+mj-ea"/>
                <a:ea typeface="+mj-ea"/>
              </a:defRPr>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10"/>
            </p:custDataLst>
          </p:nvPr>
        </p:nvSpPr>
        <p:spPr/>
        <p:txBody>
          <a:bodyPr wrap="square">
            <a:normAutofit/>
          </a:bodyPr>
          <a:lstStyle/>
          <a:p>
            <a:endParaRPr lang="zh-CN" altLang="en-US"/>
          </a:p>
        </p:txBody>
      </p:sp>
      <p:sp>
        <p:nvSpPr>
          <p:cNvPr id="5" name="页脚占位符 4"/>
          <p:cNvSpPr>
            <a:spLocks noGrp="1"/>
          </p:cNvSpPr>
          <p:nvPr>
            <p:ph type="ftr" sz="quarter" idx="11"/>
            <p:custDataLst>
              <p:tags r:id="rId11"/>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12"/>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13"/>
            </p:custDataLst>
          </p:nvPr>
        </p:nvSpPr>
        <p:spPr>
          <a:xfrm>
            <a:off x="838200" y="4314825"/>
            <a:ext cx="10515600" cy="485776"/>
          </a:xfrm>
        </p:spPr>
        <p:txBody>
          <a:bodyPr wrap="square" anchor="t">
            <a:normAutofit/>
          </a:bodyPr>
          <a:lstStyle>
            <a:lvl1pPr marL="0" indent="0" algn="ctr">
              <a:lnSpc>
                <a:spcPct val="100000"/>
              </a:lnSpc>
              <a:buNone/>
              <a:defRPr sz="1800">
                <a:solidFill>
                  <a:schemeClr val="lt1">
                    <a:lumMod val="100000"/>
                  </a:schemeClr>
                </a:solidFill>
              </a:defRPr>
            </a:lvl1pPr>
          </a:lstStyle>
          <a:p>
            <a:pPr lvl="0"/>
            <a:r>
              <a:rPr lang="zh-CN" altLang="en-US" dirty="0"/>
              <a:t>署名</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6" name="图片 5" descr="C:/Users/ADMIN/AppData/Local/Temp/fig2wpp/@png2x_bg-2558&amp;1200.png"/>
          <p:cNvPicPr>
            <a:picLocks noChangeAspect="1"/>
          </p:cNvPicPr>
          <p:nvPr userDrawn="1">
            <p:custDataLst>
              <p:tags r:id="rId2"/>
            </p:custDataLst>
          </p:nvPr>
        </p:nvPicPr>
        <p:blipFill>
          <a:blip r:embed="rId3" r:link="rId4"/>
          <a:stretch>
            <a:fillRect/>
          </a:stretch>
        </p:blipFill>
        <p:spPr>
          <a:xfrm>
            <a:off x="0" y="0"/>
            <a:ext cx="12192000" cy="6858000"/>
          </a:xfrm>
          <a:prstGeom prst="rect">
            <a:avLst/>
          </a:prstGeom>
        </p:spPr>
      </p:pic>
      <p:sp>
        <p:nvSpPr>
          <p:cNvPr id="4" name="矩形 3"/>
          <p:cNvSpPr/>
          <p:nvPr userDrawn="1">
            <p:custDataLst>
              <p:tags r:id="rId5"/>
            </p:custDataLst>
          </p:nvPr>
        </p:nvSpPr>
        <p:spPr>
          <a:xfrm>
            <a:off x="318" y="0"/>
            <a:ext cx="12191365" cy="2590165"/>
          </a:xfrm>
          <a:prstGeom prst="rect">
            <a:avLst/>
          </a:prstGeom>
          <a:gradFill>
            <a:gsLst>
              <a:gs pos="0">
                <a:schemeClr val="accent1">
                  <a:lumMod val="75000"/>
                  <a:alpha val="100000"/>
                </a:schemeClr>
              </a:gs>
              <a:gs pos="100000">
                <a:schemeClr val="accent1">
                  <a:lumMod val="50000"/>
                  <a:alpha val="100000"/>
                </a:schemeClr>
              </a:gs>
            </a:gsLst>
            <a:lin ang="108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1" name="Freeform 14"/>
          <p:cNvSpPr/>
          <p:nvPr userDrawn="1">
            <p:custDataLst>
              <p:tags r:id="rId6"/>
            </p:custDataLst>
          </p:nvPr>
        </p:nvSpPr>
        <p:spPr bwMode="auto">
          <a:xfrm>
            <a:off x="1067228" y="583261"/>
            <a:ext cx="10057544" cy="1423642"/>
          </a:xfrm>
          <a:custGeom>
            <a:avLst/>
            <a:gdLst>
              <a:gd name="T0" fmla="*/ 4307 w 26397"/>
              <a:gd name="T1" fmla="*/ 1872 h 3739"/>
              <a:gd name="T2" fmla="*/ 5825 w 26397"/>
              <a:gd name="T3" fmla="*/ 2693 h 3739"/>
              <a:gd name="T4" fmla="*/ 5186 w 26397"/>
              <a:gd name="T5" fmla="*/ 754 h 3739"/>
              <a:gd name="T6" fmla="*/ 23302 w 26397"/>
              <a:gd name="T7" fmla="*/ 818 h 3739"/>
              <a:gd name="T8" fmla="*/ 21490 w 26397"/>
              <a:gd name="T9" fmla="*/ 3675 h 3739"/>
              <a:gd name="T10" fmla="*/ 20478 w 26397"/>
              <a:gd name="T11" fmla="*/ 64 h 3739"/>
              <a:gd name="T12" fmla="*/ 19218 w 26397"/>
              <a:gd name="T13" fmla="*/ 2194 h 3739"/>
              <a:gd name="T14" fmla="*/ 20050 w 26397"/>
              <a:gd name="T15" fmla="*/ 64 h 3739"/>
              <a:gd name="T16" fmla="*/ 17870 w 26397"/>
              <a:gd name="T17" fmla="*/ 1545 h 3739"/>
              <a:gd name="T18" fmla="*/ 17037 w 26397"/>
              <a:gd name="T19" fmla="*/ 3675 h 3739"/>
              <a:gd name="T20" fmla="*/ 16510 w 26397"/>
              <a:gd name="T21" fmla="*/ 64 h 3739"/>
              <a:gd name="T22" fmla="*/ 14886 w 26397"/>
              <a:gd name="T23" fmla="*/ 1476 h 3739"/>
              <a:gd name="T24" fmla="*/ 14886 w 26397"/>
              <a:gd name="T25" fmla="*/ 2208 h 3739"/>
              <a:gd name="T26" fmla="*/ 16565 w 26397"/>
              <a:gd name="T27" fmla="*/ 3675 h 3739"/>
              <a:gd name="T28" fmla="*/ 10830 w 26397"/>
              <a:gd name="T29" fmla="*/ 64 h 3739"/>
              <a:gd name="T30" fmla="*/ 12647 w 26397"/>
              <a:gd name="T31" fmla="*/ 818 h 3739"/>
              <a:gd name="T32" fmla="*/ 11842 w 26397"/>
              <a:gd name="T33" fmla="*/ 818 h 3739"/>
              <a:gd name="T34" fmla="*/ 7389 w 26397"/>
              <a:gd name="T35" fmla="*/ 64 h 3739"/>
              <a:gd name="T36" fmla="*/ 9597 w 26397"/>
              <a:gd name="T37" fmla="*/ 2194 h 3739"/>
              <a:gd name="T38" fmla="*/ 10402 w 26397"/>
              <a:gd name="T39" fmla="*/ 3675 h 3739"/>
              <a:gd name="T40" fmla="*/ 8194 w 26397"/>
              <a:gd name="T41" fmla="*/ 1545 h 3739"/>
              <a:gd name="T42" fmla="*/ 7389 w 26397"/>
              <a:gd name="T43" fmla="*/ 64 h 3739"/>
              <a:gd name="T44" fmla="*/ 25707 w 26397"/>
              <a:gd name="T45" fmla="*/ 1177 h 3739"/>
              <a:gd name="T46" fmla="*/ 24619 w 26397"/>
              <a:gd name="T47" fmla="*/ 828 h 3739"/>
              <a:gd name="T48" fmla="*/ 24737 w 26397"/>
              <a:gd name="T49" fmla="*/ 1389 h 3739"/>
              <a:gd name="T50" fmla="*/ 26199 w 26397"/>
              <a:gd name="T51" fmla="*/ 2042 h 3739"/>
              <a:gd name="T52" fmla="*/ 25698 w 26397"/>
              <a:gd name="T53" fmla="*/ 3597 h 3739"/>
              <a:gd name="T54" fmla="*/ 23513 w 26397"/>
              <a:gd name="T55" fmla="*/ 2847 h 3739"/>
              <a:gd name="T56" fmla="*/ 24967 w 26397"/>
              <a:gd name="T57" fmla="*/ 3008 h 3739"/>
              <a:gd name="T58" fmla="*/ 25500 w 26397"/>
              <a:gd name="T59" fmla="*/ 2479 h 3739"/>
              <a:gd name="T60" fmla="*/ 24251 w 26397"/>
              <a:gd name="T61" fmla="*/ 1996 h 3739"/>
              <a:gd name="T62" fmla="*/ 23819 w 26397"/>
              <a:gd name="T63" fmla="*/ 531 h 3739"/>
              <a:gd name="T64" fmla="*/ 5186 w 26397"/>
              <a:gd name="T65" fmla="*/ 0 h 3739"/>
              <a:gd name="T66" fmla="*/ 6883 w 26397"/>
              <a:gd name="T67" fmla="*/ 1872 h 3739"/>
              <a:gd name="T68" fmla="*/ 5186 w 26397"/>
              <a:gd name="T69" fmla="*/ 3739 h 3739"/>
              <a:gd name="T70" fmla="*/ 3484 w 26397"/>
              <a:gd name="T71" fmla="*/ 1872 h 3739"/>
              <a:gd name="T72" fmla="*/ 5186 w 26397"/>
              <a:gd name="T73" fmla="*/ 0 h 3739"/>
              <a:gd name="T74" fmla="*/ 3119 w 26397"/>
              <a:gd name="T75" fmla="*/ 892 h 3739"/>
              <a:gd name="T76" fmla="*/ 1716 w 26397"/>
              <a:gd name="T77" fmla="*/ 754 h 3739"/>
              <a:gd name="T78" fmla="*/ 828 w 26397"/>
              <a:gd name="T79" fmla="*/ 1853 h 3739"/>
              <a:gd name="T80" fmla="*/ 1716 w 26397"/>
              <a:gd name="T81" fmla="*/ 2985 h 3739"/>
              <a:gd name="T82" fmla="*/ 3128 w 26397"/>
              <a:gd name="T83" fmla="*/ 2847 h 3739"/>
              <a:gd name="T84" fmla="*/ 828 w 26397"/>
              <a:gd name="T85" fmla="*/ 3505 h 3739"/>
              <a:gd name="T86" fmla="*/ 221 w 26397"/>
              <a:gd name="T87" fmla="*/ 881 h 3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97" h="3739">
                <a:moveTo>
                  <a:pt x="5186" y="754"/>
                </a:moveTo>
                <a:cubicBezTo>
                  <a:pt x="4913" y="754"/>
                  <a:pt x="4698" y="852"/>
                  <a:pt x="4542" y="1048"/>
                </a:cubicBezTo>
                <a:cubicBezTo>
                  <a:pt x="4386" y="1245"/>
                  <a:pt x="4307" y="1519"/>
                  <a:pt x="4307" y="1872"/>
                </a:cubicBezTo>
                <a:cubicBezTo>
                  <a:pt x="4307" y="2224"/>
                  <a:pt x="4386" y="2498"/>
                  <a:pt x="4542" y="2693"/>
                </a:cubicBezTo>
                <a:cubicBezTo>
                  <a:pt x="4698" y="2888"/>
                  <a:pt x="4913" y="2985"/>
                  <a:pt x="5186" y="2985"/>
                </a:cubicBezTo>
                <a:cubicBezTo>
                  <a:pt x="5456" y="2985"/>
                  <a:pt x="5669" y="2888"/>
                  <a:pt x="5825" y="2693"/>
                </a:cubicBezTo>
                <a:cubicBezTo>
                  <a:pt x="5982" y="2498"/>
                  <a:pt x="6060" y="2224"/>
                  <a:pt x="6060" y="1872"/>
                </a:cubicBezTo>
                <a:cubicBezTo>
                  <a:pt x="6060" y="1519"/>
                  <a:pt x="5983" y="1245"/>
                  <a:pt x="5828" y="1048"/>
                </a:cubicBezTo>
                <a:cubicBezTo>
                  <a:pt x="5673" y="852"/>
                  <a:pt x="5459" y="754"/>
                  <a:pt x="5186" y="754"/>
                </a:cubicBezTo>
                <a:close/>
                <a:moveTo>
                  <a:pt x="20478" y="64"/>
                </a:moveTo>
                <a:lnTo>
                  <a:pt x="23302" y="64"/>
                </a:lnTo>
                <a:lnTo>
                  <a:pt x="23302" y="818"/>
                </a:lnTo>
                <a:lnTo>
                  <a:pt x="22295" y="818"/>
                </a:lnTo>
                <a:lnTo>
                  <a:pt x="22295" y="3675"/>
                </a:lnTo>
                <a:lnTo>
                  <a:pt x="21490" y="3675"/>
                </a:lnTo>
                <a:lnTo>
                  <a:pt x="21490" y="818"/>
                </a:lnTo>
                <a:lnTo>
                  <a:pt x="20478" y="818"/>
                </a:lnTo>
                <a:lnTo>
                  <a:pt x="20478" y="64"/>
                </a:lnTo>
                <a:close/>
                <a:moveTo>
                  <a:pt x="17037" y="64"/>
                </a:moveTo>
                <a:lnTo>
                  <a:pt x="17778" y="64"/>
                </a:lnTo>
                <a:lnTo>
                  <a:pt x="19218" y="2194"/>
                </a:lnTo>
                <a:lnTo>
                  <a:pt x="19245" y="2194"/>
                </a:lnTo>
                <a:lnTo>
                  <a:pt x="19245" y="64"/>
                </a:lnTo>
                <a:lnTo>
                  <a:pt x="20050" y="64"/>
                </a:lnTo>
                <a:lnTo>
                  <a:pt x="20050" y="3675"/>
                </a:lnTo>
                <a:lnTo>
                  <a:pt x="19351" y="3675"/>
                </a:lnTo>
                <a:lnTo>
                  <a:pt x="17870" y="1545"/>
                </a:lnTo>
                <a:lnTo>
                  <a:pt x="17842" y="1545"/>
                </a:lnTo>
                <a:lnTo>
                  <a:pt x="17842" y="3675"/>
                </a:lnTo>
                <a:lnTo>
                  <a:pt x="17037" y="3675"/>
                </a:lnTo>
                <a:lnTo>
                  <a:pt x="17037" y="64"/>
                </a:lnTo>
                <a:close/>
                <a:moveTo>
                  <a:pt x="14081" y="64"/>
                </a:moveTo>
                <a:lnTo>
                  <a:pt x="16510" y="64"/>
                </a:lnTo>
                <a:lnTo>
                  <a:pt x="16510" y="795"/>
                </a:lnTo>
                <a:lnTo>
                  <a:pt x="14886" y="795"/>
                </a:lnTo>
                <a:lnTo>
                  <a:pt x="14886" y="1476"/>
                </a:lnTo>
                <a:lnTo>
                  <a:pt x="16423" y="1476"/>
                </a:lnTo>
                <a:lnTo>
                  <a:pt x="16423" y="2208"/>
                </a:lnTo>
                <a:lnTo>
                  <a:pt x="14886" y="2208"/>
                </a:lnTo>
                <a:lnTo>
                  <a:pt x="14886" y="2944"/>
                </a:lnTo>
                <a:lnTo>
                  <a:pt x="16565" y="2944"/>
                </a:lnTo>
                <a:lnTo>
                  <a:pt x="16565" y="3675"/>
                </a:lnTo>
                <a:lnTo>
                  <a:pt x="14081" y="3675"/>
                </a:lnTo>
                <a:lnTo>
                  <a:pt x="14081" y="64"/>
                </a:lnTo>
                <a:close/>
                <a:moveTo>
                  <a:pt x="10830" y="64"/>
                </a:moveTo>
                <a:lnTo>
                  <a:pt x="13654" y="64"/>
                </a:lnTo>
                <a:lnTo>
                  <a:pt x="13654" y="818"/>
                </a:lnTo>
                <a:lnTo>
                  <a:pt x="12647" y="818"/>
                </a:lnTo>
                <a:lnTo>
                  <a:pt x="12647" y="3675"/>
                </a:lnTo>
                <a:lnTo>
                  <a:pt x="11842" y="3675"/>
                </a:lnTo>
                <a:lnTo>
                  <a:pt x="11842" y="818"/>
                </a:lnTo>
                <a:lnTo>
                  <a:pt x="10830" y="818"/>
                </a:lnTo>
                <a:lnTo>
                  <a:pt x="10830" y="64"/>
                </a:lnTo>
                <a:close/>
                <a:moveTo>
                  <a:pt x="7389" y="64"/>
                </a:moveTo>
                <a:lnTo>
                  <a:pt x="8130" y="64"/>
                </a:lnTo>
                <a:lnTo>
                  <a:pt x="9570" y="2194"/>
                </a:lnTo>
                <a:lnTo>
                  <a:pt x="9597" y="2194"/>
                </a:lnTo>
                <a:lnTo>
                  <a:pt x="9597" y="64"/>
                </a:lnTo>
                <a:lnTo>
                  <a:pt x="10402" y="64"/>
                </a:lnTo>
                <a:lnTo>
                  <a:pt x="10402" y="3675"/>
                </a:lnTo>
                <a:lnTo>
                  <a:pt x="9703" y="3675"/>
                </a:lnTo>
                <a:lnTo>
                  <a:pt x="8222" y="1545"/>
                </a:lnTo>
                <a:lnTo>
                  <a:pt x="8194" y="1545"/>
                </a:lnTo>
                <a:lnTo>
                  <a:pt x="8194" y="3675"/>
                </a:lnTo>
                <a:lnTo>
                  <a:pt x="7389" y="3675"/>
                </a:lnTo>
                <a:lnTo>
                  <a:pt x="7389" y="64"/>
                </a:lnTo>
                <a:close/>
                <a:moveTo>
                  <a:pt x="25013" y="0"/>
                </a:moveTo>
                <a:cubicBezTo>
                  <a:pt x="25657" y="0"/>
                  <a:pt x="26118" y="283"/>
                  <a:pt x="26397" y="851"/>
                </a:cubicBezTo>
                <a:lnTo>
                  <a:pt x="25707" y="1177"/>
                </a:lnTo>
                <a:cubicBezTo>
                  <a:pt x="25628" y="1018"/>
                  <a:pt x="25530" y="903"/>
                  <a:pt x="25415" y="832"/>
                </a:cubicBezTo>
                <a:cubicBezTo>
                  <a:pt x="25300" y="762"/>
                  <a:pt x="25163" y="726"/>
                  <a:pt x="25003" y="726"/>
                </a:cubicBezTo>
                <a:cubicBezTo>
                  <a:pt x="24853" y="726"/>
                  <a:pt x="24725" y="760"/>
                  <a:pt x="24619" y="828"/>
                </a:cubicBezTo>
                <a:cubicBezTo>
                  <a:pt x="24514" y="895"/>
                  <a:pt x="24461" y="979"/>
                  <a:pt x="24461" y="1081"/>
                </a:cubicBezTo>
                <a:cubicBezTo>
                  <a:pt x="24461" y="1151"/>
                  <a:pt x="24482" y="1210"/>
                  <a:pt x="24525" y="1258"/>
                </a:cubicBezTo>
                <a:cubicBezTo>
                  <a:pt x="24568" y="1305"/>
                  <a:pt x="24639" y="1349"/>
                  <a:pt x="24737" y="1389"/>
                </a:cubicBezTo>
                <a:cubicBezTo>
                  <a:pt x="24835" y="1429"/>
                  <a:pt x="24977" y="1473"/>
                  <a:pt x="25164" y="1522"/>
                </a:cubicBezTo>
                <a:cubicBezTo>
                  <a:pt x="25407" y="1587"/>
                  <a:pt x="25609" y="1653"/>
                  <a:pt x="25772" y="1720"/>
                </a:cubicBezTo>
                <a:cubicBezTo>
                  <a:pt x="25934" y="1787"/>
                  <a:pt x="26077" y="1895"/>
                  <a:pt x="26199" y="2042"/>
                </a:cubicBezTo>
                <a:cubicBezTo>
                  <a:pt x="26322" y="2189"/>
                  <a:pt x="26383" y="2382"/>
                  <a:pt x="26383" y="2622"/>
                </a:cubicBezTo>
                <a:cubicBezTo>
                  <a:pt x="26383" y="2842"/>
                  <a:pt x="26323" y="3037"/>
                  <a:pt x="26202" y="3206"/>
                </a:cubicBezTo>
                <a:cubicBezTo>
                  <a:pt x="26081" y="3374"/>
                  <a:pt x="25913" y="3505"/>
                  <a:pt x="25698" y="3597"/>
                </a:cubicBezTo>
                <a:cubicBezTo>
                  <a:pt x="25483" y="3689"/>
                  <a:pt x="25238" y="3735"/>
                  <a:pt x="24962" y="3735"/>
                </a:cubicBezTo>
                <a:cubicBezTo>
                  <a:pt x="24625" y="3735"/>
                  <a:pt x="24330" y="3654"/>
                  <a:pt x="24079" y="3491"/>
                </a:cubicBezTo>
                <a:cubicBezTo>
                  <a:pt x="23827" y="3328"/>
                  <a:pt x="23639" y="3114"/>
                  <a:pt x="23513" y="2847"/>
                </a:cubicBezTo>
                <a:lnTo>
                  <a:pt x="24212" y="2525"/>
                </a:lnTo>
                <a:cubicBezTo>
                  <a:pt x="24277" y="2684"/>
                  <a:pt x="24375" y="2805"/>
                  <a:pt x="24507" y="2886"/>
                </a:cubicBezTo>
                <a:cubicBezTo>
                  <a:pt x="24639" y="2967"/>
                  <a:pt x="24792" y="3008"/>
                  <a:pt x="24967" y="3008"/>
                </a:cubicBezTo>
                <a:cubicBezTo>
                  <a:pt x="25148" y="3008"/>
                  <a:pt x="25292" y="2977"/>
                  <a:pt x="25399" y="2914"/>
                </a:cubicBezTo>
                <a:cubicBezTo>
                  <a:pt x="25506" y="2851"/>
                  <a:pt x="25560" y="2767"/>
                  <a:pt x="25560" y="2663"/>
                </a:cubicBezTo>
                <a:cubicBezTo>
                  <a:pt x="25560" y="2589"/>
                  <a:pt x="25540" y="2528"/>
                  <a:pt x="25500" y="2479"/>
                </a:cubicBezTo>
                <a:cubicBezTo>
                  <a:pt x="25460" y="2430"/>
                  <a:pt x="25391" y="2384"/>
                  <a:pt x="25293" y="2341"/>
                </a:cubicBezTo>
                <a:cubicBezTo>
                  <a:pt x="25195" y="2298"/>
                  <a:pt x="25053" y="2251"/>
                  <a:pt x="24865" y="2198"/>
                </a:cubicBezTo>
                <a:cubicBezTo>
                  <a:pt x="24617" y="2131"/>
                  <a:pt x="24412" y="2063"/>
                  <a:pt x="24251" y="1996"/>
                </a:cubicBezTo>
                <a:cubicBezTo>
                  <a:pt x="24090" y="1929"/>
                  <a:pt x="23948" y="1822"/>
                  <a:pt x="23824" y="1676"/>
                </a:cubicBezTo>
                <a:cubicBezTo>
                  <a:pt x="23699" y="1531"/>
                  <a:pt x="23637" y="1338"/>
                  <a:pt x="23637" y="1099"/>
                </a:cubicBezTo>
                <a:cubicBezTo>
                  <a:pt x="23637" y="887"/>
                  <a:pt x="23698" y="698"/>
                  <a:pt x="23819" y="531"/>
                </a:cubicBezTo>
                <a:cubicBezTo>
                  <a:pt x="23940" y="364"/>
                  <a:pt x="24106" y="233"/>
                  <a:pt x="24316" y="140"/>
                </a:cubicBezTo>
                <a:cubicBezTo>
                  <a:pt x="24526" y="46"/>
                  <a:pt x="24758" y="0"/>
                  <a:pt x="25013" y="0"/>
                </a:cubicBezTo>
                <a:close/>
                <a:moveTo>
                  <a:pt x="5186" y="0"/>
                </a:moveTo>
                <a:cubicBezTo>
                  <a:pt x="5533" y="0"/>
                  <a:pt x="5833" y="74"/>
                  <a:pt x="6088" y="223"/>
                </a:cubicBezTo>
                <a:cubicBezTo>
                  <a:pt x="6342" y="371"/>
                  <a:pt x="6538" y="586"/>
                  <a:pt x="6676" y="867"/>
                </a:cubicBezTo>
                <a:cubicBezTo>
                  <a:pt x="6814" y="1147"/>
                  <a:pt x="6883" y="1482"/>
                  <a:pt x="6883" y="1872"/>
                </a:cubicBezTo>
                <a:cubicBezTo>
                  <a:pt x="6883" y="2258"/>
                  <a:pt x="6814" y="2592"/>
                  <a:pt x="6676" y="2872"/>
                </a:cubicBezTo>
                <a:cubicBezTo>
                  <a:pt x="6538" y="3153"/>
                  <a:pt x="6342" y="3368"/>
                  <a:pt x="6088" y="3516"/>
                </a:cubicBezTo>
                <a:cubicBezTo>
                  <a:pt x="5833" y="3665"/>
                  <a:pt x="5533" y="3739"/>
                  <a:pt x="5186" y="3739"/>
                </a:cubicBezTo>
                <a:cubicBezTo>
                  <a:pt x="4836" y="3739"/>
                  <a:pt x="4534" y="3665"/>
                  <a:pt x="4280" y="3516"/>
                </a:cubicBezTo>
                <a:cubicBezTo>
                  <a:pt x="4025" y="3368"/>
                  <a:pt x="3829" y="3153"/>
                  <a:pt x="3691" y="2872"/>
                </a:cubicBezTo>
                <a:cubicBezTo>
                  <a:pt x="3553" y="2592"/>
                  <a:pt x="3484" y="2258"/>
                  <a:pt x="3484" y="1872"/>
                </a:cubicBezTo>
                <a:cubicBezTo>
                  <a:pt x="3484" y="1482"/>
                  <a:pt x="3553" y="1147"/>
                  <a:pt x="3691" y="867"/>
                </a:cubicBezTo>
                <a:cubicBezTo>
                  <a:pt x="3829" y="586"/>
                  <a:pt x="4025" y="371"/>
                  <a:pt x="4280" y="223"/>
                </a:cubicBezTo>
                <a:cubicBezTo>
                  <a:pt x="4534" y="74"/>
                  <a:pt x="4836" y="0"/>
                  <a:pt x="5186" y="0"/>
                </a:cubicBezTo>
                <a:close/>
                <a:moveTo>
                  <a:pt x="1762" y="0"/>
                </a:moveTo>
                <a:cubicBezTo>
                  <a:pt x="2081" y="0"/>
                  <a:pt x="2354" y="79"/>
                  <a:pt x="2581" y="237"/>
                </a:cubicBezTo>
                <a:cubicBezTo>
                  <a:pt x="2808" y="394"/>
                  <a:pt x="2987" y="613"/>
                  <a:pt x="3119" y="892"/>
                </a:cubicBezTo>
                <a:lnTo>
                  <a:pt x="2406" y="1209"/>
                </a:lnTo>
                <a:cubicBezTo>
                  <a:pt x="2341" y="1059"/>
                  <a:pt x="2249" y="946"/>
                  <a:pt x="2128" y="869"/>
                </a:cubicBezTo>
                <a:cubicBezTo>
                  <a:pt x="2006" y="792"/>
                  <a:pt x="1869" y="754"/>
                  <a:pt x="1716" y="754"/>
                </a:cubicBezTo>
                <a:cubicBezTo>
                  <a:pt x="1541" y="754"/>
                  <a:pt x="1387" y="799"/>
                  <a:pt x="1254" y="890"/>
                </a:cubicBezTo>
                <a:cubicBezTo>
                  <a:pt x="1120" y="980"/>
                  <a:pt x="1016" y="1108"/>
                  <a:pt x="941" y="1274"/>
                </a:cubicBezTo>
                <a:cubicBezTo>
                  <a:pt x="866" y="1439"/>
                  <a:pt x="828" y="1633"/>
                  <a:pt x="828" y="1853"/>
                </a:cubicBezTo>
                <a:cubicBezTo>
                  <a:pt x="828" y="2080"/>
                  <a:pt x="866" y="2279"/>
                  <a:pt x="941" y="2449"/>
                </a:cubicBezTo>
                <a:cubicBezTo>
                  <a:pt x="1016" y="2619"/>
                  <a:pt x="1120" y="2751"/>
                  <a:pt x="1254" y="2845"/>
                </a:cubicBezTo>
                <a:cubicBezTo>
                  <a:pt x="1387" y="2938"/>
                  <a:pt x="1541" y="2985"/>
                  <a:pt x="1716" y="2985"/>
                </a:cubicBezTo>
                <a:cubicBezTo>
                  <a:pt x="1863" y="2985"/>
                  <a:pt x="1996" y="2946"/>
                  <a:pt x="2114" y="2868"/>
                </a:cubicBezTo>
                <a:cubicBezTo>
                  <a:pt x="2232" y="2790"/>
                  <a:pt x="2332" y="2677"/>
                  <a:pt x="2415" y="2530"/>
                </a:cubicBezTo>
                <a:lnTo>
                  <a:pt x="3128" y="2847"/>
                </a:lnTo>
                <a:cubicBezTo>
                  <a:pt x="2993" y="3132"/>
                  <a:pt x="2804" y="3352"/>
                  <a:pt x="2560" y="3507"/>
                </a:cubicBezTo>
                <a:cubicBezTo>
                  <a:pt x="2316" y="3662"/>
                  <a:pt x="2036" y="3739"/>
                  <a:pt x="1720" y="3739"/>
                </a:cubicBezTo>
                <a:cubicBezTo>
                  <a:pt x="1386" y="3739"/>
                  <a:pt x="1089" y="3661"/>
                  <a:pt x="828" y="3505"/>
                </a:cubicBezTo>
                <a:cubicBezTo>
                  <a:pt x="567" y="3348"/>
                  <a:pt x="364" y="3127"/>
                  <a:pt x="219" y="2840"/>
                </a:cubicBezTo>
                <a:cubicBezTo>
                  <a:pt x="73" y="2553"/>
                  <a:pt x="0" y="2224"/>
                  <a:pt x="0" y="1853"/>
                </a:cubicBezTo>
                <a:cubicBezTo>
                  <a:pt x="0" y="1485"/>
                  <a:pt x="74" y="1161"/>
                  <a:pt x="221" y="881"/>
                </a:cubicBezTo>
                <a:cubicBezTo>
                  <a:pt x="368" y="600"/>
                  <a:pt x="575" y="383"/>
                  <a:pt x="842" y="230"/>
                </a:cubicBezTo>
                <a:cubicBezTo>
                  <a:pt x="1109" y="76"/>
                  <a:pt x="1415" y="0"/>
                  <a:pt x="1762" y="0"/>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p>
            <a:pPr lvl="0"/>
            <a:endParaRPr lang="zh-CN" altLang="en-US"/>
          </a:p>
        </p:txBody>
      </p:sp>
      <p:sp>
        <p:nvSpPr>
          <p:cNvPr id="2" name="标题 1"/>
          <p:cNvSpPr>
            <a:spLocks noGrp="1"/>
          </p:cNvSpPr>
          <p:nvPr>
            <p:ph type="title" hasCustomPrompt="1"/>
            <p:custDataLst>
              <p:tags r:id="rId7"/>
            </p:custDataLst>
          </p:nvPr>
        </p:nvSpPr>
        <p:spPr>
          <a:xfrm>
            <a:off x="978853" y="678421"/>
            <a:ext cx="10252709" cy="1194589"/>
          </a:xfrm>
        </p:spPr>
        <p:txBody>
          <a:bodyPr wrap="square" anchor="ctr">
            <a:normAutofit/>
          </a:bodyPr>
          <a:lstStyle>
            <a:lvl1pPr algn="ctr">
              <a:defRPr sz="6000">
                <a:solidFill>
                  <a:schemeClr val="lt1">
                    <a:lumMod val="100000"/>
                  </a:schemeClr>
                </a:solidFill>
                <a:latin typeface="+mj-ea"/>
                <a:ea typeface="+mj-ea"/>
              </a:defRPr>
            </a:lvl1pPr>
          </a:lstStyle>
          <a:p>
            <a:r>
              <a:rPr lang="zh-CN" altLang="en-US" dirty="0"/>
              <a:t>标题</a:t>
            </a:r>
            <a:endParaRPr lang="zh-CN" altLang="en-US" dirty="0"/>
          </a:p>
        </p:txBody>
      </p:sp>
      <p:sp>
        <p:nvSpPr>
          <p:cNvPr id="7" name="日期占位符 3"/>
          <p:cNvSpPr>
            <a:spLocks noGrp="1"/>
          </p:cNvSpPr>
          <p:nvPr>
            <p:ph type="dt" sz="half" idx="10"/>
            <p:custDataLst>
              <p:tags r:id="rId8"/>
            </p:custDataLst>
          </p:nvPr>
        </p:nvSpPr>
        <p:spPr/>
        <p:txBody>
          <a:bodyPr wrap="square">
            <a:normAutofit/>
          </a:bodyPr>
          <a:lstStyle/>
          <a:p>
            <a:endParaRPr lang="zh-CN" altLang="en-US"/>
          </a:p>
        </p:txBody>
      </p:sp>
      <p:sp>
        <p:nvSpPr>
          <p:cNvPr id="8" name="页脚占位符 4"/>
          <p:cNvSpPr>
            <a:spLocks noGrp="1"/>
          </p:cNvSpPr>
          <p:nvPr>
            <p:ph type="ftr" sz="quarter" idx="11"/>
            <p:custDataLst>
              <p:tags r:id="rId9"/>
            </p:custDataLst>
          </p:nvPr>
        </p:nvSpPr>
        <p:spPr/>
        <p:txBody>
          <a:bodyPr/>
          <a:lstStyle/>
          <a:p>
            <a:endParaRPr lang="zh-CN" altLang="en-US"/>
          </a:p>
        </p:txBody>
      </p:sp>
      <p:sp>
        <p:nvSpPr>
          <p:cNvPr id="9" name="灯片编号占位符 5"/>
          <p:cNvSpPr>
            <a:spLocks noGrp="1"/>
          </p:cNvSpPr>
          <p:nvPr>
            <p:ph type="sldNum" sz="quarter" idx="12"/>
            <p:custDataLst>
              <p:tags r:id="rId10"/>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9" name="图片 8" descr="C:/Users/ADMIN/AppData/Local/Temp/fig2wpp/@png2x_bg-2558&amp;1227.png"/>
          <p:cNvPicPr>
            <a:picLocks noChangeAspect="1"/>
          </p:cNvPicPr>
          <p:nvPr userDrawn="1">
            <p:custDataLst>
              <p:tags r:id="rId2"/>
            </p:custDataLst>
          </p:nvPr>
        </p:nvPicPr>
        <p:blipFill>
          <a:blip r:embed="rId3" r:link="rId4"/>
          <a:stretch>
            <a:fillRect/>
          </a:stretch>
        </p:blipFill>
        <p:spPr>
          <a:xfrm>
            <a:off x="0" y="0"/>
            <a:ext cx="12192000" cy="6858000"/>
          </a:xfrm>
          <a:prstGeom prst="rect">
            <a:avLst/>
          </a:prstGeom>
        </p:spPr>
      </p:pic>
      <p:sp>
        <p:nvSpPr>
          <p:cNvPr id="10" name="矩形 9"/>
          <p:cNvSpPr/>
          <p:nvPr userDrawn="1">
            <p:custDataLst>
              <p:tags r:id="rId5"/>
            </p:custDataLst>
          </p:nvPr>
        </p:nvSpPr>
        <p:spPr>
          <a:xfrm>
            <a:off x="0" y="2540"/>
            <a:ext cx="2819400" cy="6852920"/>
          </a:xfrm>
          <a:prstGeom prst="rect">
            <a:avLst/>
          </a:prstGeom>
          <a:gradFill>
            <a:gsLst>
              <a:gs pos="0">
                <a:schemeClr val="accent1">
                  <a:lumMod val="75000"/>
                  <a:alpha val="100000"/>
                </a:schemeClr>
              </a:gs>
              <a:gs pos="100000">
                <a:schemeClr val="accent1">
                  <a:lumMod val="50000"/>
                  <a:alpha val="100000"/>
                </a:schemeClr>
              </a:gs>
            </a:gsLst>
            <a:lin ang="54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7" name="Freeform 19"/>
          <p:cNvSpPr/>
          <p:nvPr userDrawn="1">
            <p:custDataLst>
              <p:tags r:id="rId6"/>
            </p:custDataLst>
          </p:nvPr>
        </p:nvSpPr>
        <p:spPr bwMode="auto">
          <a:xfrm>
            <a:off x="894252" y="777558"/>
            <a:ext cx="1030896" cy="5302884"/>
          </a:xfrm>
          <a:custGeom>
            <a:avLst/>
            <a:gdLst>
              <a:gd name="T0" fmla="*/ 1873 w 4338"/>
              <a:gd name="T1" fmla="*/ 5116 h 22329"/>
              <a:gd name="T2" fmla="*/ 3036 w 4338"/>
              <a:gd name="T3" fmla="*/ 5559 h 22329"/>
              <a:gd name="T4" fmla="*/ 3415 w 4338"/>
              <a:gd name="T5" fmla="*/ 8926 h 22329"/>
              <a:gd name="T6" fmla="*/ 2369 w 4338"/>
              <a:gd name="T7" fmla="*/ 9353 h 22329"/>
              <a:gd name="T8" fmla="*/ 3285 w 4338"/>
              <a:gd name="T9" fmla="*/ 9996 h 22329"/>
              <a:gd name="T10" fmla="*/ 3415 w 4338"/>
              <a:gd name="T11" fmla="*/ 8926 h 22329"/>
              <a:gd name="T12" fmla="*/ 2225 w 4338"/>
              <a:gd name="T13" fmla="*/ 934 h 22329"/>
              <a:gd name="T14" fmla="*/ 2380 w 4338"/>
              <a:gd name="T15" fmla="*/ 2047 h 22329"/>
              <a:gd name="T16" fmla="*/ 3261 w 4338"/>
              <a:gd name="T17" fmla="*/ 2047 h 22329"/>
              <a:gd name="T18" fmla="*/ 3415 w 4338"/>
              <a:gd name="T19" fmla="*/ 934 h 22329"/>
              <a:gd name="T20" fmla="*/ 3135 w 4338"/>
              <a:gd name="T21" fmla="*/ 17937 h 22329"/>
              <a:gd name="T22" fmla="*/ 1201 w 4338"/>
              <a:gd name="T23" fmla="*/ 17937 h 22329"/>
              <a:gd name="T24" fmla="*/ 1201 w 4338"/>
              <a:gd name="T25" fmla="*/ 18863 h 22329"/>
              <a:gd name="T26" fmla="*/ 3135 w 4338"/>
              <a:gd name="T27" fmla="*/ 18863 h 22329"/>
              <a:gd name="T28" fmla="*/ 4264 w 4338"/>
              <a:gd name="T29" fmla="*/ 21545 h 22329"/>
              <a:gd name="T30" fmla="*/ 75 w 4338"/>
              <a:gd name="T31" fmla="*/ 22329 h 22329"/>
              <a:gd name="T32" fmla="*/ 3218 w 4338"/>
              <a:gd name="T33" fmla="*/ 21395 h 22329"/>
              <a:gd name="T34" fmla="*/ 3703 w 4338"/>
              <a:gd name="T35" fmla="*/ 20456 h 22329"/>
              <a:gd name="T36" fmla="*/ 4264 w 4338"/>
              <a:gd name="T37" fmla="*/ 11576 h 22329"/>
              <a:gd name="T38" fmla="*/ 3389 w 4338"/>
              <a:gd name="T39" fmla="*/ 14853 h 22329"/>
              <a:gd name="T40" fmla="*/ 75 w 4338"/>
              <a:gd name="T41" fmla="*/ 13684 h 22329"/>
              <a:gd name="T42" fmla="*/ 3389 w 4338"/>
              <a:gd name="T43" fmla="*/ 12750 h 22329"/>
              <a:gd name="T44" fmla="*/ 4264 w 4338"/>
              <a:gd name="T45" fmla="*/ 11576 h 22329"/>
              <a:gd name="T46" fmla="*/ 4264 w 4338"/>
              <a:gd name="T47" fmla="*/ 9486 h 22329"/>
              <a:gd name="T48" fmla="*/ 2892 w 4338"/>
              <a:gd name="T49" fmla="*/ 11173 h 22329"/>
              <a:gd name="T50" fmla="*/ 1686 w 4338"/>
              <a:gd name="T51" fmla="*/ 10442 h 22329"/>
              <a:gd name="T52" fmla="*/ 75 w 4338"/>
              <a:gd name="T53" fmla="*/ 10292 h 22329"/>
              <a:gd name="T54" fmla="*/ 1516 w 4338"/>
              <a:gd name="T55" fmla="*/ 8926 h 22329"/>
              <a:gd name="T56" fmla="*/ 75 w 4338"/>
              <a:gd name="T57" fmla="*/ 7992 h 22329"/>
              <a:gd name="T58" fmla="*/ 4264 w 4338"/>
              <a:gd name="T59" fmla="*/ 5062 h 22329"/>
              <a:gd name="T60" fmla="*/ 75 w 4338"/>
              <a:gd name="T61" fmla="*/ 7597 h 22329"/>
              <a:gd name="T62" fmla="*/ 998 w 4338"/>
              <a:gd name="T63" fmla="*/ 6279 h 22329"/>
              <a:gd name="T64" fmla="*/ 75 w 4338"/>
              <a:gd name="T65" fmla="*/ 4475 h 22329"/>
              <a:gd name="T66" fmla="*/ 4264 w 4338"/>
              <a:gd name="T67" fmla="*/ 5062 h 22329"/>
              <a:gd name="T68" fmla="*/ 4264 w 4338"/>
              <a:gd name="T69" fmla="*/ 1553 h 22329"/>
              <a:gd name="T70" fmla="*/ 3591 w 4338"/>
              <a:gd name="T71" fmla="*/ 3026 h 22329"/>
              <a:gd name="T72" fmla="*/ 1758 w 4338"/>
              <a:gd name="T73" fmla="*/ 2794 h 22329"/>
              <a:gd name="T74" fmla="*/ 1377 w 4338"/>
              <a:gd name="T75" fmla="*/ 934 h 22329"/>
              <a:gd name="T76" fmla="*/ 75 w 4338"/>
              <a:gd name="T77" fmla="*/ 0 h 22329"/>
              <a:gd name="T78" fmla="*/ 4338 w 4338"/>
              <a:gd name="T79" fmla="*/ 18398 h 22329"/>
              <a:gd name="T80" fmla="*/ 2167 w 4338"/>
              <a:gd name="T81" fmla="*/ 19978 h 22329"/>
              <a:gd name="T82" fmla="*/ 0 w 4338"/>
              <a:gd name="T83" fmla="*/ 18398 h 22329"/>
              <a:gd name="T84" fmla="*/ 2167 w 4338"/>
              <a:gd name="T85" fmla="*/ 16819 h 22329"/>
              <a:gd name="T86" fmla="*/ 4338 w 4338"/>
              <a:gd name="T87" fmla="*/ 18398 h 22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8" h="22329">
                <a:moveTo>
                  <a:pt x="3036" y="5527"/>
                </a:moveTo>
                <a:lnTo>
                  <a:pt x="1873" y="5116"/>
                </a:lnTo>
                <a:lnTo>
                  <a:pt x="1873" y="5969"/>
                </a:lnTo>
                <a:lnTo>
                  <a:pt x="3036" y="5559"/>
                </a:lnTo>
                <a:lnTo>
                  <a:pt x="3036" y="5527"/>
                </a:lnTo>
                <a:close/>
                <a:moveTo>
                  <a:pt x="3415" y="8926"/>
                </a:moveTo>
                <a:lnTo>
                  <a:pt x="2369" y="8926"/>
                </a:lnTo>
                <a:lnTo>
                  <a:pt x="2369" y="9353"/>
                </a:lnTo>
                <a:cubicBezTo>
                  <a:pt x="2369" y="9929"/>
                  <a:pt x="2544" y="10217"/>
                  <a:pt x="2892" y="10217"/>
                </a:cubicBezTo>
                <a:cubicBezTo>
                  <a:pt x="3067" y="10217"/>
                  <a:pt x="3197" y="10144"/>
                  <a:pt x="3285" y="9996"/>
                </a:cubicBezTo>
                <a:cubicBezTo>
                  <a:pt x="3372" y="9848"/>
                  <a:pt x="3415" y="9634"/>
                  <a:pt x="3415" y="9353"/>
                </a:cubicBezTo>
                <a:lnTo>
                  <a:pt x="3415" y="8926"/>
                </a:lnTo>
                <a:close/>
                <a:moveTo>
                  <a:pt x="3415" y="934"/>
                </a:moveTo>
                <a:lnTo>
                  <a:pt x="2225" y="934"/>
                </a:lnTo>
                <a:lnTo>
                  <a:pt x="2225" y="1414"/>
                </a:lnTo>
                <a:cubicBezTo>
                  <a:pt x="2225" y="1685"/>
                  <a:pt x="2277" y="1895"/>
                  <a:pt x="2380" y="2047"/>
                </a:cubicBezTo>
                <a:cubicBezTo>
                  <a:pt x="2483" y="2198"/>
                  <a:pt x="2629" y="2273"/>
                  <a:pt x="2818" y="2273"/>
                </a:cubicBezTo>
                <a:cubicBezTo>
                  <a:pt x="3010" y="2273"/>
                  <a:pt x="3157" y="2198"/>
                  <a:pt x="3261" y="2047"/>
                </a:cubicBezTo>
                <a:cubicBezTo>
                  <a:pt x="3364" y="1895"/>
                  <a:pt x="3415" y="1685"/>
                  <a:pt x="3415" y="1414"/>
                </a:cubicBezTo>
                <a:lnTo>
                  <a:pt x="3415" y="934"/>
                </a:lnTo>
                <a:close/>
                <a:moveTo>
                  <a:pt x="3463" y="18398"/>
                </a:moveTo>
                <a:cubicBezTo>
                  <a:pt x="3463" y="18199"/>
                  <a:pt x="3354" y="18045"/>
                  <a:pt x="3135" y="17937"/>
                </a:cubicBezTo>
                <a:cubicBezTo>
                  <a:pt x="2916" y="17828"/>
                  <a:pt x="2594" y="17774"/>
                  <a:pt x="2167" y="17774"/>
                </a:cubicBezTo>
                <a:cubicBezTo>
                  <a:pt x="1740" y="17774"/>
                  <a:pt x="1418" y="17828"/>
                  <a:pt x="1201" y="17937"/>
                </a:cubicBezTo>
                <a:cubicBezTo>
                  <a:pt x="984" y="18045"/>
                  <a:pt x="875" y="18199"/>
                  <a:pt x="875" y="18398"/>
                </a:cubicBezTo>
                <a:cubicBezTo>
                  <a:pt x="875" y="18601"/>
                  <a:pt x="984" y="18756"/>
                  <a:pt x="1201" y="18863"/>
                </a:cubicBezTo>
                <a:cubicBezTo>
                  <a:pt x="1418" y="18969"/>
                  <a:pt x="1740" y="19023"/>
                  <a:pt x="2167" y="19023"/>
                </a:cubicBezTo>
                <a:cubicBezTo>
                  <a:pt x="2594" y="19023"/>
                  <a:pt x="2916" y="18969"/>
                  <a:pt x="3135" y="18863"/>
                </a:cubicBezTo>
                <a:cubicBezTo>
                  <a:pt x="3354" y="18756"/>
                  <a:pt x="3463" y="18601"/>
                  <a:pt x="3463" y="18398"/>
                </a:cubicBezTo>
                <a:close/>
                <a:moveTo>
                  <a:pt x="4264" y="21545"/>
                </a:moveTo>
                <a:lnTo>
                  <a:pt x="4264" y="22329"/>
                </a:lnTo>
                <a:lnTo>
                  <a:pt x="75" y="22329"/>
                </a:lnTo>
                <a:lnTo>
                  <a:pt x="75" y="21395"/>
                </a:lnTo>
                <a:lnTo>
                  <a:pt x="3218" y="21395"/>
                </a:lnTo>
                <a:lnTo>
                  <a:pt x="2732" y="20456"/>
                </a:lnTo>
                <a:lnTo>
                  <a:pt x="3703" y="20456"/>
                </a:lnTo>
                <a:lnTo>
                  <a:pt x="4264" y="21545"/>
                </a:lnTo>
                <a:close/>
                <a:moveTo>
                  <a:pt x="4264" y="11576"/>
                </a:moveTo>
                <a:lnTo>
                  <a:pt x="4264" y="14853"/>
                </a:lnTo>
                <a:lnTo>
                  <a:pt x="3389" y="14853"/>
                </a:lnTo>
                <a:lnTo>
                  <a:pt x="3389" y="13684"/>
                </a:lnTo>
                <a:lnTo>
                  <a:pt x="75" y="13684"/>
                </a:lnTo>
                <a:lnTo>
                  <a:pt x="75" y="12750"/>
                </a:lnTo>
                <a:lnTo>
                  <a:pt x="3389" y="12750"/>
                </a:lnTo>
                <a:lnTo>
                  <a:pt x="3389" y="11576"/>
                </a:lnTo>
                <a:lnTo>
                  <a:pt x="4264" y="11576"/>
                </a:lnTo>
                <a:close/>
                <a:moveTo>
                  <a:pt x="4264" y="7992"/>
                </a:moveTo>
                <a:lnTo>
                  <a:pt x="4264" y="9486"/>
                </a:lnTo>
                <a:cubicBezTo>
                  <a:pt x="4264" y="10020"/>
                  <a:pt x="4143" y="10434"/>
                  <a:pt x="3901" y="10730"/>
                </a:cubicBezTo>
                <a:cubicBezTo>
                  <a:pt x="3659" y="11025"/>
                  <a:pt x="3323" y="11173"/>
                  <a:pt x="2892" y="11173"/>
                </a:cubicBezTo>
                <a:cubicBezTo>
                  <a:pt x="2608" y="11173"/>
                  <a:pt x="2363" y="11109"/>
                  <a:pt x="2159" y="10983"/>
                </a:cubicBezTo>
                <a:cubicBezTo>
                  <a:pt x="1954" y="10857"/>
                  <a:pt x="1797" y="10676"/>
                  <a:pt x="1686" y="10442"/>
                </a:cubicBezTo>
                <a:lnTo>
                  <a:pt x="75" y="11386"/>
                </a:lnTo>
                <a:lnTo>
                  <a:pt x="75" y="10292"/>
                </a:lnTo>
                <a:lnTo>
                  <a:pt x="1516" y="9524"/>
                </a:lnTo>
                <a:lnTo>
                  <a:pt x="1516" y="8926"/>
                </a:lnTo>
                <a:lnTo>
                  <a:pt x="75" y="8926"/>
                </a:lnTo>
                <a:lnTo>
                  <a:pt x="75" y="7992"/>
                </a:lnTo>
                <a:lnTo>
                  <a:pt x="4264" y="7992"/>
                </a:lnTo>
                <a:close/>
                <a:moveTo>
                  <a:pt x="4264" y="5062"/>
                </a:moveTo>
                <a:lnTo>
                  <a:pt x="4264" y="6017"/>
                </a:lnTo>
                <a:lnTo>
                  <a:pt x="75" y="7597"/>
                </a:lnTo>
                <a:lnTo>
                  <a:pt x="75" y="6604"/>
                </a:lnTo>
                <a:lnTo>
                  <a:pt x="998" y="6279"/>
                </a:lnTo>
                <a:lnTo>
                  <a:pt x="998" y="4801"/>
                </a:lnTo>
                <a:lnTo>
                  <a:pt x="75" y="4475"/>
                </a:lnTo>
                <a:lnTo>
                  <a:pt x="75" y="3488"/>
                </a:lnTo>
                <a:lnTo>
                  <a:pt x="4264" y="5062"/>
                </a:lnTo>
                <a:close/>
                <a:moveTo>
                  <a:pt x="4264" y="0"/>
                </a:moveTo>
                <a:lnTo>
                  <a:pt x="4264" y="1553"/>
                </a:lnTo>
                <a:cubicBezTo>
                  <a:pt x="4264" y="1898"/>
                  <a:pt x="4206" y="2196"/>
                  <a:pt x="4090" y="2447"/>
                </a:cubicBezTo>
                <a:cubicBezTo>
                  <a:pt x="3975" y="2698"/>
                  <a:pt x="3808" y="2891"/>
                  <a:pt x="3591" y="3026"/>
                </a:cubicBezTo>
                <a:cubicBezTo>
                  <a:pt x="3374" y="3161"/>
                  <a:pt x="3116" y="3229"/>
                  <a:pt x="2818" y="3229"/>
                </a:cubicBezTo>
                <a:cubicBezTo>
                  <a:pt x="2366" y="3229"/>
                  <a:pt x="2013" y="3084"/>
                  <a:pt x="1758" y="2794"/>
                </a:cubicBezTo>
                <a:cubicBezTo>
                  <a:pt x="1504" y="2504"/>
                  <a:pt x="1377" y="2108"/>
                  <a:pt x="1377" y="1606"/>
                </a:cubicBezTo>
                <a:lnTo>
                  <a:pt x="1377" y="934"/>
                </a:lnTo>
                <a:lnTo>
                  <a:pt x="75" y="934"/>
                </a:lnTo>
                <a:lnTo>
                  <a:pt x="75" y="0"/>
                </a:lnTo>
                <a:lnTo>
                  <a:pt x="4264" y="0"/>
                </a:lnTo>
                <a:close/>
                <a:moveTo>
                  <a:pt x="4338" y="18398"/>
                </a:moveTo>
                <a:cubicBezTo>
                  <a:pt x="4338" y="18907"/>
                  <a:pt x="4154" y="19297"/>
                  <a:pt x="3786" y="19570"/>
                </a:cubicBezTo>
                <a:cubicBezTo>
                  <a:pt x="3418" y="19842"/>
                  <a:pt x="2878" y="19978"/>
                  <a:pt x="2167" y="19978"/>
                </a:cubicBezTo>
                <a:cubicBezTo>
                  <a:pt x="1455" y="19978"/>
                  <a:pt x="916" y="19843"/>
                  <a:pt x="550" y="19572"/>
                </a:cubicBezTo>
                <a:cubicBezTo>
                  <a:pt x="183" y="19302"/>
                  <a:pt x="0" y="18911"/>
                  <a:pt x="0" y="18398"/>
                </a:cubicBezTo>
                <a:cubicBezTo>
                  <a:pt x="0" y="17890"/>
                  <a:pt x="184" y="17499"/>
                  <a:pt x="552" y="17227"/>
                </a:cubicBezTo>
                <a:cubicBezTo>
                  <a:pt x="921" y="16955"/>
                  <a:pt x="1459" y="16819"/>
                  <a:pt x="2167" y="16819"/>
                </a:cubicBezTo>
                <a:cubicBezTo>
                  <a:pt x="2878" y="16819"/>
                  <a:pt x="3418" y="16955"/>
                  <a:pt x="3786" y="17227"/>
                </a:cubicBezTo>
                <a:cubicBezTo>
                  <a:pt x="4154" y="17499"/>
                  <a:pt x="4338" y="17890"/>
                  <a:pt x="4338" y="18398"/>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p>
            <a:pPr lvl="0"/>
            <a:endParaRPr lang="zh-CN" altLang="en-US"/>
          </a:p>
        </p:txBody>
      </p:sp>
      <p:sp>
        <p:nvSpPr>
          <p:cNvPr id="2" name="标题 1"/>
          <p:cNvSpPr>
            <a:spLocks noGrp="1"/>
          </p:cNvSpPr>
          <p:nvPr>
            <p:ph type="title"/>
            <p:custDataLst>
              <p:tags r:id="rId7"/>
            </p:custDataLst>
          </p:nvPr>
        </p:nvSpPr>
        <p:spPr>
          <a:xfrm>
            <a:off x="4038600" y="777558"/>
            <a:ext cx="7810500" cy="5302884"/>
          </a:xfrm>
        </p:spPr>
        <p:txBody>
          <a:bodyPr wrap="square" anchor="ctr">
            <a:normAutofit/>
          </a:bodyPr>
          <a:lstStyle>
            <a:lvl1pPr algn="l">
              <a:defRPr sz="5000">
                <a:latin typeface="+mj-ea"/>
                <a:ea typeface="+mj-ea"/>
              </a:defRPr>
            </a:lvl1pPr>
          </a:lstStyle>
          <a:p>
            <a:r>
              <a:rPr lang="zh-CN" altLang="en-US" dirty="0"/>
              <a:t>单击此处编辑母版标题样式</a:t>
            </a:r>
            <a:endParaRPr lang="zh-CN" altLang="en-US" dirty="0"/>
          </a:p>
        </p:txBody>
      </p:sp>
      <p:sp>
        <p:nvSpPr>
          <p:cNvPr id="8" name="节编号 3"/>
          <p:cNvSpPr>
            <a:spLocks noGrp="1"/>
          </p:cNvSpPr>
          <p:nvPr>
            <p:ph type="body" sz="quarter" idx="13" hasCustomPrompt="1"/>
            <p:custDataLst>
              <p:tags r:id="rId8"/>
            </p:custDataLst>
          </p:nvPr>
        </p:nvSpPr>
        <p:spPr>
          <a:xfrm>
            <a:off x="571501" y="780098"/>
            <a:ext cx="2031999" cy="5302884"/>
          </a:xfrm>
        </p:spPr>
        <p:txBody>
          <a:bodyPr vert="eaVert" wrap="none" anchor="ctr">
            <a:normAutofit/>
          </a:bodyPr>
          <a:lstStyle>
            <a:lvl1pPr marL="0" indent="0" algn="ctr">
              <a:buNone/>
              <a:defRPr sz="6000" b="1">
                <a:solidFill>
                  <a:schemeClr val="lt1">
                    <a:lumMod val="100000"/>
                  </a:schemeClr>
                </a:solidFill>
                <a:latin typeface="+mj-ea"/>
                <a:ea typeface="+mj-ea"/>
              </a:defRPr>
            </a:lvl1pPr>
          </a:lstStyle>
          <a:p>
            <a:pPr lvl="0"/>
            <a:r>
              <a:rPr lang="zh-CN" altLang="en-US" dirty="0"/>
              <a:t>节编号</a:t>
            </a:r>
            <a:endParaRPr lang="zh-CN" altLang="en-US" dirty="0"/>
          </a:p>
        </p:txBody>
      </p:sp>
      <p:sp>
        <p:nvSpPr>
          <p:cNvPr id="4" name="日期占位符 4"/>
          <p:cNvSpPr>
            <a:spLocks noGrp="1"/>
          </p:cNvSpPr>
          <p:nvPr>
            <p:ph type="dt" sz="half" idx="10"/>
            <p:custDataLst>
              <p:tags r:id="rId9"/>
            </p:custDataLst>
          </p:nvPr>
        </p:nvSpPr>
        <p:spPr/>
        <p:txBody>
          <a:bodyPr wrap="square">
            <a:normAutofit/>
          </a:bodyPr>
          <a:lstStyle/>
          <a:p>
            <a:endParaRPr lang="zh-CN" altLang="en-US"/>
          </a:p>
        </p:txBody>
      </p:sp>
      <p:sp>
        <p:nvSpPr>
          <p:cNvPr id="5" name="页脚占位符 5"/>
          <p:cNvSpPr>
            <a:spLocks noGrp="1"/>
          </p:cNvSpPr>
          <p:nvPr>
            <p:ph type="ftr" sz="quarter" idx="11"/>
            <p:custDataLst>
              <p:tags r:id="rId10"/>
            </p:custDataLst>
          </p:nvPr>
        </p:nvSpPr>
        <p:spPr/>
        <p:txBody>
          <a:bodyPr/>
          <a:lstStyle/>
          <a:p>
            <a:endParaRPr lang="zh-CN" altLang="en-US"/>
          </a:p>
        </p:txBody>
      </p:sp>
      <p:sp>
        <p:nvSpPr>
          <p:cNvPr id="6" name="灯片编号占位符 6"/>
          <p:cNvSpPr>
            <a:spLocks noGrp="1"/>
          </p:cNvSpPr>
          <p:nvPr>
            <p:ph type="sldNum" sz="quarter" idx="12"/>
            <p:custDataLst>
              <p:tags r:id="rId11"/>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95960" y="1301750"/>
            <a:ext cx="5323840" cy="411303"/>
          </a:xfrm>
        </p:spPr>
        <p:txBody>
          <a:bodyPr wrap="square"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695960" y="1875099"/>
            <a:ext cx="5323840" cy="4300276"/>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01750"/>
            <a:ext cx="5323840" cy="411303"/>
          </a:xfrm>
        </p:spPr>
        <p:txBody>
          <a:bodyPr wrap="square"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1875099"/>
            <a:ext cx="5323840" cy="4300276"/>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p>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wrap="square">
            <a:normAutofit/>
          </a:bodyPr>
          <a:lstStyle>
            <a:lvl1pPr>
              <a:defRPr>
                <a:latin typeface="+mj-ea"/>
                <a:ea typeface="+mj-ea"/>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695960" y="1301750"/>
            <a:ext cx="10799088" cy="405553"/>
          </a:xfrm>
        </p:spPr>
        <p:txBody>
          <a:bodyPr wrap="square" anchor="t">
            <a:normAutofit/>
          </a:bodyPr>
          <a:lstStyle>
            <a:lvl1pPr marL="0" indent="0">
              <a:buNone/>
              <a:defRPr sz="2800" b="0">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p>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8" name="图片 7" descr="C:/Users/ADMIN/AppData/Local/Temp/fig2wpp/@png2x_bg-2603&amp;1175.png"/>
          <p:cNvPicPr>
            <a:picLocks noChangeAspect="1"/>
          </p:cNvPicPr>
          <p:nvPr userDrawn="1">
            <p:custDataLst>
              <p:tags r:id="rId2"/>
            </p:custDataLst>
          </p:nvPr>
        </p:nvPicPr>
        <p:blipFill>
          <a:blip r:embed="rId3" r:link="rId4"/>
          <a:stretch>
            <a:fillRect/>
          </a:stretch>
        </p:blipFill>
        <p:spPr>
          <a:xfrm>
            <a:off x="0" y="0"/>
            <a:ext cx="12192000" cy="6858000"/>
          </a:xfrm>
          <a:prstGeom prst="rect">
            <a:avLst/>
          </a:prstGeom>
        </p:spPr>
      </p:pic>
      <p:sp>
        <p:nvSpPr>
          <p:cNvPr id="11" name="矩形 10"/>
          <p:cNvSpPr/>
          <p:nvPr userDrawn="1">
            <p:custDataLst>
              <p:tags r:id="rId5"/>
            </p:custDataLst>
          </p:nvPr>
        </p:nvSpPr>
        <p:spPr>
          <a:xfrm>
            <a:off x="0" y="1562100"/>
            <a:ext cx="12191365" cy="3238500"/>
          </a:xfrm>
          <a:prstGeom prst="rect">
            <a:avLst/>
          </a:prstGeom>
          <a:gradFill>
            <a:gsLst>
              <a:gs pos="0">
                <a:schemeClr val="accent1">
                  <a:lumMod val="75000"/>
                  <a:alpha val="100000"/>
                </a:schemeClr>
              </a:gs>
              <a:gs pos="100000">
                <a:schemeClr val="accent1">
                  <a:lumMod val="50000"/>
                  <a:alpha val="100000"/>
                </a:schemeClr>
              </a:gs>
            </a:gsLst>
            <a:lin ang="108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 name="Freeform 10"/>
          <p:cNvSpPr/>
          <p:nvPr userDrawn="1">
            <p:custDataLst>
              <p:tags r:id="rId6"/>
            </p:custDataLst>
          </p:nvPr>
        </p:nvSpPr>
        <p:spPr bwMode="auto">
          <a:xfrm>
            <a:off x="625287" y="2461446"/>
            <a:ext cx="10941426" cy="1439808"/>
          </a:xfrm>
          <a:custGeom>
            <a:avLst/>
            <a:gdLst>
              <a:gd name="T0" fmla="*/ 12960 w 23822"/>
              <a:gd name="T1" fmla="*/ 1770 h 3115"/>
              <a:gd name="T2" fmla="*/ 3135 w 23822"/>
              <a:gd name="T3" fmla="*/ 682 h 3115"/>
              <a:gd name="T4" fmla="*/ 4187 w 23822"/>
              <a:gd name="T5" fmla="*/ 2207 h 3115"/>
              <a:gd name="T6" fmla="*/ 3518 w 23822"/>
              <a:gd name="T7" fmla="*/ 682 h 3115"/>
              <a:gd name="T8" fmla="*/ 18941 w 23822"/>
              <a:gd name="T9" fmla="*/ 873 h 3115"/>
              <a:gd name="T10" fmla="*/ 19478 w 23822"/>
              <a:gd name="T11" fmla="*/ 2487 h 3115"/>
              <a:gd name="T12" fmla="*/ 20012 w 23822"/>
              <a:gd name="T13" fmla="*/ 873 h 3115"/>
              <a:gd name="T14" fmla="*/ 21929 w 23822"/>
              <a:gd name="T15" fmla="*/ 53 h 3115"/>
              <a:gd name="T16" fmla="*/ 23152 w 23822"/>
              <a:gd name="T17" fmla="*/ 53 h 3115"/>
              <a:gd name="T18" fmla="*/ 23240 w 23822"/>
              <a:gd name="T19" fmla="*/ 3061 h 3115"/>
              <a:gd name="T20" fmla="*/ 21983 w 23822"/>
              <a:gd name="T21" fmla="*/ 3061 h 3115"/>
              <a:gd name="T22" fmla="*/ 16972 w 23822"/>
              <a:gd name="T23" fmla="*/ 53 h 3115"/>
              <a:gd name="T24" fmla="*/ 16972 w 23822"/>
              <a:gd name="T25" fmla="*/ 3061 h 3115"/>
              <a:gd name="T26" fmla="*/ 16616 w 23822"/>
              <a:gd name="T27" fmla="*/ 53 h 3115"/>
              <a:gd name="T28" fmla="*/ 15777 w 23822"/>
              <a:gd name="T29" fmla="*/ 3061 h 3115"/>
              <a:gd name="T30" fmla="*/ 14263 w 23822"/>
              <a:gd name="T31" fmla="*/ 682 h 3115"/>
              <a:gd name="T32" fmla="*/ 12994 w 23822"/>
              <a:gd name="T33" fmla="*/ 53 h 3115"/>
              <a:gd name="T34" fmla="*/ 13182 w 23822"/>
              <a:gd name="T35" fmla="*/ 2398 h 3115"/>
              <a:gd name="T36" fmla="*/ 11178 w 23822"/>
              <a:gd name="T37" fmla="*/ 3061 h 3115"/>
              <a:gd name="T38" fmla="*/ 6207 w 23822"/>
              <a:gd name="T39" fmla="*/ 53 h 3115"/>
              <a:gd name="T40" fmla="*/ 6763 w 23822"/>
              <a:gd name="T41" fmla="*/ 2487 h 3115"/>
              <a:gd name="T42" fmla="*/ 7318 w 23822"/>
              <a:gd name="T43" fmla="*/ 53 h 3115"/>
              <a:gd name="T44" fmla="*/ 7839 w 23822"/>
              <a:gd name="T45" fmla="*/ 2533 h 3115"/>
              <a:gd name="T46" fmla="*/ 6111 w 23822"/>
              <a:gd name="T47" fmla="*/ 2966 h 3115"/>
              <a:gd name="T48" fmla="*/ 5536 w 23822"/>
              <a:gd name="T49" fmla="*/ 53 h 3115"/>
              <a:gd name="T50" fmla="*/ 4396 w 23822"/>
              <a:gd name="T51" fmla="*/ 231 h 3115"/>
              <a:gd name="T52" fmla="*/ 4925 w 23822"/>
              <a:gd name="T53" fmla="*/ 2368 h 3115"/>
              <a:gd name="T54" fmla="*/ 2464 w 23822"/>
              <a:gd name="T55" fmla="*/ 3061 h 3115"/>
              <a:gd name="T56" fmla="*/ 2024 w 23822"/>
              <a:gd name="T57" fmla="*/ 53 h 3115"/>
              <a:gd name="T58" fmla="*/ 671 w 23822"/>
              <a:gd name="T59" fmla="*/ 1230 h 3115"/>
              <a:gd name="T60" fmla="*/ 671 w 23822"/>
              <a:gd name="T61" fmla="*/ 1839 h 3115"/>
              <a:gd name="T62" fmla="*/ 2070 w 23822"/>
              <a:gd name="T63" fmla="*/ 3061 h 3115"/>
              <a:gd name="T64" fmla="*/ 19478 w 23822"/>
              <a:gd name="T65" fmla="*/ 0 h 3115"/>
              <a:gd name="T66" fmla="*/ 20892 w 23822"/>
              <a:gd name="T67" fmla="*/ 1559 h 3115"/>
              <a:gd name="T68" fmla="*/ 19478 w 23822"/>
              <a:gd name="T69" fmla="*/ 3115 h 3115"/>
              <a:gd name="T70" fmla="*/ 18060 w 23822"/>
              <a:gd name="T71" fmla="*/ 1559 h 3115"/>
              <a:gd name="T72" fmla="*/ 19478 w 23822"/>
              <a:gd name="T73" fmla="*/ 0 h 3115"/>
              <a:gd name="T74" fmla="*/ 11010 w 23822"/>
              <a:gd name="T75" fmla="*/ 743 h 3115"/>
              <a:gd name="T76" fmla="*/ 9841 w 23822"/>
              <a:gd name="T77" fmla="*/ 628 h 3115"/>
              <a:gd name="T78" fmla="*/ 9102 w 23822"/>
              <a:gd name="T79" fmla="*/ 1544 h 3115"/>
              <a:gd name="T80" fmla="*/ 9841 w 23822"/>
              <a:gd name="T81" fmla="*/ 2487 h 3115"/>
              <a:gd name="T82" fmla="*/ 11018 w 23822"/>
              <a:gd name="T83" fmla="*/ 2372 h 3115"/>
              <a:gd name="T84" fmla="*/ 9102 w 23822"/>
              <a:gd name="T85" fmla="*/ 2920 h 3115"/>
              <a:gd name="T86" fmla="*/ 8596 w 23822"/>
              <a:gd name="T87" fmla="*/ 733 h 3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22" h="3115">
                <a:moveTo>
                  <a:pt x="12642" y="935"/>
                </a:moveTo>
                <a:lnTo>
                  <a:pt x="12347" y="1770"/>
                </a:lnTo>
                <a:lnTo>
                  <a:pt x="12960" y="1770"/>
                </a:lnTo>
                <a:lnTo>
                  <a:pt x="12665" y="935"/>
                </a:lnTo>
                <a:lnTo>
                  <a:pt x="12642" y="935"/>
                </a:lnTo>
                <a:close/>
                <a:moveTo>
                  <a:pt x="3135" y="682"/>
                </a:moveTo>
                <a:lnTo>
                  <a:pt x="3135" y="2433"/>
                </a:lnTo>
                <a:lnTo>
                  <a:pt x="3488" y="2433"/>
                </a:lnTo>
                <a:cubicBezTo>
                  <a:pt x="3792" y="2433"/>
                  <a:pt x="4025" y="2358"/>
                  <a:pt x="4187" y="2207"/>
                </a:cubicBezTo>
                <a:cubicBezTo>
                  <a:pt x="4349" y="2056"/>
                  <a:pt x="4430" y="1840"/>
                  <a:pt x="4430" y="1559"/>
                </a:cubicBezTo>
                <a:cubicBezTo>
                  <a:pt x="4430" y="1276"/>
                  <a:pt x="4352" y="1059"/>
                  <a:pt x="4195" y="908"/>
                </a:cubicBezTo>
                <a:cubicBezTo>
                  <a:pt x="4037" y="757"/>
                  <a:pt x="3812" y="682"/>
                  <a:pt x="3518" y="682"/>
                </a:cubicBezTo>
                <a:lnTo>
                  <a:pt x="3135" y="682"/>
                </a:lnTo>
                <a:close/>
                <a:moveTo>
                  <a:pt x="19478" y="628"/>
                </a:moveTo>
                <a:cubicBezTo>
                  <a:pt x="19251" y="628"/>
                  <a:pt x="19072" y="710"/>
                  <a:pt x="18941" y="873"/>
                </a:cubicBezTo>
                <a:cubicBezTo>
                  <a:pt x="18811" y="1037"/>
                  <a:pt x="18746" y="1265"/>
                  <a:pt x="18746" y="1559"/>
                </a:cubicBezTo>
                <a:cubicBezTo>
                  <a:pt x="18746" y="1853"/>
                  <a:pt x="18811" y="2081"/>
                  <a:pt x="18941" y="2243"/>
                </a:cubicBezTo>
                <a:cubicBezTo>
                  <a:pt x="19072" y="2405"/>
                  <a:pt x="19251" y="2487"/>
                  <a:pt x="19478" y="2487"/>
                </a:cubicBezTo>
                <a:cubicBezTo>
                  <a:pt x="19703" y="2487"/>
                  <a:pt x="19880" y="2405"/>
                  <a:pt x="20011" y="2243"/>
                </a:cubicBezTo>
                <a:cubicBezTo>
                  <a:pt x="20141" y="2081"/>
                  <a:pt x="20206" y="1853"/>
                  <a:pt x="20206" y="1559"/>
                </a:cubicBezTo>
                <a:cubicBezTo>
                  <a:pt x="20206" y="1265"/>
                  <a:pt x="20141" y="1037"/>
                  <a:pt x="20012" y="873"/>
                </a:cubicBezTo>
                <a:cubicBezTo>
                  <a:pt x="19883" y="710"/>
                  <a:pt x="19705" y="628"/>
                  <a:pt x="19478" y="628"/>
                </a:cubicBezTo>
                <a:close/>
                <a:moveTo>
                  <a:pt x="21312" y="53"/>
                </a:moveTo>
                <a:lnTo>
                  <a:pt x="21929" y="53"/>
                </a:lnTo>
                <a:lnTo>
                  <a:pt x="23129" y="1827"/>
                </a:lnTo>
                <a:lnTo>
                  <a:pt x="23152" y="1827"/>
                </a:lnTo>
                <a:lnTo>
                  <a:pt x="23152" y="53"/>
                </a:lnTo>
                <a:lnTo>
                  <a:pt x="23822" y="53"/>
                </a:lnTo>
                <a:lnTo>
                  <a:pt x="23822" y="3061"/>
                </a:lnTo>
                <a:lnTo>
                  <a:pt x="23240" y="3061"/>
                </a:lnTo>
                <a:lnTo>
                  <a:pt x="22006" y="1287"/>
                </a:lnTo>
                <a:lnTo>
                  <a:pt x="21983" y="1287"/>
                </a:lnTo>
                <a:lnTo>
                  <a:pt x="21983" y="3061"/>
                </a:lnTo>
                <a:lnTo>
                  <a:pt x="21312" y="3061"/>
                </a:lnTo>
                <a:lnTo>
                  <a:pt x="21312" y="53"/>
                </a:lnTo>
                <a:close/>
                <a:moveTo>
                  <a:pt x="16972" y="53"/>
                </a:moveTo>
                <a:lnTo>
                  <a:pt x="17643" y="53"/>
                </a:lnTo>
                <a:lnTo>
                  <a:pt x="17643" y="3061"/>
                </a:lnTo>
                <a:lnTo>
                  <a:pt x="16972" y="3061"/>
                </a:lnTo>
                <a:lnTo>
                  <a:pt x="16972" y="53"/>
                </a:lnTo>
                <a:close/>
                <a:moveTo>
                  <a:pt x="14263" y="53"/>
                </a:moveTo>
                <a:lnTo>
                  <a:pt x="16616" y="53"/>
                </a:lnTo>
                <a:lnTo>
                  <a:pt x="16616" y="682"/>
                </a:lnTo>
                <a:lnTo>
                  <a:pt x="15777" y="682"/>
                </a:lnTo>
                <a:lnTo>
                  <a:pt x="15777" y="3061"/>
                </a:lnTo>
                <a:lnTo>
                  <a:pt x="15106" y="3061"/>
                </a:lnTo>
                <a:lnTo>
                  <a:pt x="15106" y="682"/>
                </a:lnTo>
                <a:lnTo>
                  <a:pt x="14263" y="682"/>
                </a:lnTo>
                <a:lnTo>
                  <a:pt x="14263" y="53"/>
                </a:lnTo>
                <a:close/>
                <a:moveTo>
                  <a:pt x="12308" y="53"/>
                </a:moveTo>
                <a:lnTo>
                  <a:pt x="12994" y="53"/>
                </a:lnTo>
                <a:lnTo>
                  <a:pt x="14129" y="3061"/>
                </a:lnTo>
                <a:lnTo>
                  <a:pt x="13416" y="3061"/>
                </a:lnTo>
                <a:lnTo>
                  <a:pt x="13182" y="2398"/>
                </a:lnTo>
                <a:lnTo>
                  <a:pt x="12121" y="2398"/>
                </a:lnTo>
                <a:lnTo>
                  <a:pt x="11887" y="3061"/>
                </a:lnTo>
                <a:lnTo>
                  <a:pt x="11178" y="3061"/>
                </a:lnTo>
                <a:lnTo>
                  <a:pt x="12308" y="53"/>
                </a:lnTo>
                <a:close/>
                <a:moveTo>
                  <a:pt x="5536" y="53"/>
                </a:moveTo>
                <a:lnTo>
                  <a:pt x="6207" y="53"/>
                </a:lnTo>
                <a:lnTo>
                  <a:pt x="6207" y="1824"/>
                </a:lnTo>
                <a:cubicBezTo>
                  <a:pt x="6207" y="2028"/>
                  <a:pt x="6257" y="2190"/>
                  <a:pt x="6356" y="2308"/>
                </a:cubicBezTo>
                <a:cubicBezTo>
                  <a:pt x="6456" y="2427"/>
                  <a:pt x="6591" y="2487"/>
                  <a:pt x="6763" y="2487"/>
                </a:cubicBezTo>
                <a:cubicBezTo>
                  <a:pt x="6934" y="2487"/>
                  <a:pt x="7069" y="2428"/>
                  <a:pt x="7169" y="2312"/>
                </a:cubicBezTo>
                <a:cubicBezTo>
                  <a:pt x="7268" y="2196"/>
                  <a:pt x="7318" y="2038"/>
                  <a:pt x="7318" y="1839"/>
                </a:cubicBezTo>
                <a:lnTo>
                  <a:pt x="7318" y="53"/>
                </a:lnTo>
                <a:lnTo>
                  <a:pt x="7989" y="53"/>
                </a:lnTo>
                <a:lnTo>
                  <a:pt x="7989" y="1866"/>
                </a:lnTo>
                <a:cubicBezTo>
                  <a:pt x="7989" y="2121"/>
                  <a:pt x="7939" y="2344"/>
                  <a:pt x="7839" y="2533"/>
                </a:cubicBezTo>
                <a:cubicBezTo>
                  <a:pt x="7740" y="2722"/>
                  <a:pt x="7597" y="2866"/>
                  <a:pt x="7412" y="2966"/>
                </a:cubicBezTo>
                <a:cubicBezTo>
                  <a:pt x="7227" y="3065"/>
                  <a:pt x="7010" y="3115"/>
                  <a:pt x="6763" y="3115"/>
                </a:cubicBezTo>
                <a:cubicBezTo>
                  <a:pt x="6512" y="3115"/>
                  <a:pt x="6295" y="3065"/>
                  <a:pt x="6111" y="2966"/>
                </a:cubicBezTo>
                <a:cubicBezTo>
                  <a:pt x="5927" y="2866"/>
                  <a:pt x="5785" y="2722"/>
                  <a:pt x="5686" y="2534"/>
                </a:cubicBezTo>
                <a:cubicBezTo>
                  <a:pt x="5586" y="2347"/>
                  <a:pt x="5536" y="2124"/>
                  <a:pt x="5536" y="1866"/>
                </a:cubicBezTo>
                <a:lnTo>
                  <a:pt x="5536" y="53"/>
                </a:lnTo>
                <a:close/>
                <a:moveTo>
                  <a:pt x="2464" y="53"/>
                </a:moveTo>
                <a:lnTo>
                  <a:pt x="3549" y="53"/>
                </a:lnTo>
                <a:cubicBezTo>
                  <a:pt x="3878" y="53"/>
                  <a:pt x="4161" y="113"/>
                  <a:pt x="4396" y="231"/>
                </a:cubicBezTo>
                <a:cubicBezTo>
                  <a:pt x="4631" y="350"/>
                  <a:pt x="4810" y="523"/>
                  <a:pt x="4932" y="749"/>
                </a:cubicBezTo>
                <a:cubicBezTo>
                  <a:pt x="5055" y="975"/>
                  <a:pt x="5116" y="1245"/>
                  <a:pt x="5116" y="1559"/>
                </a:cubicBezTo>
                <a:cubicBezTo>
                  <a:pt x="5116" y="1873"/>
                  <a:pt x="5052" y="2143"/>
                  <a:pt x="4925" y="2368"/>
                </a:cubicBezTo>
                <a:cubicBezTo>
                  <a:pt x="4797" y="2593"/>
                  <a:pt x="4611" y="2764"/>
                  <a:pt x="4367" y="2883"/>
                </a:cubicBezTo>
                <a:cubicBezTo>
                  <a:pt x="4123" y="3002"/>
                  <a:pt x="3829" y="3061"/>
                  <a:pt x="3484" y="3061"/>
                </a:cubicBezTo>
                <a:lnTo>
                  <a:pt x="2464" y="3061"/>
                </a:lnTo>
                <a:lnTo>
                  <a:pt x="2464" y="53"/>
                </a:lnTo>
                <a:close/>
                <a:moveTo>
                  <a:pt x="0" y="53"/>
                </a:moveTo>
                <a:lnTo>
                  <a:pt x="2024" y="53"/>
                </a:lnTo>
                <a:lnTo>
                  <a:pt x="2024" y="663"/>
                </a:lnTo>
                <a:lnTo>
                  <a:pt x="671" y="663"/>
                </a:lnTo>
                <a:lnTo>
                  <a:pt x="671" y="1230"/>
                </a:lnTo>
                <a:lnTo>
                  <a:pt x="1951" y="1230"/>
                </a:lnTo>
                <a:lnTo>
                  <a:pt x="1951" y="1839"/>
                </a:lnTo>
                <a:lnTo>
                  <a:pt x="671" y="1839"/>
                </a:lnTo>
                <a:lnTo>
                  <a:pt x="671" y="2452"/>
                </a:lnTo>
                <a:lnTo>
                  <a:pt x="2070" y="2452"/>
                </a:lnTo>
                <a:lnTo>
                  <a:pt x="2070" y="3061"/>
                </a:lnTo>
                <a:lnTo>
                  <a:pt x="0" y="3061"/>
                </a:lnTo>
                <a:lnTo>
                  <a:pt x="0" y="53"/>
                </a:lnTo>
                <a:close/>
                <a:moveTo>
                  <a:pt x="19478" y="0"/>
                </a:moveTo>
                <a:cubicBezTo>
                  <a:pt x="19767" y="0"/>
                  <a:pt x="20017" y="62"/>
                  <a:pt x="20229" y="185"/>
                </a:cubicBezTo>
                <a:cubicBezTo>
                  <a:pt x="20441" y="309"/>
                  <a:pt x="20605" y="488"/>
                  <a:pt x="20719" y="722"/>
                </a:cubicBezTo>
                <a:cubicBezTo>
                  <a:pt x="20834" y="956"/>
                  <a:pt x="20892" y="1235"/>
                  <a:pt x="20892" y="1559"/>
                </a:cubicBezTo>
                <a:cubicBezTo>
                  <a:pt x="20892" y="1881"/>
                  <a:pt x="20834" y="2159"/>
                  <a:pt x="20719" y="2393"/>
                </a:cubicBezTo>
                <a:cubicBezTo>
                  <a:pt x="20605" y="2626"/>
                  <a:pt x="20441" y="2805"/>
                  <a:pt x="20229" y="2929"/>
                </a:cubicBezTo>
                <a:cubicBezTo>
                  <a:pt x="20017" y="3053"/>
                  <a:pt x="19767" y="3115"/>
                  <a:pt x="19478" y="3115"/>
                </a:cubicBezTo>
                <a:cubicBezTo>
                  <a:pt x="19187" y="3115"/>
                  <a:pt x="18935" y="3053"/>
                  <a:pt x="18723" y="2929"/>
                </a:cubicBezTo>
                <a:cubicBezTo>
                  <a:pt x="18511" y="2805"/>
                  <a:pt x="18347" y="2626"/>
                  <a:pt x="18233" y="2393"/>
                </a:cubicBezTo>
                <a:cubicBezTo>
                  <a:pt x="18118" y="2159"/>
                  <a:pt x="18060" y="1881"/>
                  <a:pt x="18060" y="1559"/>
                </a:cubicBezTo>
                <a:cubicBezTo>
                  <a:pt x="18060" y="1235"/>
                  <a:pt x="18118" y="956"/>
                  <a:pt x="18233" y="722"/>
                </a:cubicBezTo>
                <a:cubicBezTo>
                  <a:pt x="18347" y="488"/>
                  <a:pt x="18511" y="309"/>
                  <a:pt x="18723" y="185"/>
                </a:cubicBezTo>
                <a:cubicBezTo>
                  <a:pt x="18935" y="62"/>
                  <a:pt x="19187" y="0"/>
                  <a:pt x="19478" y="0"/>
                </a:cubicBezTo>
                <a:close/>
                <a:moveTo>
                  <a:pt x="9880" y="0"/>
                </a:moveTo>
                <a:cubicBezTo>
                  <a:pt x="10145" y="0"/>
                  <a:pt x="10373" y="65"/>
                  <a:pt x="10562" y="197"/>
                </a:cubicBezTo>
                <a:cubicBezTo>
                  <a:pt x="10751" y="329"/>
                  <a:pt x="10900" y="511"/>
                  <a:pt x="11010" y="743"/>
                </a:cubicBezTo>
                <a:lnTo>
                  <a:pt x="10416" y="1007"/>
                </a:lnTo>
                <a:cubicBezTo>
                  <a:pt x="10363" y="882"/>
                  <a:pt x="10285" y="788"/>
                  <a:pt x="10184" y="724"/>
                </a:cubicBezTo>
                <a:cubicBezTo>
                  <a:pt x="10083" y="660"/>
                  <a:pt x="9969" y="628"/>
                  <a:pt x="9841" y="628"/>
                </a:cubicBezTo>
                <a:cubicBezTo>
                  <a:pt x="9696" y="628"/>
                  <a:pt x="9567" y="666"/>
                  <a:pt x="9456" y="741"/>
                </a:cubicBezTo>
                <a:cubicBezTo>
                  <a:pt x="9345" y="816"/>
                  <a:pt x="9258" y="923"/>
                  <a:pt x="9196" y="1061"/>
                </a:cubicBezTo>
                <a:cubicBezTo>
                  <a:pt x="9133" y="1199"/>
                  <a:pt x="9102" y="1360"/>
                  <a:pt x="9102" y="1544"/>
                </a:cubicBezTo>
                <a:cubicBezTo>
                  <a:pt x="9102" y="1733"/>
                  <a:pt x="9133" y="1898"/>
                  <a:pt x="9196" y="2040"/>
                </a:cubicBezTo>
                <a:cubicBezTo>
                  <a:pt x="9258" y="2182"/>
                  <a:pt x="9345" y="2292"/>
                  <a:pt x="9456" y="2370"/>
                </a:cubicBezTo>
                <a:cubicBezTo>
                  <a:pt x="9567" y="2448"/>
                  <a:pt x="9696" y="2487"/>
                  <a:pt x="9841" y="2487"/>
                </a:cubicBezTo>
                <a:cubicBezTo>
                  <a:pt x="9964" y="2487"/>
                  <a:pt x="10075" y="2454"/>
                  <a:pt x="10173" y="2389"/>
                </a:cubicBezTo>
                <a:cubicBezTo>
                  <a:pt x="10271" y="2324"/>
                  <a:pt x="10355" y="2230"/>
                  <a:pt x="10424" y="2107"/>
                </a:cubicBezTo>
                <a:lnTo>
                  <a:pt x="11018" y="2372"/>
                </a:lnTo>
                <a:cubicBezTo>
                  <a:pt x="10905" y="2609"/>
                  <a:pt x="10748" y="2792"/>
                  <a:pt x="10545" y="2922"/>
                </a:cubicBezTo>
                <a:cubicBezTo>
                  <a:pt x="10341" y="3051"/>
                  <a:pt x="10108" y="3115"/>
                  <a:pt x="9845" y="3115"/>
                </a:cubicBezTo>
                <a:cubicBezTo>
                  <a:pt x="9567" y="3115"/>
                  <a:pt x="9319" y="3050"/>
                  <a:pt x="9102" y="2920"/>
                </a:cubicBezTo>
                <a:cubicBezTo>
                  <a:pt x="8885" y="2789"/>
                  <a:pt x="8715" y="2605"/>
                  <a:pt x="8594" y="2366"/>
                </a:cubicBezTo>
                <a:cubicBezTo>
                  <a:pt x="8473" y="2127"/>
                  <a:pt x="8412" y="1853"/>
                  <a:pt x="8412" y="1544"/>
                </a:cubicBezTo>
                <a:cubicBezTo>
                  <a:pt x="8412" y="1237"/>
                  <a:pt x="8473" y="967"/>
                  <a:pt x="8596" y="733"/>
                </a:cubicBezTo>
                <a:cubicBezTo>
                  <a:pt x="8719" y="500"/>
                  <a:pt x="8891" y="319"/>
                  <a:pt x="9113" y="191"/>
                </a:cubicBezTo>
                <a:cubicBezTo>
                  <a:pt x="9336" y="63"/>
                  <a:pt x="9591" y="0"/>
                  <a:pt x="9880" y="0"/>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5" name="图片 14" descr="C:/Users/ADMIN/AppData/Local/Temp/fig2wpp/@png2x-2574&amp;2537.png"/>
          <p:cNvPicPr>
            <a:picLocks noChangeAspect="1"/>
          </p:cNvPicPr>
          <p:nvPr userDrawn="1">
            <p:custDataLst>
              <p:tags r:id="rId7"/>
            </p:custDataLst>
          </p:nvPr>
        </p:nvPicPr>
        <p:blipFill>
          <a:blip r:embed="rId8" r:link="rId4"/>
          <a:srcRect b="11680"/>
          <a:stretch>
            <a:fillRect/>
          </a:stretch>
        </p:blipFill>
        <p:spPr>
          <a:xfrm>
            <a:off x="4352925" y="673100"/>
            <a:ext cx="3486150" cy="1574800"/>
          </a:xfrm>
          <a:prstGeom prst="rect">
            <a:avLst/>
          </a:prstGeom>
          <a:effectLst>
            <a:outerShdw blurRad="279400" dist="50800" dir="2640000" algn="t" rotWithShape="0">
              <a:schemeClr val="accent1">
                <a:lumMod val="50000"/>
                <a:alpha val="56000"/>
              </a:schemeClr>
            </a:outerShdw>
          </a:effectLst>
        </p:spPr>
      </p:pic>
      <p:sp>
        <p:nvSpPr>
          <p:cNvPr id="2" name="标题 1"/>
          <p:cNvSpPr>
            <a:spLocks noGrp="1"/>
          </p:cNvSpPr>
          <p:nvPr>
            <p:ph type="ctrTitle"/>
            <p:custDataLst>
              <p:tags r:id="rId9"/>
            </p:custDataLst>
          </p:nvPr>
        </p:nvSpPr>
        <p:spPr>
          <a:xfrm>
            <a:off x="838200" y="2075440"/>
            <a:ext cx="10515000" cy="1630880"/>
          </a:xfrm>
        </p:spPr>
        <p:txBody>
          <a:bodyPr wrap="square" anchor="b">
            <a:normAutofit/>
          </a:bodyPr>
          <a:lstStyle>
            <a:lvl1pPr algn="ctr">
              <a:lnSpc>
                <a:spcPct val="100000"/>
              </a:lnSpc>
              <a:defRPr sz="6200">
                <a:solidFill>
                  <a:schemeClr val="lt1">
                    <a:lumMod val="100000"/>
                  </a:schemeClr>
                </a:solidFill>
                <a:latin typeface="+mj-ea"/>
                <a:ea typeface="+mj-ea"/>
              </a:defRPr>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10"/>
            </p:custDataLst>
          </p:nvPr>
        </p:nvSpPr>
        <p:spPr/>
        <p:txBody>
          <a:bodyPr wrap="square">
            <a:normAutofit/>
          </a:bodyPr>
          <a:lstStyle/>
          <a:p>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13"/>
            </p:custDataLst>
          </p:nvPr>
        </p:nvSpPr>
        <p:spPr>
          <a:xfrm>
            <a:off x="838200" y="4312253"/>
            <a:ext cx="10515000" cy="488348"/>
          </a:xfrm>
        </p:spPr>
        <p:txBody>
          <a:bodyPr wrap="square" anchor="t">
            <a:normAutofit/>
          </a:bodyPr>
          <a:lstStyle>
            <a:lvl1pPr marL="0" indent="0" algn="ctr">
              <a:lnSpc>
                <a:spcPct val="100000"/>
              </a:lnSpc>
              <a:buNone/>
              <a:defRPr sz="1800">
                <a:solidFill>
                  <a:schemeClr val="lt1">
                    <a:lumMod val="100000"/>
                  </a:schemeClr>
                </a:solidFill>
              </a:defRPr>
            </a:lvl1pPr>
          </a:lstStyle>
          <a:p>
            <a:pPr lvl="0"/>
            <a:r>
              <a:rPr lang="zh-CN" altLang="en-US" dirty="0"/>
              <a:t>署名</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8" Type="http://schemas.openxmlformats.org/officeDocument/2006/relationships/theme" Target="../theme/theme2.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1" Type="http://schemas.openxmlformats.org/officeDocument/2006/relationships/theme" Target="../theme/theme3.xml"/><Relationship Id="rId20" Type="http://schemas.openxmlformats.org/officeDocument/2006/relationships/tags" Target="../tags/tag137.xml"/><Relationship Id="rId2" Type="http://schemas.openxmlformats.org/officeDocument/2006/relationships/slideLayout" Target="../slideLayouts/slideLayout34.xml"/><Relationship Id="rId19" Type="http://schemas.openxmlformats.org/officeDocument/2006/relationships/tags" Target="../tags/tag136.xml"/><Relationship Id="rId18" Type="http://schemas.openxmlformats.org/officeDocument/2006/relationships/tags" Target="../tags/tag135.xml"/><Relationship Id="rId17" Type="http://schemas.openxmlformats.org/officeDocument/2006/relationships/tags" Target="../tags/tag134.xml"/><Relationship Id="rId16" Type="http://schemas.openxmlformats.org/officeDocument/2006/relationships/tags" Target="../tags/tag133.xml"/><Relationship Id="rId15" Type="http://schemas.openxmlformats.org/officeDocument/2006/relationships/tags" Target="../tags/tag132.xml"/><Relationship Id="rId14" Type="http://schemas.openxmlformats.org/officeDocument/2006/relationships/image" Target="NULL" TargetMode="External"/><Relationship Id="rId13" Type="http://schemas.openxmlformats.org/officeDocument/2006/relationships/image" Target="../media/image5.png"/><Relationship Id="rId12" Type="http://schemas.openxmlformats.org/officeDocument/2006/relationships/tags" Target="../tags/tag131.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2.xml"/><Relationship Id="rId8" Type="http://schemas.openxmlformats.org/officeDocument/2006/relationships/slideLayout" Target="../slideLayouts/slideLayout51.xml"/><Relationship Id="rId7" Type="http://schemas.openxmlformats.org/officeDocument/2006/relationships/slideLayout" Target="../slideLayouts/slideLayout50.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 Id="rId3" Type="http://schemas.openxmlformats.org/officeDocument/2006/relationships/slideLayout" Target="../slideLayouts/slideLayout46.xml"/><Relationship Id="rId2" Type="http://schemas.openxmlformats.org/officeDocument/2006/relationships/slideLayout" Target="../slideLayouts/slideLayout45.xml"/><Relationship Id="rId18" Type="http://schemas.openxmlformats.org/officeDocument/2006/relationships/theme" Target="../theme/theme4.xml"/><Relationship Id="rId17" Type="http://schemas.openxmlformats.org/officeDocument/2006/relationships/tags" Target="../tags/tag199.xml"/><Relationship Id="rId16" Type="http://schemas.openxmlformats.org/officeDocument/2006/relationships/tags" Target="../tags/tag198.xml"/><Relationship Id="rId15" Type="http://schemas.openxmlformats.org/officeDocument/2006/relationships/tags" Target="../tags/tag197.xml"/><Relationship Id="rId14" Type="http://schemas.openxmlformats.org/officeDocument/2006/relationships/tags" Target="../tags/tag196.xml"/><Relationship Id="rId13" Type="http://schemas.openxmlformats.org/officeDocument/2006/relationships/tags" Target="../tags/tag195.xml"/><Relationship Id="rId12" Type="http://schemas.openxmlformats.org/officeDocument/2006/relationships/tags" Target="../tags/tag194.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12"/>
            </p:custDataLst>
          </p:nvPr>
        </p:nvPicPr>
        <p:blipFill>
          <a:blip r:embed="rId13" r:link="rId14"/>
          <a:stretch>
            <a:fillRect/>
          </a:stretch>
        </p:blipFill>
        <p:spPr>
          <a:xfrm>
            <a:off x="0" y="0"/>
            <a:ext cx="12192000" cy="6858000"/>
          </a:xfrm>
          <a:prstGeom prst="rect">
            <a:avLst/>
          </a:prstGeom>
        </p:spPr>
      </p:pic>
      <p:sp>
        <p:nvSpPr>
          <p:cNvPr id="2" name="标题占位符 1"/>
          <p:cNvSpPr>
            <a:spLocks noGrp="1"/>
          </p:cNvSpPr>
          <p:nvPr>
            <p:ph type="title"/>
            <p:custDataLst>
              <p:tags r:id="rId15"/>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6"/>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7"/>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custDataLst>
              <p:tags r:id="rId18"/>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7" name="KSO_TEMPLATE" hidden="1"/>
          <p:cNvSpPr/>
          <p:nvPr userDrawn="1">
            <p:custDataLst>
              <p:tags r:id="rId20"/>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hdr="0" ftr="0" dt="0"/>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9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9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9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9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9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9" Type="http://schemas.openxmlformats.org/officeDocument/2006/relationships/tags" Target="../tags/tag253.xml"/><Relationship Id="rId8" Type="http://schemas.openxmlformats.org/officeDocument/2006/relationships/tags" Target="../tags/tag252.xml"/><Relationship Id="rId7" Type="http://schemas.openxmlformats.org/officeDocument/2006/relationships/tags" Target="../tags/tag251.xml"/><Relationship Id="rId6" Type="http://schemas.openxmlformats.org/officeDocument/2006/relationships/tags" Target="../tags/tag250.xml"/><Relationship Id="rId5" Type="http://schemas.openxmlformats.org/officeDocument/2006/relationships/tags" Target="../tags/tag249.xml"/><Relationship Id="rId4" Type="http://schemas.openxmlformats.org/officeDocument/2006/relationships/tags" Target="../tags/tag248.xml"/><Relationship Id="rId3" Type="http://schemas.openxmlformats.org/officeDocument/2006/relationships/tags" Target="../tags/tag247.xml"/><Relationship Id="rId23" Type="http://schemas.openxmlformats.org/officeDocument/2006/relationships/slideLayout" Target="../slideLayouts/slideLayout45.xml"/><Relationship Id="rId22" Type="http://schemas.openxmlformats.org/officeDocument/2006/relationships/tags" Target="../tags/tag255.xml"/><Relationship Id="rId21" Type="http://schemas.openxmlformats.org/officeDocument/2006/relationships/tags" Target="../tags/tag254.xml"/><Relationship Id="rId20" Type="http://schemas.openxmlformats.org/officeDocument/2006/relationships/image" Target="../media/image38.png"/><Relationship Id="rId2" Type="http://schemas.openxmlformats.org/officeDocument/2006/relationships/tags" Target="../tags/tag246.xml"/><Relationship Id="rId19" Type="http://schemas.openxmlformats.org/officeDocument/2006/relationships/image" Target="../media/image37.png"/><Relationship Id="rId18" Type="http://schemas.openxmlformats.org/officeDocument/2006/relationships/image" Target="../media/image36.png"/><Relationship Id="rId17" Type="http://schemas.openxmlformats.org/officeDocument/2006/relationships/image" Target="../media/image35.png"/><Relationship Id="rId16" Type="http://schemas.openxmlformats.org/officeDocument/2006/relationships/image" Target="../media/image34.png"/><Relationship Id="rId15" Type="http://schemas.openxmlformats.org/officeDocument/2006/relationships/image" Target="../media/image33.png"/><Relationship Id="rId14" Type="http://schemas.openxmlformats.org/officeDocument/2006/relationships/image" Target="../media/image32.jpeg"/><Relationship Id="rId13" Type="http://schemas.openxmlformats.org/officeDocument/2006/relationships/image" Target="../media/image31.jpeg"/><Relationship Id="rId12" Type="http://schemas.openxmlformats.org/officeDocument/2006/relationships/image" Target="../media/image30.png"/><Relationship Id="rId11" Type="http://schemas.openxmlformats.org/officeDocument/2006/relationships/image" Target="../media/image29.png"/><Relationship Id="rId10" Type="http://schemas.openxmlformats.org/officeDocument/2006/relationships/image" Target="../media/image28.png"/><Relationship Id="rId1" Type="http://schemas.openxmlformats.org/officeDocument/2006/relationships/tags" Target="../tags/tag245.xml"/></Relationships>
</file>

<file path=ppt/slides/_rels/slide11.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tags" Target="../tags/tag262.xml"/><Relationship Id="rId7" Type="http://schemas.openxmlformats.org/officeDocument/2006/relationships/tags" Target="../tags/tag261.xml"/><Relationship Id="rId6" Type="http://schemas.openxmlformats.org/officeDocument/2006/relationships/tags" Target="../tags/tag260.xml"/><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tags" Target="../tags/tag257.xml"/><Relationship Id="rId22" Type="http://schemas.openxmlformats.org/officeDocument/2006/relationships/slideLayout" Target="../slideLayouts/slideLayout45.xml"/><Relationship Id="rId21" Type="http://schemas.openxmlformats.org/officeDocument/2006/relationships/tags" Target="../tags/tag270.xml"/><Relationship Id="rId20" Type="http://schemas.openxmlformats.org/officeDocument/2006/relationships/tags" Target="../tags/tag269.xml"/><Relationship Id="rId2" Type="http://schemas.openxmlformats.org/officeDocument/2006/relationships/image" Target="../media/image39.png"/><Relationship Id="rId19" Type="http://schemas.openxmlformats.org/officeDocument/2006/relationships/image" Target="../media/image44.png"/><Relationship Id="rId18" Type="http://schemas.openxmlformats.org/officeDocument/2006/relationships/image" Target="../media/image43.png"/><Relationship Id="rId17" Type="http://schemas.openxmlformats.org/officeDocument/2006/relationships/tags" Target="../tags/tag268.xml"/><Relationship Id="rId16" Type="http://schemas.openxmlformats.org/officeDocument/2006/relationships/tags" Target="../tags/tag267.xml"/><Relationship Id="rId15" Type="http://schemas.openxmlformats.org/officeDocument/2006/relationships/tags" Target="../tags/tag266.xml"/><Relationship Id="rId14" Type="http://schemas.openxmlformats.org/officeDocument/2006/relationships/image" Target="../media/image42.svg"/><Relationship Id="rId13" Type="http://schemas.openxmlformats.org/officeDocument/2006/relationships/image" Target="../media/image41.png"/><Relationship Id="rId12" Type="http://schemas.openxmlformats.org/officeDocument/2006/relationships/tags" Target="../tags/tag265.xml"/><Relationship Id="rId11" Type="http://schemas.openxmlformats.org/officeDocument/2006/relationships/tags" Target="../tags/tag264.xml"/><Relationship Id="rId10" Type="http://schemas.openxmlformats.org/officeDocument/2006/relationships/tags" Target="../tags/tag263.xml"/><Relationship Id="rId1" Type="http://schemas.openxmlformats.org/officeDocument/2006/relationships/tags" Target="../tags/tag256.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45.xml"/><Relationship Id="rId4" Type="http://schemas.openxmlformats.org/officeDocument/2006/relationships/tags" Target="../tags/tag274.xml"/><Relationship Id="rId3" Type="http://schemas.openxmlformats.org/officeDocument/2006/relationships/tags" Target="../tags/tag273.xml"/><Relationship Id="rId2" Type="http://schemas.openxmlformats.org/officeDocument/2006/relationships/tags" Target="../tags/tag272.xml"/><Relationship Id="rId1" Type="http://schemas.openxmlformats.org/officeDocument/2006/relationships/tags" Target="../tags/tag271.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image" Target="../media/image46.png"/><Relationship Id="rId7" Type="http://schemas.openxmlformats.org/officeDocument/2006/relationships/tags" Target="../tags/tag279.xml"/><Relationship Id="rId6" Type="http://schemas.openxmlformats.org/officeDocument/2006/relationships/tags" Target="../tags/tag278.xml"/><Relationship Id="rId5" Type="http://schemas.openxmlformats.org/officeDocument/2006/relationships/tags" Target="../tags/tag277.xml"/><Relationship Id="rId4" Type="http://schemas.openxmlformats.org/officeDocument/2006/relationships/image" Target="../media/image45.emf"/><Relationship Id="rId3" Type="http://schemas.openxmlformats.org/officeDocument/2006/relationships/oleObject" Target="../embeddings/oleObject1.bin"/><Relationship Id="rId2" Type="http://schemas.openxmlformats.org/officeDocument/2006/relationships/tags" Target="../tags/tag276.xml"/><Relationship Id="rId11" Type="http://schemas.openxmlformats.org/officeDocument/2006/relationships/notesSlide" Target="../notesSlides/notesSlide7.xml"/><Relationship Id="rId10" Type="http://schemas.openxmlformats.org/officeDocument/2006/relationships/vmlDrawing" Target="../drawings/vmlDrawing1.vml"/><Relationship Id="rId1" Type="http://schemas.openxmlformats.org/officeDocument/2006/relationships/tags" Target="../tags/tag275.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0.xml"/><Relationship Id="rId2" Type="http://schemas.openxmlformats.org/officeDocument/2006/relationships/tags" Target="../tags/tag281.xml"/><Relationship Id="rId1" Type="http://schemas.openxmlformats.org/officeDocument/2006/relationships/tags" Target="../tags/tag280.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0.xml"/><Relationship Id="rId2" Type="http://schemas.openxmlformats.org/officeDocument/2006/relationships/tags" Target="../tags/tag283.xml"/><Relationship Id="rId1" Type="http://schemas.openxmlformats.org/officeDocument/2006/relationships/tags" Target="../tags/tag282.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tags" Target="../tags/tag285.xml"/><Relationship Id="rId1" Type="http://schemas.openxmlformats.org/officeDocument/2006/relationships/tags" Target="../tags/tag284.xml"/></Relationships>
</file>

<file path=ppt/slides/_rels/slide17.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50.png"/><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tags" Target="../tags/tag289.xml"/><Relationship Id="rId4" Type="http://schemas.openxmlformats.org/officeDocument/2006/relationships/image" Target="../media/image47.png"/><Relationship Id="rId3" Type="http://schemas.openxmlformats.org/officeDocument/2006/relationships/tags" Target="../tags/tag288.xml"/><Relationship Id="rId2" Type="http://schemas.openxmlformats.org/officeDocument/2006/relationships/tags" Target="../tags/tag287.xml"/><Relationship Id="rId17" Type="http://schemas.openxmlformats.org/officeDocument/2006/relationships/notesSlide" Target="../notesSlides/notesSlide11.xml"/><Relationship Id="rId16" Type="http://schemas.openxmlformats.org/officeDocument/2006/relationships/slideLayout" Target="../slideLayouts/slideLayout20.xml"/><Relationship Id="rId15" Type="http://schemas.openxmlformats.org/officeDocument/2006/relationships/tags" Target="../tags/tag292.xml"/><Relationship Id="rId14" Type="http://schemas.openxmlformats.org/officeDocument/2006/relationships/image" Target="../media/image54.png"/><Relationship Id="rId13" Type="http://schemas.openxmlformats.org/officeDocument/2006/relationships/image" Target="../media/image53.png"/><Relationship Id="rId12" Type="http://schemas.openxmlformats.org/officeDocument/2006/relationships/tags" Target="../tags/tag291.xml"/><Relationship Id="rId11" Type="http://schemas.openxmlformats.org/officeDocument/2006/relationships/tags" Target="../tags/tag290.xml"/><Relationship Id="rId10" Type="http://schemas.openxmlformats.org/officeDocument/2006/relationships/image" Target="../media/image52.png"/><Relationship Id="rId1" Type="http://schemas.openxmlformats.org/officeDocument/2006/relationships/tags" Target="../tags/tag286.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0.xml"/><Relationship Id="rId2" Type="http://schemas.openxmlformats.org/officeDocument/2006/relationships/tags" Target="../tags/tag294.xml"/><Relationship Id="rId1" Type="http://schemas.openxmlformats.org/officeDocument/2006/relationships/tags" Target="../tags/tag293.xml"/></Relationships>
</file>

<file path=ppt/slides/_rels/slide19.xml.rels><?xml version="1.0" encoding="UTF-8" standalone="yes"?>
<Relationships xmlns="http://schemas.openxmlformats.org/package/2006/relationships"><Relationship Id="rId9" Type="http://schemas.openxmlformats.org/officeDocument/2006/relationships/image" Target="../media/image59.jpeg"/><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tags" Target="../tags/tag298.xml"/><Relationship Id="rId3" Type="http://schemas.openxmlformats.org/officeDocument/2006/relationships/tags" Target="../tags/tag297.xml"/><Relationship Id="rId20" Type="http://schemas.openxmlformats.org/officeDocument/2006/relationships/notesSlide" Target="../notesSlides/notesSlide13.xml"/><Relationship Id="rId2" Type="http://schemas.openxmlformats.org/officeDocument/2006/relationships/tags" Target="../tags/tag296.xml"/><Relationship Id="rId19" Type="http://schemas.openxmlformats.org/officeDocument/2006/relationships/slideLayout" Target="../slideLayouts/slideLayout21.xml"/><Relationship Id="rId18" Type="http://schemas.openxmlformats.org/officeDocument/2006/relationships/tags" Target="../tags/tag305.xml"/><Relationship Id="rId17" Type="http://schemas.openxmlformats.org/officeDocument/2006/relationships/image" Target="../media/image61.png"/><Relationship Id="rId16" Type="http://schemas.openxmlformats.org/officeDocument/2006/relationships/tags" Target="../tags/tag304.xml"/><Relationship Id="rId15" Type="http://schemas.openxmlformats.org/officeDocument/2006/relationships/tags" Target="../tags/tag303.xml"/><Relationship Id="rId14" Type="http://schemas.openxmlformats.org/officeDocument/2006/relationships/tags" Target="../tags/tag302.xml"/><Relationship Id="rId13" Type="http://schemas.openxmlformats.org/officeDocument/2006/relationships/tags" Target="../tags/tag301.xml"/><Relationship Id="rId12" Type="http://schemas.openxmlformats.org/officeDocument/2006/relationships/tags" Target="../tags/tag300.xml"/><Relationship Id="rId11" Type="http://schemas.openxmlformats.org/officeDocument/2006/relationships/tags" Target="../tags/tag299.xml"/><Relationship Id="rId10" Type="http://schemas.openxmlformats.org/officeDocument/2006/relationships/image" Target="../media/image60.jpeg"/><Relationship Id="rId1" Type="http://schemas.openxmlformats.org/officeDocument/2006/relationships/tags" Target="../tags/tag295.xml"/></Relationships>
</file>

<file path=ppt/slides/_rels/slide2.xml.rels><?xml version="1.0" encoding="UTF-8" standalone="yes"?>
<Relationships xmlns="http://schemas.openxmlformats.org/package/2006/relationships"><Relationship Id="rId9" Type="http://schemas.openxmlformats.org/officeDocument/2006/relationships/tags" Target="../tags/tag207.xml"/><Relationship Id="rId8" Type="http://schemas.openxmlformats.org/officeDocument/2006/relationships/tags" Target="../tags/tag206.xml"/><Relationship Id="rId7" Type="http://schemas.openxmlformats.org/officeDocument/2006/relationships/tags" Target="../tags/tag205.xml"/><Relationship Id="rId6" Type="http://schemas.openxmlformats.org/officeDocument/2006/relationships/tags" Target="../tags/tag204.xml"/><Relationship Id="rId5" Type="http://schemas.openxmlformats.org/officeDocument/2006/relationships/tags" Target="../tags/tag203.xml"/><Relationship Id="rId4" Type="http://schemas.openxmlformats.org/officeDocument/2006/relationships/tags" Target="../tags/tag202.xml"/><Relationship Id="rId3" Type="http://schemas.openxmlformats.org/officeDocument/2006/relationships/tags" Target="../tags/tag201.xml"/><Relationship Id="rId2" Type="http://schemas.openxmlformats.org/officeDocument/2006/relationships/tags" Target="../tags/tag200.xml"/><Relationship Id="rId14" Type="http://schemas.openxmlformats.org/officeDocument/2006/relationships/notesSlide" Target="../notesSlides/notesSlide1.xml"/><Relationship Id="rId13" Type="http://schemas.openxmlformats.org/officeDocument/2006/relationships/slideLayout" Target="../slideLayouts/slideLayout4.xml"/><Relationship Id="rId12" Type="http://schemas.openxmlformats.org/officeDocument/2006/relationships/tags" Target="../tags/tag210.xml"/><Relationship Id="rId11" Type="http://schemas.openxmlformats.org/officeDocument/2006/relationships/tags" Target="../tags/tag209.xml"/><Relationship Id="rId10" Type="http://schemas.openxmlformats.org/officeDocument/2006/relationships/tags" Target="../tags/tag208.xml"/><Relationship Id="rId1" Type="http://schemas.openxmlformats.org/officeDocument/2006/relationships/image" Target="../media/image8.jpeg"/></Relationships>
</file>

<file path=ppt/slides/_rels/slide20.xml.rels><?xml version="1.0" encoding="UTF-8" standalone="yes"?>
<Relationships xmlns="http://schemas.openxmlformats.org/package/2006/relationships"><Relationship Id="rId9" Type="http://schemas.openxmlformats.org/officeDocument/2006/relationships/tags" Target="../tags/tag311.xml"/><Relationship Id="rId8" Type="http://schemas.openxmlformats.org/officeDocument/2006/relationships/image" Target="../media/image64.png"/><Relationship Id="rId7" Type="http://schemas.openxmlformats.org/officeDocument/2006/relationships/image" Target="../media/image63.jpeg"/><Relationship Id="rId6" Type="http://schemas.openxmlformats.org/officeDocument/2006/relationships/image" Target="../media/image62.png"/><Relationship Id="rId5" Type="http://schemas.openxmlformats.org/officeDocument/2006/relationships/tags" Target="../tags/tag310.xml"/><Relationship Id="rId4" Type="http://schemas.openxmlformats.org/officeDocument/2006/relationships/tags" Target="../tags/tag309.xml"/><Relationship Id="rId3" Type="http://schemas.openxmlformats.org/officeDocument/2006/relationships/tags" Target="../tags/tag308.xml"/><Relationship Id="rId25" Type="http://schemas.openxmlformats.org/officeDocument/2006/relationships/notesSlide" Target="../notesSlides/notesSlide14.xml"/><Relationship Id="rId24" Type="http://schemas.openxmlformats.org/officeDocument/2006/relationships/slideLayout" Target="../slideLayouts/slideLayout4.xml"/><Relationship Id="rId23" Type="http://schemas.openxmlformats.org/officeDocument/2006/relationships/tags" Target="../tags/tag320.xml"/><Relationship Id="rId22" Type="http://schemas.openxmlformats.org/officeDocument/2006/relationships/image" Target="../media/image69.jpeg"/><Relationship Id="rId21" Type="http://schemas.openxmlformats.org/officeDocument/2006/relationships/image" Target="../media/image68.jpeg"/><Relationship Id="rId20" Type="http://schemas.openxmlformats.org/officeDocument/2006/relationships/image" Target="../media/image67.jpeg"/><Relationship Id="rId2" Type="http://schemas.openxmlformats.org/officeDocument/2006/relationships/tags" Target="../tags/tag307.xml"/><Relationship Id="rId19" Type="http://schemas.openxmlformats.org/officeDocument/2006/relationships/tags" Target="../tags/tag319.xml"/><Relationship Id="rId18" Type="http://schemas.openxmlformats.org/officeDocument/2006/relationships/tags" Target="../tags/tag318.xml"/><Relationship Id="rId17" Type="http://schemas.openxmlformats.org/officeDocument/2006/relationships/tags" Target="../tags/tag317.xml"/><Relationship Id="rId16" Type="http://schemas.openxmlformats.org/officeDocument/2006/relationships/tags" Target="../tags/tag316.xml"/><Relationship Id="rId15" Type="http://schemas.openxmlformats.org/officeDocument/2006/relationships/tags" Target="../tags/tag315.xml"/><Relationship Id="rId14" Type="http://schemas.openxmlformats.org/officeDocument/2006/relationships/tags" Target="../tags/tag314.xml"/><Relationship Id="rId13" Type="http://schemas.openxmlformats.org/officeDocument/2006/relationships/image" Target="../media/image66.png"/><Relationship Id="rId12" Type="http://schemas.openxmlformats.org/officeDocument/2006/relationships/image" Target="../media/image65.png"/><Relationship Id="rId11" Type="http://schemas.openxmlformats.org/officeDocument/2006/relationships/tags" Target="../tags/tag313.xml"/><Relationship Id="rId10" Type="http://schemas.openxmlformats.org/officeDocument/2006/relationships/tags" Target="../tags/tag312.xml"/><Relationship Id="rId1" Type="http://schemas.openxmlformats.org/officeDocument/2006/relationships/tags" Target="../tags/tag30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9" Type="http://schemas.openxmlformats.org/officeDocument/2006/relationships/tags" Target="../tags/tag329.xml"/><Relationship Id="rId8" Type="http://schemas.openxmlformats.org/officeDocument/2006/relationships/tags" Target="../tags/tag328.xml"/><Relationship Id="rId7" Type="http://schemas.openxmlformats.org/officeDocument/2006/relationships/tags" Target="../tags/tag327.xml"/><Relationship Id="rId6" Type="http://schemas.openxmlformats.org/officeDocument/2006/relationships/tags" Target="../tags/tag326.xml"/><Relationship Id="rId5" Type="http://schemas.openxmlformats.org/officeDocument/2006/relationships/tags" Target="../tags/tag325.xml"/><Relationship Id="rId4" Type="http://schemas.openxmlformats.org/officeDocument/2006/relationships/tags" Target="../tags/tag324.xml"/><Relationship Id="rId3" Type="http://schemas.openxmlformats.org/officeDocument/2006/relationships/tags" Target="../tags/tag323.xml"/><Relationship Id="rId2" Type="http://schemas.openxmlformats.org/officeDocument/2006/relationships/tags" Target="../tags/tag322.xml"/><Relationship Id="rId15" Type="http://schemas.openxmlformats.org/officeDocument/2006/relationships/notesSlide" Target="../notesSlides/notesSlide15.xml"/><Relationship Id="rId14" Type="http://schemas.openxmlformats.org/officeDocument/2006/relationships/slideLayout" Target="../slideLayouts/slideLayout4.xml"/><Relationship Id="rId13" Type="http://schemas.openxmlformats.org/officeDocument/2006/relationships/tags" Target="../tags/tag333.xml"/><Relationship Id="rId12" Type="http://schemas.openxmlformats.org/officeDocument/2006/relationships/tags" Target="../tags/tag332.xml"/><Relationship Id="rId11" Type="http://schemas.openxmlformats.org/officeDocument/2006/relationships/tags" Target="../tags/tag331.xml"/><Relationship Id="rId10" Type="http://schemas.openxmlformats.org/officeDocument/2006/relationships/tags" Target="../tags/tag330.xml"/><Relationship Id="rId1" Type="http://schemas.openxmlformats.org/officeDocument/2006/relationships/tags" Target="../tags/tag321.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1.xml"/><Relationship Id="rId3" Type="http://schemas.openxmlformats.org/officeDocument/2006/relationships/tags" Target="../tags/tag336.xml"/><Relationship Id="rId2" Type="http://schemas.openxmlformats.org/officeDocument/2006/relationships/tags" Target="../tags/tag335.xml"/><Relationship Id="rId1" Type="http://schemas.openxmlformats.org/officeDocument/2006/relationships/tags" Target="../tags/tag33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5.xml.rels><?xml version="1.0" encoding="UTF-8" standalone="yes"?>
<Relationships xmlns="http://schemas.openxmlformats.org/package/2006/relationships"><Relationship Id="rId9" Type="http://schemas.openxmlformats.org/officeDocument/2006/relationships/tags" Target="../tags/tag343.xml"/><Relationship Id="rId8" Type="http://schemas.openxmlformats.org/officeDocument/2006/relationships/image" Target="../media/image71.png"/><Relationship Id="rId7" Type="http://schemas.openxmlformats.org/officeDocument/2006/relationships/tags" Target="../tags/tag342.xml"/><Relationship Id="rId6" Type="http://schemas.openxmlformats.org/officeDocument/2006/relationships/tags" Target="../tags/tag341.xml"/><Relationship Id="rId5" Type="http://schemas.openxmlformats.org/officeDocument/2006/relationships/image" Target="../media/image70.jpeg"/><Relationship Id="rId4" Type="http://schemas.openxmlformats.org/officeDocument/2006/relationships/tags" Target="../tags/tag340.xml"/><Relationship Id="rId3" Type="http://schemas.openxmlformats.org/officeDocument/2006/relationships/tags" Target="../tags/tag339.xml"/><Relationship Id="rId23" Type="http://schemas.openxmlformats.org/officeDocument/2006/relationships/slideLayout" Target="../slideLayouts/slideLayout4.xml"/><Relationship Id="rId22" Type="http://schemas.openxmlformats.org/officeDocument/2006/relationships/tags" Target="../tags/tag351.xml"/><Relationship Id="rId21" Type="http://schemas.openxmlformats.org/officeDocument/2006/relationships/image" Target="../media/image76.jpeg"/><Relationship Id="rId20" Type="http://schemas.openxmlformats.org/officeDocument/2006/relationships/image" Target="../media/image75.png"/><Relationship Id="rId2" Type="http://schemas.openxmlformats.org/officeDocument/2006/relationships/tags" Target="../tags/tag338.xml"/><Relationship Id="rId19" Type="http://schemas.openxmlformats.org/officeDocument/2006/relationships/tags" Target="../tags/tag350.xml"/><Relationship Id="rId18" Type="http://schemas.openxmlformats.org/officeDocument/2006/relationships/tags" Target="../tags/tag349.xml"/><Relationship Id="rId17" Type="http://schemas.openxmlformats.org/officeDocument/2006/relationships/image" Target="../media/image74.jpeg"/><Relationship Id="rId16" Type="http://schemas.openxmlformats.org/officeDocument/2006/relationships/tags" Target="../tags/tag348.xml"/><Relationship Id="rId15" Type="http://schemas.openxmlformats.org/officeDocument/2006/relationships/tags" Target="../tags/tag347.xml"/><Relationship Id="rId14" Type="http://schemas.openxmlformats.org/officeDocument/2006/relationships/image" Target="../media/image73.jpeg"/><Relationship Id="rId13" Type="http://schemas.openxmlformats.org/officeDocument/2006/relationships/tags" Target="../tags/tag346.xml"/><Relationship Id="rId12" Type="http://schemas.openxmlformats.org/officeDocument/2006/relationships/image" Target="../media/image72.jpeg"/><Relationship Id="rId11" Type="http://schemas.openxmlformats.org/officeDocument/2006/relationships/tags" Target="../tags/tag345.xml"/><Relationship Id="rId10" Type="http://schemas.openxmlformats.org/officeDocument/2006/relationships/tags" Target="../tags/tag344.xml"/><Relationship Id="rId1" Type="http://schemas.openxmlformats.org/officeDocument/2006/relationships/tags" Target="../tags/tag337.xml"/></Relationships>
</file>

<file path=ppt/slides/_rels/slide26.xml.rels><?xml version="1.0" encoding="UTF-8" standalone="yes"?>
<Relationships xmlns="http://schemas.openxmlformats.org/package/2006/relationships"><Relationship Id="rId9" Type="http://schemas.openxmlformats.org/officeDocument/2006/relationships/tags" Target="../tags/tag358.xml"/><Relationship Id="rId8" Type="http://schemas.openxmlformats.org/officeDocument/2006/relationships/tags" Target="../tags/tag357.xml"/><Relationship Id="rId7" Type="http://schemas.openxmlformats.org/officeDocument/2006/relationships/image" Target="../media/image78.png"/><Relationship Id="rId6" Type="http://schemas.openxmlformats.org/officeDocument/2006/relationships/tags" Target="../tags/tag356.xml"/><Relationship Id="rId5" Type="http://schemas.openxmlformats.org/officeDocument/2006/relationships/tags" Target="../tags/tag355.xml"/><Relationship Id="rId4" Type="http://schemas.openxmlformats.org/officeDocument/2006/relationships/image" Target="../media/image77.png"/><Relationship Id="rId3" Type="http://schemas.openxmlformats.org/officeDocument/2006/relationships/tags" Target="../tags/tag354.xml"/><Relationship Id="rId2" Type="http://schemas.openxmlformats.org/officeDocument/2006/relationships/tags" Target="../tags/tag353.xml"/><Relationship Id="rId18" Type="http://schemas.openxmlformats.org/officeDocument/2006/relationships/notesSlide" Target="../notesSlides/notesSlide17.xml"/><Relationship Id="rId17" Type="http://schemas.openxmlformats.org/officeDocument/2006/relationships/slideLayout" Target="../slideLayouts/slideLayout5.xml"/><Relationship Id="rId16" Type="http://schemas.openxmlformats.org/officeDocument/2006/relationships/tags" Target="../tags/tag363.xml"/><Relationship Id="rId15" Type="http://schemas.openxmlformats.org/officeDocument/2006/relationships/tags" Target="../tags/tag362.xml"/><Relationship Id="rId14" Type="http://schemas.openxmlformats.org/officeDocument/2006/relationships/image" Target="../media/image80.GIF"/><Relationship Id="rId13" Type="http://schemas.openxmlformats.org/officeDocument/2006/relationships/tags" Target="../tags/tag361.xml"/><Relationship Id="rId12" Type="http://schemas.openxmlformats.org/officeDocument/2006/relationships/tags" Target="../tags/tag360.xml"/><Relationship Id="rId11" Type="http://schemas.openxmlformats.org/officeDocument/2006/relationships/tags" Target="../tags/tag359.xml"/><Relationship Id="rId10" Type="http://schemas.openxmlformats.org/officeDocument/2006/relationships/image" Target="../media/image79.png"/><Relationship Id="rId1" Type="http://schemas.openxmlformats.org/officeDocument/2006/relationships/tags" Target="../tags/tag352.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43.xml"/><Relationship Id="rId4" Type="http://schemas.openxmlformats.org/officeDocument/2006/relationships/tags" Target="../tags/tag365.xml"/><Relationship Id="rId3" Type="http://schemas.openxmlformats.org/officeDocument/2006/relationships/image" Target="../media/image7.png"/><Relationship Id="rId2" Type="http://schemas.openxmlformats.org/officeDocument/2006/relationships/tags" Target="../tags/tag364.xml"/><Relationship Id="rId1" Type="http://schemas.openxmlformats.org/officeDocument/2006/relationships/image" Target="../media/image8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0.xml"/><Relationship Id="rId2" Type="http://schemas.openxmlformats.org/officeDocument/2006/relationships/tags" Target="../tags/tag212.xml"/><Relationship Id="rId1" Type="http://schemas.openxmlformats.org/officeDocument/2006/relationships/tags" Target="../tags/tag21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0.xml"/><Relationship Id="rId2" Type="http://schemas.openxmlformats.org/officeDocument/2006/relationships/tags" Target="../tags/tag214.xml"/><Relationship Id="rId1" Type="http://schemas.openxmlformats.org/officeDocument/2006/relationships/tags" Target="../tags/tag213.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219.xml"/><Relationship Id="rId4" Type="http://schemas.openxmlformats.org/officeDocument/2006/relationships/tags" Target="../tags/tag218.xml"/><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tags" Target="../tags/tag215.xml"/></Relationships>
</file>

<file path=ppt/slides/_rels/slide8.xml.rels><?xml version="1.0" encoding="UTF-8" standalone="yes"?>
<Relationships xmlns="http://schemas.openxmlformats.org/package/2006/relationships"><Relationship Id="rId9" Type="http://schemas.openxmlformats.org/officeDocument/2006/relationships/image" Target="../media/image15.emf"/><Relationship Id="rId8" Type="http://schemas.openxmlformats.org/officeDocument/2006/relationships/tags" Target="../tags/tag222.xml"/><Relationship Id="rId7" Type="http://schemas.openxmlformats.org/officeDocument/2006/relationships/image" Target="../media/image14.png"/><Relationship Id="rId6" Type="http://schemas.openxmlformats.org/officeDocument/2006/relationships/image" Target="../media/image13.emf"/><Relationship Id="rId5" Type="http://schemas.openxmlformats.org/officeDocument/2006/relationships/image" Target="../media/image12.jpeg"/><Relationship Id="rId4" Type="http://schemas.openxmlformats.org/officeDocument/2006/relationships/image" Target="../media/image11.png"/><Relationship Id="rId3" Type="http://schemas.openxmlformats.org/officeDocument/2006/relationships/tags" Target="../tags/tag221.xml"/><Relationship Id="rId2" Type="http://schemas.openxmlformats.org/officeDocument/2006/relationships/image" Target="../media/image10.emf"/><Relationship Id="rId14" Type="http://schemas.openxmlformats.org/officeDocument/2006/relationships/notesSlide" Target="../notesSlides/notesSlide4.xml"/><Relationship Id="rId13" Type="http://schemas.openxmlformats.org/officeDocument/2006/relationships/slideLayout" Target="../slideLayouts/slideLayout4.xml"/><Relationship Id="rId12" Type="http://schemas.openxmlformats.org/officeDocument/2006/relationships/tags" Target="../tags/tag224.xml"/><Relationship Id="rId11" Type="http://schemas.openxmlformats.org/officeDocument/2006/relationships/tags" Target="../tags/tag223.xml"/><Relationship Id="rId10" Type="http://schemas.openxmlformats.org/officeDocument/2006/relationships/image" Target="../media/image16.emf"/><Relationship Id="rId1" Type="http://schemas.openxmlformats.org/officeDocument/2006/relationships/tags" Target="../tags/tag220.xml"/></Relationships>
</file>

<file path=ppt/slides/_rels/slide9.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tags" Target="../tags/tag230.xml"/><Relationship Id="rId7" Type="http://schemas.openxmlformats.org/officeDocument/2006/relationships/tags" Target="../tags/tag229.x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image" Target="../media/image18.png"/><Relationship Id="rId33" Type="http://schemas.openxmlformats.org/officeDocument/2006/relationships/notesSlide" Target="../notesSlides/notesSlide5.xml"/><Relationship Id="rId32" Type="http://schemas.openxmlformats.org/officeDocument/2006/relationships/slideLayout" Target="../slideLayouts/slideLayout44.xml"/><Relationship Id="rId31" Type="http://schemas.openxmlformats.org/officeDocument/2006/relationships/tags" Target="../tags/tag244.xml"/><Relationship Id="rId30" Type="http://schemas.openxmlformats.org/officeDocument/2006/relationships/tags" Target="../tags/tag243.xml"/><Relationship Id="rId3" Type="http://schemas.openxmlformats.org/officeDocument/2006/relationships/image" Target="../media/image17.emf"/><Relationship Id="rId29" Type="http://schemas.openxmlformats.org/officeDocument/2006/relationships/tags" Target="../tags/tag242.xml"/><Relationship Id="rId28" Type="http://schemas.openxmlformats.org/officeDocument/2006/relationships/image" Target="../media/image27.png"/><Relationship Id="rId27" Type="http://schemas.openxmlformats.org/officeDocument/2006/relationships/tags" Target="../tags/tag241.xml"/><Relationship Id="rId26" Type="http://schemas.openxmlformats.org/officeDocument/2006/relationships/tags" Target="../tags/tag240.xml"/><Relationship Id="rId25" Type="http://schemas.openxmlformats.org/officeDocument/2006/relationships/tags" Target="../tags/tag239.xml"/><Relationship Id="rId24" Type="http://schemas.openxmlformats.org/officeDocument/2006/relationships/tags" Target="../tags/tag238.xml"/><Relationship Id="rId23" Type="http://schemas.openxmlformats.org/officeDocument/2006/relationships/tags" Target="../tags/tag237.xml"/><Relationship Id="rId22" Type="http://schemas.openxmlformats.org/officeDocument/2006/relationships/tags" Target="../tags/tag236.xml"/><Relationship Id="rId21" Type="http://schemas.openxmlformats.org/officeDocument/2006/relationships/tags" Target="../tags/tag235.xml"/><Relationship Id="rId20" Type="http://schemas.openxmlformats.org/officeDocument/2006/relationships/tags" Target="../tags/tag234.xml"/><Relationship Id="rId2" Type="http://schemas.openxmlformats.org/officeDocument/2006/relationships/tags" Target="../tags/tag226.xml"/><Relationship Id="rId19" Type="http://schemas.openxmlformats.org/officeDocument/2006/relationships/tags" Target="../tags/tag233.xml"/><Relationship Id="rId18" Type="http://schemas.openxmlformats.org/officeDocument/2006/relationships/tags" Target="../tags/tag232.xml"/><Relationship Id="rId17" Type="http://schemas.openxmlformats.org/officeDocument/2006/relationships/image" Target="../media/image26.png"/><Relationship Id="rId16" Type="http://schemas.openxmlformats.org/officeDocument/2006/relationships/image" Target="../media/image25.png"/><Relationship Id="rId15" Type="http://schemas.openxmlformats.org/officeDocument/2006/relationships/image" Target="../media/image24.png"/><Relationship Id="rId14" Type="http://schemas.openxmlformats.org/officeDocument/2006/relationships/image" Target="../media/image23.png"/><Relationship Id="rId13" Type="http://schemas.openxmlformats.org/officeDocument/2006/relationships/image" Target="../media/image22.png"/><Relationship Id="rId12" Type="http://schemas.openxmlformats.org/officeDocument/2006/relationships/image" Target="../media/image21.png"/><Relationship Id="rId11" Type="http://schemas.openxmlformats.org/officeDocument/2006/relationships/tags" Target="../tags/tag231.xml"/><Relationship Id="rId10" Type="http://schemas.openxmlformats.org/officeDocument/2006/relationships/image" Target="../media/image20.png"/><Relationship Id="rId1" Type="http://schemas.openxmlformats.org/officeDocument/2006/relationships/tags" Target="../tags/tag2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26670" y="0"/>
            <a:ext cx="12219305" cy="146367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 name="https://photo-static-api.fotomore.com/creative/vcg/400/new/VCG41N1205638055.jpg" descr="全球连接网络(世界地图归功于美国宇航局)"/>
          <p:cNvPicPr>
            <a:picLocks noChangeAspect="1"/>
          </p:cNvPicPr>
          <p:nvPr/>
        </p:nvPicPr>
        <p:blipFill>
          <a:blip r:embed="rId1">
            <a:lum bright="-18000" contrast="-36000"/>
          </a:blip>
          <a:stretch>
            <a:fillRect/>
          </a:stretch>
        </p:blipFill>
        <p:spPr>
          <a:xfrm>
            <a:off x="-27305" y="0"/>
            <a:ext cx="12220575" cy="6858000"/>
          </a:xfrm>
          <a:prstGeom prst="rect">
            <a:avLst/>
          </a:prstGeom>
        </p:spPr>
      </p:pic>
      <p:sp>
        <p:nvSpPr>
          <p:cNvPr id="16" name="矩形 15"/>
          <p:cNvSpPr/>
          <p:nvPr/>
        </p:nvSpPr>
        <p:spPr>
          <a:xfrm>
            <a:off x="-26670" y="1488440"/>
            <a:ext cx="12219940" cy="3907790"/>
          </a:xfrm>
          <a:prstGeom prst="rect">
            <a:avLst/>
          </a:prstGeom>
          <a:solidFill>
            <a:srgbClr val="002060">
              <a:alpha val="6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6985" y="0"/>
            <a:ext cx="12205970" cy="6858635"/>
          </a:xfrm>
          <a:prstGeom prst="rect">
            <a:avLst/>
          </a:prstGeom>
          <a:gradFill>
            <a:gsLst>
              <a:gs pos="27000">
                <a:srgbClr val="003E9C">
                  <a:alpha val="34000"/>
                </a:srgbClr>
              </a:gs>
              <a:gs pos="33000">
                <a:srgbClr val="053789">
                  <a:alpha val="30000"/>
                </a:srgbClr>
              </a:gs>
              <a:gs pos="70000">
                <a:srgbClr val="003E9C">
                  <a:alpha val="30000"/>
                </a:srgbClr>
              </a:gs>
              <a:gs pos="48000">
                <a:srgbClr val="0A2F76">
                  <a:alpha val="83000"/>
                </a:srgbClr>
              </a:gs>
              <a:gs pos="5000">
                <a:schemeClr val="bg1">
                  <a:alpha val="12000"/>
                </a:schemeClr>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4294967295"/>
          </p:nvPr>
        </p:nvSpPr>
        <p:spPr>
          <a:xfrm>
            <a:off x="2241975" y="3526790"/>
            <a:ext cx="7654925" cy="1041400"/>
          </a:xfrm>
        </p:spPr>
        <p:txBody>
          <a:bodyPr/>
          <a:lstStyle/>
          <a:p>
            <a:pPr marL="0" indent="0" algn="ctr">
              <a:lnSpc>
                <a:spcPct val="100000"/>
              </a:lnSpc>
              <a:buNone/>
            </a:pPr>
            <a:r>
              <a:rPr lang="zh-CN" altLang="en-US" sz="2400">
                <a:solidFill>
                  <a:schemeClr val="bg1"/>
                </a:solidFill>
              </a:rPr>
              <a:t>申报人：应凯</a:t>
            </a:r>
            <a:r>
              <a:rPr lang="en-US" altLang="zh-CN" sz="2400">
                <a:solidFill>
                  <a:schemeClr val="bg1"/>
                </a:solidFill>
              </a:rPr>
              <a:t>     </a:t>
            </a:r>
            <a:endParaRPr lang="en-US" altLang="zh-CN" sz="2400">
              <a:solidFill>
                <a:schemeClr val="bg1"/>
              </a:solidFill>
            </a:endParaRPr>
          </a:p>
          <a:p>
            <a:pPr marL="0" indent="0" algn="ctr">
              <a:lnSpc>
                <a:spcPct val="100000"/>
              </a:lnSpc>
              <a:buNone/>
            </a:pPr>
            <a:r>
              <a:rPr lang="zh-CN" altLang="en-US" sz="2400">
                <a:solidFill>
                  <a:schemeClr val="bg1"/>
                </a:solidFill>
              </a:rPr>
              <a:t>申报单位：上海交通大学</a:t>
            </a:r>
            <a:endParaRPr lang="zh-CN" altLang="en-US" sz="2400">
              <a:solidFill>
                <a:schemeClr val="bg1"/>
              </a:solidFill>
            </a:endParaRPr>
          </a:p>
        </p:txBody>
      </p:sp>
      <p:sp>
        <p:nvSpPr>
          <p:cNvPr id="2" name="标题 1"/>
          <p:cNvSpPr>
            <a:spLocks noGrp="1"/>
          </p:cNvSpPr>
          <p:nvPr>
            <p:ph type="title" idx="4294967295"/>
          </p:nvPr>
        </p:nvSpPr>
        <p:spPr>
          <a:xfrm>
            <a:off x="1042778" y="1463040"/>
            <a:ext cx="10053320" cy="2193290"/>
          </a:xfrm>
        </p:spPr>
        <p:txBody>
          <a:bodyPr/>
          <a:lstStyle/>
          <a:p>
            <a:pPr algn="ctr">
              <a:lnSpc>
                <a:spcPct val="130000"/>
              </a:lnSpc>
            </a:pPr>
            <a:r>
              <a:rPr lang="en-US" altLang="zh-CN" b="1" dirty="0">
                <a:solidFill>
                  <a:schemeClr val="bg1"/>
                </a:solidFill>
                <a:latin typeface="+mj-ea"/>
                <a:cs typeface="+mj-ea"/>
              </a:rPr>
              <a:t>XB</a:t>
            </a:r>
            <a:r>
              <a:rPr lang="zh-CN" altLang="en-US" b="1" dirty="0">
                <a:solidFill>
                  <a:schemeClr val="bg1"/>
                </a:solidFill>
                <a:latin typeface="+mj-ea"/>
                <a:cs typeface="+mj-ea"/>
              </a:rPr>
              <a:t>动态环境敏捷嗅测认知与对抗技术</a:t>
            </a:r>
            <a:endParaRPr lang="zh-CN" altLang="en-US" b="1" dirty="0">
              <a:solidFill>
                <a:schemeClr val="bg1"/>
              </a:solidFill>
              <a:latin typeface="+mj-ea"/>
              <a:cs typeface="+mj-ea"/>
            </a:endParaRPr>
          </a:p>
        </p:txBody>
      </p:sp>
      <p:sp>
        <p:nvSpPr>
          <p:cNvPr id="22" name="矩形 21"/>
          <p:cNvSpPr/>
          <p:nvPr/>
        </p:nvSpPr>
        <p:spPr>
          <a:xfrm>
            <a:off x="-27305" y="5419725"/>
            <a:ext cx="12219305" cy="143827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nvSpPr>
        <p:spPr>
          <a:xfrm>
            <a:off x="-22860" y="0"/>
            <a:ext cx="12205970" cy="1496060"/>
          </a:xfrm>
          <a:prstGeom prst="rect">
            <a:avLst/>
          </a:prstGeom>
          <a:gradFill>
            <a:gsLst>
              <a:gs pos="34000">
                <a:srgbClr val="0B2760">
                  <a:alpha val="44000"/>
                </a:srgbClr>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8" name="图片 17" descr="上交logo"/>
          <p:cNvPicPr>
            <a:picLocks noChangeAspect="1"/>
          </p:cNvPicPr>
          <p:nvPr/>
        </p:nvPicPr>
        <p:blipFill>
          <a:blip r:embed="rId2"/>
          <a:stretch>
            <a:fillRect/>
          </a:stretch>
        </p:blipFill>
        <p:spPr>
          <a:xfrm>
            <a:off x="5234911" y="5482907"/>
            <a:ext cx="1310640" cy="1311910"/>
          </a:xfrm>
          <a:prstGeom prst="rect">
            <a:avLst/>
          </a:prstGeom>
        </p:spPr>
      </p:pic>
      <p:sp>
        <p:nvSpPr>
          <p:cNvPr id="9" name="文本框 8"/>
          <p:cNvSpPr txBox="1"/>
          <p:nvPr/>
        </p:nvSpPr>
        <p:spPr>
          <a:xfrm>
            <a:off x="181610" y="254635"/>
            <a:ext cx="7510145" cy="1241425"/>
          </a:xfrm>
          <a:prstGeom prst="rect">
            <a:avLst/>
          </a:prstGeom>
          <a:noFill/>
        </p:spPr>
        <p:txBody>
          <a:bodyPr wrap="square">
            <a:noAutofit/>
          </a:bodyPr>
          <a:lstStyle/>
          <a:p>
            <a:pPr algn="l">
              <a:lnSpc>
                <a:spcPct val="150000"/>
              </a:lnSpc>
            </a:pPr>
            <a:r>
              <a:rPr lang="zh-CN" altLang="en-US" sz="1400" b="1" dirty="0">
                <a:solidFill>
                  <a:schemeClr val="bg1"/>
                </a:solidFill>
                <a:latin typeface="FN Mizan Netrokona Unicode" panose="02000600000000000000" charset="0"/>
              </a:rPr>
              <a:t>前沿交叉</a:t>
            </a:r>
            <a:r>
              <a:rPr lang="zh-CN" altLang="en-US" sz="1400" b="1" i="0" dirty="0">
                <a:solidFill>
                  <a:schemeClr val="bg1"/>
                </a:solidFill>
                <a:effectLst/>
                <a:latin typeface="FN Mizan Netrokona Unicode" panose="02000600000000000000" charset="0"/>
              </a:rPr>
              <a:t>领域基金项目建议</a:t>
            </a:r>
            <a:br>
              <a:rPr lang="zh-CN" altLang="en-US" sz="1400" dirty="0">
                <a:solidFill>
                  <a:schemeClr val="bg1"/>
                </a:solidFill>
              </a:rPr>
            </a:br>
            <a:endParaRPr lang="zh-CN" altLang="en-US" sz="14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98"/>
          <p:cNvSpPr/>
          <p:nvPr/>
        </p:nvSpPr>
        <p:spPr>
          <a:xfrm>
            <a:off x="1261146" y="2502311"/>
            <a:ext cx="2060614" cy="448945"/>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400" b="1" dirty="0">
              <a:solidFill>
                <a:srgbClr val="0043A8"/>
              </a:solidFill>
              <a:latin typeface="宋体" pitchFamily="2" charset="-122"/>
              <a:ea typeface="宋体" pitchFamily="2" charset="-122"/>
            </a:endParaRPr>
          </a:p>
        </p:txBody>
      </p:sp>
      <p:sp>
        <p:nvSpPr>
          <p:cNvPr id="98" name="矩形 97"/>
          <p:cNvSpPr/>
          <p:nvPr/>
        </p:nvSpPr>
        <p:spPr>
          <a:xfrm>
            <a:off x="1261146" y="1732056"/>
            <a:ext cx="2060614" cy="448945"/>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400" b="1" dirty="0">
              <a:solidFill>
                <a:srgbClr val="0043A8"/>
              </a:solidFill>
              <a:latin typeface="宋体" pitchFamily="2" charset="-122"/>
              <a:ea typeface="宋体" pitchFamily="2" charset="-122"/>
            </a:endParaRPr>
          </a:p>
        </p:txBody>
      </p:sp>
      <p:sp>
        <p:nvSpPr>
          <p:cNvPr id="37" name="文本框 6"/>
          <p:cNvSpPr txBox="1"/>
          <p:nvPr>
            <p:custDataLst>
              <p:tags r:id="rId1"/>
            </p:custDataLst>
          </p:nvPr>
        </p:nvSpPr>
        <p:spPr>
          <a:xfrm>
            <a:off x="647700" y="83820"/>
            <a:ext cx="10733809"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技术路线二：超宽带稀疏采样信号快速重构技术</a:t>
            </a:r>
            <a:endParaRPr lang="zh-CN" altLang="en-US" sz="3000" dirty="0">
              <a:solidFill>
                <a:srgbClr val="0043A8"/>
              </a:solidFill>
            </a:endParaRPr>
          </a:p>
        </p:txBody>
      </p:sp>
      <p:sp>
        <p:nvSpPr>
          <p:cNvPr id="2" name="文本框 1"/>
          <p:cNvSpPr txBox="1"/>
          <p:nvPr>
            <p:custDataLst>
              <p:tags r:id="rId2"/>
            </p:custDataLst>
          </p:nvPr>
        </p:nvSpPr>
        <p:spPr>
          <a:xfrm>
            <a:off x="8608592" y="1006280"/>
            <a:ext cx="2596413" cy="344683"/>
          </a:xfrm>
          <a:prstGeom prst="rect">
            <a:avLst/>
          </a:prstGeom>
          <a:noFill/>
        </p:spPr>
        <p:txBody>
          <a:bodyPr wrap="square">
            <a:normAutofit fontScale="95000" lnSpcReduction="10000"/>
          </a:bodyPr>
          <a:lstStyle/>
          <a:p>
            <a:pPr algn="ctr"/>
            <a:r>
              <a:rPr lang="zh-CN" altLang="en-US" sz="1800" b="1" kern="100" dirty="0">
                <a:solidFill>
                  <a:schemeClr val="tx1"/>
                </a:solidFill>
                <a:effectLst/>
                <a:latin typeface="微软雅黑" panose="020B0503020204020204" charset="-122"/>
                <a:ea typeface="微软雅黑" panose="020B0503020204020204" charset="-122"/>
                <a:cs typeface="Times New Roman" panose="02020503050405090304" pitchFamily="18" charset="0"/>
              </a:rPr>
              <a:t>时频空码域资源优化</a:t>
            </a:r>
            <a:endParaRPr lang="zh-CN" altLang="en-US" sz="1800" b="1" kern="100" dirty="0">
              <a:solidFill>
                <a:schemeClr val="tx1"/>
              </a:solidFill>
              <a:effectLst/>
              <a:latin typeface="微软雅黑" panose="020B0503020204020204" charset="-122"/>
              <a:ea typeface="微软雅黑" panose="020B0503020204020204" charset="-122"/>
              <a:cs typeface="Times New Roman" panose="02020503050405090304" pitchFamily="18" charset="0"/>
            </a:endParaRPr>
          </a:p>
        </p:txBody>
      </p:sp>
      <p:sp>
        <p:nvSpPr>
          <p:cNvPr id="3" name="文本框 2"/>
          <p:cNvSpPr txBox="1"/>
          <p:nvPr>
            <p:custDataLst>
              <p:tags r:id="rId3"/>
            </p:custDataLst>
          </p:nvPr>
        </p:nvSpPr>
        <p:spPr>
          <a:xfrm>
            <a:off x="5068250" y="1006576"/>
            <a:ext cx="2165102" cy="344683"/>
          </a:xfrm>
          <a:prstGeom prst="rect">
            <a:avLst/>
          </a:prstGeom>
          <a:noFill/>
        </p:spPr>
        <p:txBody>
          <a:bodyPr wrap="square">
            <a:normAutofit fontScale="95000" lnSpcReduction="10000"/>
          </a:bodyPr>
          <a:lstStyle/>
          <a:p>
            <a:pPr algn="ctr"/>
            <a:r>
              <a:rPr lang="zh-CN" altLang="en-US" sz="1800" b="1" kern="100" dirty="0">
                <a:solidFill>
                  <a:schemeClr val="tx1"/>
                </a:solidFill>
                <a:effectLst/>
                <a:latin typeface="微软雅黑" panose="020B0503020204020204" charset="-122"/>
                <a:ea typeface="微软雅黑" panose="020B0503020204020204" charset="-122"/>
                <a:cs typeface="Times New Roman" panose="02020503050405090304" pitchFamily="18" charset="0"/>
              </a:rPr>
              <a:t>干扰分析与管理</a:t>
            </a:r>
            <a:endParaRPr lang="zh-CN" altLang="en-US" sz="1800" b="1" kern="100" dirty="0">
              <a:solidFill>
                <a:schemeClr val="tx1"/>
              </a:solidFill>
              <a:effectLst/>
              <a:latin typeface="微软雅黑" panose="020B0503020204020204" charset="-122"/>
              <a:ea typeface="微软雅黑" panose="020B0503020204020204" charset="-122"/>
              <a:cs typeface="Times New Roman" panose="02020503050405090304" pitchFamily="18" charset="0"/>
            </a:endParaRPr>
          </a:p>
        </p:txBody>
      </p:sp>
      <p:sp>
        <p:nvSpPr>
          <p:cNvPr id="4" name="矩形: 圆角 108"/>
          <p:cNvSpPr/>
          <p:nvPr>
            <p:custDataLst>
              <p:tags r:id="rId4"/>
            </p:custDataLst>
          </p:nvPr>
        </p:nvSpPr>
        <p:spPr>
          <a:xfrm>
            <a:off x="362585" y="871220"/>
            <a:ext cx="3712845" cy="587502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5" name="矩形: 圆角 110"/>
          <p:cNvSpPr/>
          <p:nvPr>
            <p:custDataLst>
              <p:tags r:id="rId5"/>
            </p:custDataLst>
          </p:nvPr>
        </p:nvSpPr>
        <p:spPr>
          <a:xfrm>
            <a:off x="4321175" y="810895"/>
            <a:ext cx="3578860" cy="593471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33" name="矩形: 圆角 112"/>
          <p:cNvSpPr/>
          <p:nvPr>
            <p:custDataLst>
              <p:tags r:id="rId6"/>
            </p:custDataLst>
          </p:nvPr>
        </p:nvSpPr>
        <p:spPr>
          <a:xfrm>
            <a:off x="8147050" y="871220"/>
            <a:ext cx="3369310" cy="587502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6" name="圆角矩形 5"/>
          <p:cNvSpPr/>
          <p:nvPr>
            <p:custDataLst>
              <p:tags r:id="rId7"/>
            </p:custDataLst>
          </p:nvPr>
        </p:nvSpPr>
        <p:spPr>
          <a:xfrm>
            <a:off x="501650" y="811082"/>
            <a:ext cx="3386212" cy="67926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sz="2400" b="1" kern="100" spc="30" dirty="0">
                <a:solidFill>
                  <a:srgbClr val="FFFFFF"/>
                </a:solidFill>
                <a:effectLst/>
                <a:latin typeface="微软雅黑" panose="020B0503020204020204" charset="-122"/>
                <a:ea typeface="微软雅黑" panose="020B0503020204020204" charset="-122"/>
                <a:cs typeface="Times New Roman" panose="02020503050405090304" pitchFamily="18" charset="0"/>
                <a:sym typeface="+mn-ea"/>
              </a:rPr>
              <a:t>基于压缩感知</a:t>
            </a:r>
            <a:endParaRPr lang="zh-CN" altLang="en-US" sz="2400" b="1" kern="100" spc="30" dirty="0">
              <a:solidFill>
                <a:srgbClr val="FFFFFF"/>
              </a:solidFill>
              <a:effectLst/>
              <a:latin typeface="微软雅黑" panose="020B0503020204020204" charset="-122"/>
              <a:ea typeface="微软雅黑" panose="020B0503020204020204" charset="-122"/>
              <a:cs typeface="Times New Roman" panose="02020503050405090304" pitchFamily="18" charset="0"/>
              <a:sym typeface="+mn-ea"/>
            </a:endParaRPr>
          </a:p>
        </p:txBody>
      </p:sp>
      <p:sp>
        <p:nvSpPr>
          <p:cNvPr id="8" name="圆角矩形 7"/>
          <p:cNvSpPr/>
          <p:nvPr>
            <p:custDataLst>
              <p:tags r:id="rId8"/>
            </p:custDataLst>
          </p:nvPr>
        </p:nvSpPr>
        <p:spPr>
          <a:xfrm>
            <a:off x="4321588" y="760433"/>
            <a:ext cx="3578164" cy="67926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buClrTx/>
              <a:buSzTx/>
              <a:buFontTx/>
            </a:pPr>
            <a:r>
              <a:rPr lang="zh-CN" altLang="en-US" sz="2400" b="1" kern="100" dirty="0">
                <a:solidFill>
                  <a:srgbClr val="FFFFFF"/>
                </a:solidFill>
                <a:effectLst/>
                <a:latin typeface="微软雅黑" panose="020B0503020204020204" charset="-122"/>
                <a:ea typeface="微软雅黑" panose="020B0503020204020204" charset="-122"/>
                <a:cs typeface="Times New Roman" panose="02020503050405090304" pitchFamily="18" charset="0"/>
                <a:sym typeface="+mn-ea"/>
              </a:rPr>
              <a:t>基于奈奎斯特区调制</a:t>
            </a:r>
            <a:endParaRPr lang="zh-CN" altLang="en-US" sz="2400" b="1" kern="100" dirty="0">
              <a:solidFill>
                <a:srgbClr val="FFFFFF"/>
              </a:solidFill>
              <a:effectLst/>
              <a:latin typeface="微软雅黑" panose="020B0503020204020204" charset="-122"/>
              <a:ea typeface="微软雅黑" panose="020B0503020204020204" charset="-122"/>
              <a:cs typeface="Times New Roman" panose="02020503050405090304" pitchFamily="18" charset="0"/>
              <a:sym typeface="+mn-ea"/>
            </a:endParaRPr>
          </a:p>
        </p:txBody>
      </p:sp>
      <p:sp>
        <p:nvSpPr>
          <p:cNvPr id="15" name="圆角矩形 14"/>
          <p:cNvSpPr/>
          <p:nvPr>
            <p:custDataLst>
              <p:tags r:id="rId9"/>
            </p:custDataLst>
          </p:nvPr>
        </p:nvSpPr>
        <p:spPr>
          <a:xfrm>
            <a:off x="8178294" y="760282"/>
            <a:ext cx="3366006" cy="67926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zh-CN" altLang="en-US" sz="2400" b="1" kern="100" spc="30" dirty="0">
                <a:solidFill>
                  <a:srgbClr val="FFFFFF"/>
                </a:solidFill>
                <a:effectLst/>
                <a:latin typeface="微软雅黑" panose="020B0503020204020204" charset="-122"/>
                <a:ea typeface="微软雅黑" panose="020B0503020204020204" charset="-122"/>
                <a:cs typeface="Times New Roman" panose="02020503050405090304" pitchFamily="18" charset="0"/>
                <a:sym typeface="+mn-ea"/>
              </a:rPr>
              <a:t>基于深度学习</a:t>
            </a:r>
            <a:endParaRPr lang="zh-CN" altLang="en-US" sz="2400" b="1" kern="100" spc="30" dirty="0">
              <a:solidFill>
                <a:srgbClr val="FFFFFF"/>
              </a:solidFill>
              <a:effectLst/>
              <a:latin typeface="微软雅黑" panose="020B0503020204020204" charset="-122"/>
              <a:ea typeface="微软雅黑" panose="020B0503020204020204" charset="-122"/>
              <a:cs typeface="Times New Roman" panose="02020503050405090304" pitchFamily="18" charset="0"/>
              <a:sym typeface="+mn-ea"/>
            </a:endParaRPr>
          </a:p>
        </p:txBody>
      </p:sp>
      <mc:AlternateContent xmlns:mc="http://schemas.openxmlformats.org/markup-compatibility/2006">
        <mc:Choice xmlns:a14="http://schemas.microsoft.com/office/drawing/2010/main" Requires="a14">
          <p:sp>
            <p:nvSpPr>
              <p:cNvPr id="95" name="文本框 94"/>
              <p:cNvSpPr txBox="1"/>
              <p:nvPr/>
            </p:nvSpPr>
            <p:spPr>
              <a:xfrm>
                <a:off x="1789366" y="1813179"/>
                <a:ext cx="884555" cy="36830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b="1" i="1">
                          <a:solidFill>
                            <a:schemeClr val="accent1">
                              <a:lumMod val="75000"/>
                            </a:schemeClr>
                          </a:solidFill>
                          <a:latin typeface="Cambria Math" panose="02040503050406030204" charset="0"/>
                          <a:cs typeface="Cambria Math" panose="02040503050406030204" charset="0"/>
                        </a:rPr>
                        <m:t>𝒀</m:t>
                      </m:r>
                      <m:r>
                        <a:rPr lang="en-US" altLang="zh-CN" b="1" i="1">
                          <a:solidFill>
                            <a:schemeClr val="accent1">
                              <a:lumMod val="75000"/>
                            </a:schemeClr>
                          </a:solidFill>
                          <a:latin typeface="Cambria Math" panose="02040503050406030204" charset="0"/>
                          <a:cs typeface="Cambria Math" panose="02040503050406030204" charset="0"/>
                        </a:rPr>
                        <m:t>=</m:t>
                      </m:r>
                      <m:r>
                        <a:rPr lang="en-US" altLang="zh-CN" b="1" i="1">
                          <a:solidFill>
                            <a:schemeClr val="accent1">
                              <a:lumMod val="75000"/>
                            </a:schemeClr>
                          </a:solidFill>
                          <a:latin typeface="Cambria Math" panose="02040503050406030204" charset="0"/>
                          <a:ea typeface="MS Mincho" charset="0"/>
                          <a:cs typeface="Cambria Math" panose="02040503050406030204" charset="0"/>
                        </a:rPr>
                        <m:t>𝜽𝜶</m:t>
                      </m:r>
                    </m:oMath>
                  </m:oMathPara>
                </a14:m>
                <a:endParaRPr lang="en-US" altLang="zh-CN" b="1" i="1">
                  <a:solidFill>
                    <a:schemeClr val="accent1">
                      <a:lumMod val="75000"/>
                    </a:schemeClr>
                  </a:solidFill>
                  <a:latin typeface="Cambria Math" panose="02040503050406030204" charset="0"/>
                  <a:ea typeface="MS Mincho" charset="0"/>
                  <a:cs typeface="Cambria Math" panose="02040503050406030204" charset="0"/>
                </a:endParaRPr>
              </a:p>
            </p:txBody>
          </p:sp>
        </mc:Choice>
        <mc:Fallback>
          <p:sp>
            <p:nvSpPr>
              <p:cNvPr id="95" name="文本框 94"/>
              <p:cNvSpPr txBox="1">
                <a:spLocks noRot="1" noChangeAspect="1" noMove="1" noResize="1" noEditPoints="1" noAdjustHandles="1" noChangeArrowheads="1" noChangeShapeType="1" noTextEdit="1"/>
              </p:cNvSpPr>
              <p:nvPr/>
            </p:nvSpPr>
            <p:spPr>
              <a:xfrm>
                <a:off x="1789366" y="1813179"/>
                <a:ext cx="884555" cy="368300"/>
              </a:xfrm>
              <a:prstGeom prst="rect">
                <a:avLst/>
              </a:prstGeom>
              <a:blipFill rotWithShape="1">
                <a:blip r:embed="rId10"/>
                <a:stretch>
                  <a:fillRect l="-65" t="-69" r="-1084"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6" name="文本框 95"/>
              <p:cNvSpPr txBox="1"/>
              <p:nvPr/>
            </p:nvSpPr>
            <p:spPr>
              <a:xfrm>
                <a:off x="1369631" y="2516759"/>
                <a:ext cx="1859280" cy="43307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acc>
                        <m:accPr>
                          <m:ctrlPr>
                            <a:rPr lang="en-US" altLang="zh-CN" b="1" i="1">
                              <a:solidFill>
                                <a:schemeClr val="accent1">
                                  <a:lumMod val="75000"/>
                                </a:schemeClr>
                              </a:solidFill>
                              <a:latin typeface="Cambria Math" panose="02040503050406030204" charset="0"/>
                              <a:cs typeface="Cambria Math" panose="02040503050406030204" charset="0"/>
                            </a:rPr>
                          </m:ctrlPr>
                        </m:accPr>
                        <m:e>
                          <m:r>
                            <a:rPr lang="en-US" altLang="zh-CN" b="1" i="1">
                              <a:solidFill>
                                <a:schemeClr val="accent1">
                                  <a:lumMod val="75000"/>
                                </a:schemeClr>
                              </a:solidFill>
                              <a:latin typeface="Cambria Math" panose="02040503050406030204" charset="0"/>
                              <a:cs typeface="Cambria Math" panose="02040503050406030204" charset="0"/>
                            </a:rPr>
                            <m:t>𝜶</m:t>
                          </m:r>
                        </m:e>
                      </m:acc>
                      <m:r>
                        <a:rPr lang="en-US" altLang="zh-CN" b="1" i="1">
                          <a:solidFill>
                            <a:schemeClr val="accent1">
                              <a:lumMod val="75000"/>
                            </a:schemeClr>
                          </a:solidFill>
                          <a:latin typeface="Cambria Math" panose="02040503050406030204" charset="0"/>
                          <a:cs typeface="Cambria Math" panose="02040503050406030204" charset="0"/>
                        </a:rPr>
                        <m:t>=</m:t>
                      </m:r>
                      <m:r>
                        <a:rPr lang="en-US" altLang="zh-CN" b="1" i="1">
                          <a:solidFill>
                            <a:schemeClr val="accent1">
                              <a:lumMod val="75000"/>
                            </a:schemeClr>
                          </a:solidFill>
                          <a:latin typeface="Cambria Math" panose="02040503050406030204" charset="0"/>
                          <a:cs typeface="Cambria Math" panose="02040503050406030204" charset="0"/>
                        </a:rPr>
                        <m:t>𝒂𝒓𝒈</m:t>
                      </m:r>
                      <m:r>
                        <a:rPr lang="en-US" altLang="zh-CN" b="1" i="1">
                          <a:solidFill>
                            <a:schemeClr val="accent1">
                              <a:lumMod val="75000"/>
                            </a:schemeClr>
                          </a:solidFill>
                          <a:latin typeface="Cambria Math" panose="02040503050406030204" charset="0"/>
                          <a:cs typeface="Cambria Math" panose="02040503050406030204" charset="0"/>
                        </a:rPr>
                        <m:t> </m:t>
                      </m:r>
                      <m:func>
                        <m:funcPr>
                          <m:ctrlPr>
                            <a:rPr lang="en-US" altLang="zh-CN" b="1" i="1">
                              <a:solidFill>
                                <a:schemeClr val="accent1">
                                  <a:lumMod val="75000"/>
                                </a:schemeClr>
                              </a:solidFill>
                              <a:latin typeface="Cambria Math" panose="02040503050406030204" charset="0"/>
                              <a:cs typeface="Cambria Math" panose="02040503050406030204" charset="0"/>
                            </a:rPr>
                          </m:ctrlPr>
                        </m:funcPr>
                        <m:fName>
                          <m:limLow>
                            <m:limLowPr>
                              <m:ctrlPr>
                                <a:rPr lang="en-US" altLang="zh-CN" b="1" i="1">
                                  <a:solidFill>
                                    <a:schemeClr val="accent1">
                                      <a:lumMod val="75000"/>
                                    </a:schemeClr>
                                  </a:solidFill>
                                  <a:latin typeface="Cambria Math" panose="02040503050406030204" charset="0"/>
                                  <a:cs typeface="Cambria Math" panose="02040503050406030204" charset="0"/>
                                </a:rPr>
                              </m:ctrlPr>
                            </m:limLowPr>
                            <m:e>
                              <m:r>
                                <a:rPr lang="en-US" altLang="zh-CN" b="1">
                                  <a:solidFill>
                                    <a:schemeClr val="accent1">
                                      <a:lumMod val="75000"/>
                                    </a:schemeClr>
                                  </a:solidFill>
                                  <a:latin typeface="Cambria Math" panose="02040503050406030204" charset="0"/>
                                  <a:cs typeface="Cambria Math" panose="02040503050406030204" charset="0"/>
                                </a:rPr>
                                <m:t>𝐦𝐢𝐧</m:t>
                              </m:r>
                            </m:e>
                            <m:lim>
                              <m:r>
                                <a:rPr lang="en-US" altLang="zh-CN" b="1" i="1">
                                  <a:solidFill>
                                    <a:schemeClr val="accent1">
                                      <a:lumMod val="75000"/>
                                    </a:schemeClr>
                                  </a:solidFill>
                                  <a:latin typeface="Cambria Math" panose="02040503050406030204" charset="0"/>
                                  <a:cs typeface="Cambria Math" panose="02040503050406030204" charset="0"/>
                                </a:rPr>
                                <m:t>𝜶</m:t>
                              </m:r>
                            </m:lim>
                          </m:limLow>
                        </m:fName>
                        <m:e>
                          <m:d>
                            <m:dPr>
                              <m:begChr m:val="‖"/>
                              <m:endChr m:val="‖"/>
                              <m:ctrlPr>
                                <a:rPr lang="en-US" altLang="zh-CN" b="1" i="1">
                                  <a:solidFill>
                                    <a:schemeClr val="accent1">
                                      <a:lumMod val="75000"/>
                                    </a:schemeClr>
                                  </a:solidFill>
                                  <a:latin typeface="Cambria Math" panose="02040503050406030204" charset="0"/>
                                  <a:cs typeface="Cambria Math" panose="02040503050406030204" charset="0"/>
                                </a:rPr>
                              </m:ctrlPr>
                            </m:dPr>
                            <m:e>
                              <m:r>
                                <a:rPr lang="en-US" altLang="zh-CN" b="1" i="1">
                                  <a:solidFill>
                                    <a:schemeClr val="accent1">
                                      <a:lumMod val="75000"/>
                                    </a:schemeClr>
                                  </a:solidFill>
                                  <a:latin typeface="Cambria Math" panose="02040503050406030204" charset="0"/>
                                  <a:cs typeface="Cambria Math" panose="02040503050406030204" charset="0"/>
                                </a:rPr>
                                <m:t>𝜶</m:t>
                              </m:r>
                            </m:e>
                          </m:d>
                        </m:e>
                      </m:func>
                    </m:oMath>
                  </m:oMathPara>
                </a14:m>
                <a:endParaRPr lang="en-US" altLang="zh-CN" b="1" i="1">
                  <a:solidFill>
                    <a:schemeClr val="accent1">
                      <a:lumMod val="75000"/>
                    </a:schemeClr>
                  </a:solidFill>
                  <a:latin typeface="Cambria Math" panose="02040503050406030204" charset="0"/>
                  <a:cs typeface="Cambria Math" panose="02040503050406030204" charset="0"/>
                </a:endParaRPr>
              </a:p>
            </p:txBody>
          </p:sp>
        </mc:Choice>
        <mc:Fallback>
          <p:sp>
            <p:nvSpPr>
              <p:cNvPr id="96" name="文本框 95"/>
              <p:cNvSpPr txBox="1">
                <a:spLocks noRot="1" noChangeAspect="1" noMove="1" noResize="1" noEditPoints="1" noAdjustHandles="1" noChangeArrowheads="1" noChangeShapeType="1" noTextEdit="1"/>
              </p:cNvSpPr>
              <p:nvPr/>
            </p:nvSpPr>
            <p:spPr>
              <a:xfrm>
                <a:off x="1369631" y="2516759"/>
                <a:ext cx="1859280" cy="433070"/>
              </a:xfrm>
              <a:prstGeom prst="rect">
                <a:avLst/>
              </a:prstGeom>
              <a:blipFill rotWithShape="1">
                <a:blip r:embed="rId11"/>
                <a:stretch>
                  <a:fillRect l="-31" t="-59" r="-926" b="59"/>
                </a:stretch>
              </a:blipFill>
            </p:spPr>
            <p:txBody>
              <a:bodyPr/>
              <a:lstStyle/>
              <a:p>
                <a:r>
                  <a:rPr lang="zh-CN" altLang="en-US">
                    <a:noFill/>
                  </a:rPr>
                  <a:t> </a:t>
                </a:r>
              </a:p>
            </p:txBody>
          </p:sp>
        </mc:Fallback>
      </mc:AlternateContent>
      <p:sp>
        <p:nvSpPr>
          <p:cNvPr id="100" name="矩形 99"/>
          <p:cNvSpPr/>
          <p:nvPr/>
        </p:nvSpPr>
        <p:spPr>
          <a:xfrm>
            <a:off x="1278291" y="3247801"/>
            <a:ext cx="2060614" cy="448945"/>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400" b="1" dirty="0">
                <a:solidFill>
                  <a:srgbClr val="0043A8"/>
                </a:solidFill>
                <a:latin typeface="微软雅黑" panose="020B0503020204020204" charset="-122"/>
                <a:ea typeface="微软雅黑" panose="020B0503020204020204" charset="-122"/>
                <a:cs typeface="微软雅黑" panose="020B0503020204020204" charset="-122"/>
              </a:rPr>
              <a:t>OMP</a:t>
            </a:r>
            <a:r>
              <a:rPr lang="zh-CN" altLang="en-US" sz="1400" b="1" dirty="0">
                <a:solidFill>
                  <a:srgbClr val="0043A8"/>
                </a:solidFill>
                <a:latin typeface="微软雅黑" panose="020B0503020204020204" charset="-122"/>
                <a:ea typeface="微软雅黑" panose="020B0503020204020204" charset="-122"/>
                <a:cs typeface="微软雅黑" panose="020B0503020204020204" charset="-122"/>
              </a:rPr>
              <a:t>算法</a:t>
            </a:r>
            <a:endParaRPr lang="zh-CN" altLang="en-US" sz="1400" b="1" dirty="0">
              <a:solidFill>
                <a:srgbClr val="0043A8"/>
              </a:solidFill>
              <a:latin typeface="微软雅黑" panose="020B0503020204020204" charset="-122"/>
              <a:ea typeface="微软雅黑" panose="020B0503020204020204" charset="-122"/>
              <a:cs typeface="微软雅黑" panose="020B0503020204020204" charset="-122"/>
            </a:endParaRPr>
          </a:p>
        </p:txBody>
      </p:sp>
      <p:sp>
        <p:nvSpPr>
          <p:cNvPr id="101" name="下箭头 100"/>
          <p:cNvSpPr/>
          <p:nvPr/>
        </p:nvSpPr>
        <p:spPr>
          <a:xfrm>
            <a:off x="2132965" y="2197735"/>
            <a:ext cx="170180" cy="33972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2" name="下箭头 101"/>
          <p:cNvSpPr/>
          <p:nvPr/>
        </p:nvSpPr>
        <p:spPr>
          <a:xfrm>
            <a:off x="2132965" y="2947035"/>
            <a:ext cx="170180" cy="33972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03" name="图片 24"/>
          <p:cNvPicPr>
            <a:picLocks noChangeAspect="1"/>
          </p:cNvPicPr>
          <p:nvPr/>
        </p:nvPicPr>
        <p:blipFill>
          <a:blip r:embed="rId12"/>
          <a:stretch>
            <a:fillRect/>
          </a:stretch>
        </p:blipFill>
        <p:spPr>
          <a:xfrm>
            <a:off x="4369435" y="1984375"/>
            <a:ext cx="3484245" cy="1963420"/>
          </a:xfrm>
          <a:prstGeom prst="rect">
            <a:avLst/>
          </a:prstGeom>
        </p:spPr>
      </p:pic>
      <p:sp>
        <p:nvSpPr>
          <p:cNvPr id="104" name="矩形 103"/>
          <p:cNvSpPr/>
          <p:nvPr/>
        </p:nvSpPr>
        <p:spPr>
          <a:xfrm>
            <a:off x="5062220" y="1555750"/>
            <a:ext cx="2060575" cy="356235"/>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微软雅黑" panose="020B0503020204020204" charset="-122"/>
                <a:ea typeface="微软雅黑" panose="020B0503020204020204" charset="-122"/>
                <a:cs typeface="微软雅黑" panose="020B0503020204020204" charset="-122"/>
              </a:rPr>
              <a:t>奈奎斯特区折叠信号</a:t>
            </a:r>
            <a:endParaRPr lang="zh-CN" altLang="en-US" sz="1400" b="1" dirty="0">
              <a:solidFill>
                <a:srgbClr val="0043A8"/>
              </a:solidFill>
              <a:latin typeface="微软雅黑" panose="020B0503020204020204" charset="-122"/>
              <a:ea typeface="微软雅黑" panose="020B0503020204020204" charset="-122"/>
              <a:cs typeface="微软雅黑" panose="020B0503020204020204" charset="-122"/>
            </a:endParaRPr>
          </a:p>
        </p:txBody>
      </p:sp>
      <p:pic>
        <p:nvPicPr>
          <p:cNvPr id="105" name="图片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94910" y="4660583"/>
            <a:ext cx="2232660" cy="1906905"/>
          </a:xfrm>
          <a:prstGeom prst="rect">
            <a:avLst/>
          </a:prstGeom>
        </p:spPr>
      </p:pic>
      <p:sp>
        <p:nvSpPr>
          <p:cNvPr id="106" name="矩形 105"/>
          <p:cNvSpPr/>
          <p:nvPr/>
        </p:nvSpPr>
        <p:spPr>
          <a:xfrm>
            <a:off x="4718050" y="4211955"/>
            <a:ext cx="2719070" cy="448945"/>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微软雅黑" panose="020B0503020204020204" charset="-122"/>
                <a:ea typeface="微软雅黑" panose="020B0503020204020204" charset="-122"/>
                <a:cs typeface="微软雅黑" panose="020B0503020204020204" charset="-122"/>
              </a:rPr>
              <a:t>不同</a:t>
            </a:r>
            <a:r>
              <a:rPr lang="en-US" altLang="zh-CN" sz="1400" b="1" dirty="0">
                <a:solidFill>
                  <a:srgbClr val="0043A8"/>
                </a:solidFill>
                <a:latin typeface="微软雅黑" panose="020B0503020204020204" charset="-122"/>
                <a:ea typeface="微软雅黑" panose="020B0503020204020204" charset="-122"/>
                <a:cs typeface="微软雅黑" panose="020B0503020204020204" charset="-122"/>
              </a:rPr>
              <a:t>ADC</a:t>
            </a:r>
            <a:r>
              <a:rPr lang="zh-CN" altLang="en-US" sz="1400" b="1" dirty="0">
                <a:solidFill>
                  <a:srgbClr val="0043A8"/>
                </a:solidFill>
                <a:latin typeface="微软雅黑" panose="020B0503020204020204" charset="-122"/>
                <a:ea typeface="微软雅黑" panose="020B0503020204020204" charset="-122"/>
                <a:cs typeface="微软雅黑" panose="020B0503020204020204" charset="-122"/>
              </a:rPr>
              <a:t>采样率下的频谱折叠</a:t>
            </a:r>
            <a:endParaRPr lang="zh-CN" altLang="en-US" sz="1400" b="1" dirty="0">
              <a:solidFill>
                <a:srgbClr val="0043A8"/>
              </a:solidFill>
              <a:latin typeface="微软雅黑" panose="020B0503020204020204" charset="-122"/>
              <a:ea typeface="微软雅黑" panose="020B0503020204020204" charset="-122"/>
              <a:cs typeface="微软雅黑" panose="020B0503020204020204" charset="-122"/>
            </a:endParaRPr>
          </a:p>
        </p:txBody>
      </p:sp>
      <p:sp>
        <p:nvSpPr>
          <p:cNvPr id="107" name="下箭头 106"/>
          <p:cNvSpPr/>
          <p:nvPr/>
        </p:nvSpPr>
        <p:spPr>
          <a:xfrm>
            <a:off x="5992495" y="3872230"/>
            <a:ext cx="170180" cy="33972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08" name="图片 2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409940" y="1951355"/>
            <a:ext cx="2994660" cy="2197100"/>
          </a:xfrm>
          <a:prstGeom prst="rect">
            <a:avLst/>
          </a:prstGeom>
        </p:spPr>
      </p:pic>
      <p:sp>
        <p:nvSpPr>
          <p:cNvPr id="109" name="矩形 108"/>
          <p:cNvSpPr/>
          <p:nvPr/>
        </p:nvSpPr>
        <p:spPr>
          <a:xfrm>
            <a:off x="8532495" y="1555115"/>
            <a:ext cx="2599055" cy="366395"/>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b="1" dirty="0">
                <a:solidFill>
                  <a:srgbClr val="0043A8"/>
                </a:solidFill>
                <a:latin typeface="微软雅黑" panose="020B0503020204020204" charset="-122"/>
                <a:ea typeface="微软雅黑" panose="020B0503020204020204" charset="-122"/>
                <a:cs typeface="微软雅黑" panose="020B0503020204020204" charset="-122"/>
              </a:rPr>
              <a:t>基于深度学习的压缩感知重构算法</a:t>
            </a:r>
            <a:endParaRPr lang="zh-CN" altLang="en-US" sz="1200" b="1" dirty="0">
              <a:solidFill>
                <a:srgbClr val="0043A8"/>
              </a:solidFill>
              <a:latin typeface="微软雅黑" panose="020B0503020204020204" charset="-122"/>
              <a:ea typeface="微软雅黑" panose="020B0503020204020204" charset="-122"/>
              <a:cs typeface="微软雅黑" panose="020B0503020204020204" charset="-122"/>
            </a:endParaRPr>
          </a:p>
        </p:txBody>
      </p:sp>
      <p:pic>
        <p:nvPicPr>
          <p:cNvPr id="110" name="图片 25"/>
          <p:cNvPicPr>
            <a:picLocks noChangeAspect="1"/>
          </p:cNvPicPr>
          <p:nvPr/>
        </p:nvPicPr>
        <p:blipFill>
          <a:blip r:embed="rId15"/>
          <a:stretch>
            <a:fillRect/>
          </a:stretch>
        </p:blipFill>
        <p:spPr>
          <a:xfrm>
            <a:off x="8409940" y="4660900"/>
            <a:ext cx="2796540" cy="1979295"/>
          </a:xfrm>
          <a:prstGeom prst="rect">
            <a:avLst/>
          </a:prstGeom>
        </p:spPr>
      </p:pic>
      <p:sp>
        <p:nvSpPr>
          <p:cNvPr id="112" name="矩形 111"/>
          <p:cNvSpPr/>
          <p:nvPr/>
        </p:nvSpPr>
        <p:spPr>
          <a:xfrm>
            <a:off x="8532495" y="4310380"/>
            <a:ext cx="2598420" cy="360045"/>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b="1" dirty="0">
                <a:solidFill>
                  <a:srgbClr val="0043A8"/>
                </a:solidFill>
                <a:latin typeface="微软雅黑" panose="020B0503020204020204" charset="-122"/>
                <a:ea typeface="微软雅黑" panose="020B0503020204020204" charset="-122"/>
                <a:cs typeface="微软雅黑" panose="020B0503020204020204" charset="-122"/>
              </a:rPr>
              <a:t>在深度神经网络上展开的迭代算法进行信号重构</a:t>
            </a:r>
            <a:endParaRPr lang="zh-CN" altLang="en-US" sz="1200" b="1" dirty="0">
              <a:solidFill>
                <a:srgbClr val="0043A8"/>
              </a:solidFill>
              <a:latin typeface="微软雅黑" panose="020B0503020204020204" charset="-122"/>
              <a:ea typeface="微软雅黑" panose="020B0503020204020204" charset="-122"/>
              <a:cs typeface="微软雅黑" panose="020B0503020204020204" charset="-122"/>
            </a:endParaRPr>
          </a:p>
        </p:txBody>
      </p:sp>
      <p:sp>
        <p:nvSpPr>
          <p:cNvPr id="113" name="下箭头 112"/>
          <p:cNvSpPr/>
          <p:nvPr/>
        </p:nvSpPr>
        <p:spPr>
          <a:xfrm>
            <a:off x="9724390" y="3999230"/>
            <a:ext cx="170180" cy="33972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16" name="文本框 115"/>
              <p:cNvSpPr txBox="1"/>
              <p:nvPr/>
            </p:nvSpPr>
            <p:spPr>
              <a:xfrm>
                <a:off x="1271270" y="4500245"/>
                <a:ext cx="696595" cy="265430"/>
              </a:xfrm>
              <a:prstGeom prst="rect">
                <a:avLst/>
              </a:prstGeom>
              <a:noFill/>
            </p:spPr>
            <p:txBody>
              <a:bodyPr wrap="none" rtlCol="0" anchor="t">
                <a:noAutofit/>
              </a:bodyPr>
              <a:lstStyle/>
              <a:p>
                <a:pPr algn="l"/>
                <a:r>
                  <a:rPr lang="zh-CN" altLang="en-US" sz="900">
                    <a:latin typeface="+mn-ea"/>
                    <a:cs typeface="Cambria Math" panose="02040503050406030204" charset="0"/>
                  </a:rPr>
                  <a:t>测量矩阵</a:t>
                </a:r>
                <a14:m>
                  <m:oMath xmlns:m="http://schemas.openxmlformats.org/officeDocument/2006/math">
                    <m:r>
                      <a:rPr lang="en-US" altLang="zh-CN" sz="1000" b="1">
                        <a:latin typeface="Cambria Math" panose="02040503050406030204" charset="0"/>
                        <a:ea typeface="MS Mincho" charset="0"/>
                        <a:cs typeface="Cambria Math" panose="02040503050406030204" charset="0"/>
                      </a:rPr>
                      <m:t>∅</m:t>
                    </m:r>
                  </m:oMath>
                </a14:m>
                <a:endParaRPr lang="en-US" altLang="zh-CN" sz="1000" b="1">
                  <a:latin typeface="Cambria Math" panose="02040503050406030204" charset="0"/>
                  <a:ea typeface="MS Mincho" charset="0"/>
                  <a:cs typeface="Cambria Math" panose="02040503050406030204" charset="0"/>
                </a:endParaRPr>
              </a:p>
            </p:txBody>
          </p:sp>
        </mc:Choice>
        <mc:Fallback>
          <p:sp>
            <p:nvSpPr>
              <p:cNvPr id="116" name="文本框 115"/>
              <p:cNvSpPr txBox="1">
                <a:spLocks noRot="1" noChangeAspect="1" noMove="1" noResize="1" noEditPoints="1" noAdjustHandles="1" noChangeArrowheads="1" noChangeShapeType="1" noTextEdit="1"/>
              </p:cNvSpPr>
              <p:nvPr/>
            </p:nvSpPr>
            <p:spPr>
              <a:xfrm>
                <a:off x="1271270" y="4500245"/>
                <a:ext cx="696595" cy="265430"/>
              </a:xfrm>
              <a:prstGeom prst="rect">
                <a:avLst/>
              </a:prstGeom>
              <a:blipFill rotWithShape="1">
                <a:blip r:embed="rId16"/>
                <a:stretch>
                  <a:fillRect/>
                </a:stretch>
              </a:blipFill>
            </p:spPr>
            <p:txBody>
              <a:bodyPr/>
              <a:lstStyle/>
              <a:p>
                <a:r>
                  <a:rPr lang="zh-CN" altLang="en-US">
                    <a:noFill/>
                  </a:rPr>
                  <a:t> </a:t>
                </a:r>
              </a:p>
            </p:txBody>
          </p:sp>
        </mc:Fallback>
      </mc:AlternateContent>
      <p:sp>
        <p:nvSpPr>
          <p:cNvPr id="117" name="文本框 116"/>
          <p:cNvSpPr txBox="1"/>
          <p:nvPr/>
        </p:nvSpPr>
        <p:spPr>
          <a:xfrm>
            <a:off x="1188085" y="4912360"/>
            <a:ext cx="868680" cy="247650"/>
          </a:xfrm>
          <a:prstGeom prst="rect">
            <a:avLst/>
          </a:prstGeom>
          <a:solidFill>
            <a:schemeClr val="accent1">
              <a:lumMod val="20000"/>
              <a:lumOff val="80000"/>
            </a:schemeClr>
          </a:solidFill>
        </p:spPr>
        <p:txBody>
          <a:bodyPr wrap="square" rtlCol="0">
            <a:noAutofit/>
          </a:bodyPr>
          <a:lstStyle/>
          <a:p>
            <a:pPr algn="ctr"/>
            <a:r>
              <a:rPr lang="zh-CN" altLang="en-US" sz="1000"/>
              <a:t>压缩感知</a:t>
            </a:r>
            <a:endParaRPr lang="zh-CN" altLang="en-US" sz="1000"/>
          </a:p>
        </p:txBody>
      </p:sp>
      <p:sp>
        <p:nvSpPr>
          <p:cNvPr id="119" name="文本框 118"/>
          <p:cNvSpPr txBox="1"/>
          <p:nvPr/>
        </p:nvSpPr>
        <p:spPr>
          <a:xfrm>
            <a:off x="383476" y="4893564"/>
            <a:ext cx="485140" cy="275590"/>
          </a:xfrm>
          <a:prstGeom prst="rect">
            <a:avLst/>
          </a:prstGeom>
          <a:noFill/>
        </p:spPr>
        <p:txBody>
          <a:bodyPr wrap="none" rtlCol="0" anchor="t">
            <a:spAutoFit/>
          </a:bodyPr>
          <a:lstStyle/>
          <a:p>
            <a:pPr algn="l"/>
            <a:r>
              <a:rPr lang="zh-CN" altLang="en-US" sz="900">
                <a:latin typeface="Cambria Math" panose="02040503050406030204" charset="0"/>
                <a:cs typeface="Cambria Math" panose="02040503050406030204" charset="0"/>
              </a:rPr>
              <a:t>信号</a:t>
            </a:r>
            <a:r>
              <a:rPr lang="en-US" altLang="zh-CN" sz="1200" i="1">
                <a:latin typeface="Cambria Math" panose="02040503050406030204" charset="0"/>
                <a:cs typeface="Cambria Math" panose="02040503050406030204" charset="0"/>
              </a:rPr>
              <a:t>x</a:t>
            </a:r>
            <a:endParaRPr lang="en-US" altLang="zh-CN" sz="1200" i="1">
              <a:latin typeface="Cambria Math" panose="02040503050406030204" charset="0"/>
              <a:cs typeface="Cambria Math" panose="02040503050406030204" charset="0"/>
            </a:endParaRPr>
          </a:p>
        </p:txBody>
      </p:sp>
      <p:sp>
        <p:nvSpPr>
          <p:cNvPr id="120" name="文本框 119"/>
          <p:cNvSpPr txBox="1"/>
          <p:nvPr/>
        </p:nvSpPr>
        <p:spPr>
          <a:xfrm>
            <a:off x="1156970" y="5623560"/>
            <a:ext cx="868680" cy="247650"/>
          </a:xfrm>
          <a:prstGeom prst="rect">
            <a:avLst/>
          </a:prstGeom>
          <a:solidFill>
            <a:schemeClr val="accent1">
              <a:lumMod val="20000"/>
              <a:lumOff val="80000"/>
            </a:schemeClr>
          </a:solidFill>
        </p:spPr>
        <p:txBody>
          <a:bodyPr wrap="square" rtlCol="0">
            <a:noAutofit/>
          </a:bodyPr>
          <a:lstStyle/>
          <a:p>
            <a:pPr algn="ctr"/>
            <a:r>
              <a:rPr lang="zh-CN" altLang="en-US" sz="1000"/>
              <a:t>稀疏反变换</a:t>
            </a:r>
            <a:endParaRPr lang="zh-CN" altLang="en-US" sz="1000"/>
          </a:p>
        </p:txBody>
      </p:sp>
      <p:sp>
        <p:nvSpPr>
          <p:cNvPr id="121" name="文本框 120"/>
          <p:cNvSpPr txBox="1"/>
          <p:nvPr/>
        </p:nvSpPr>
        <p:spPr>
          <a:xfrm>
            <a:off x="3185160" y="5624195"/>
            <a:ext cx="702310" cy="247650"/>
          </a:xfrm>
          <a:prstGeom prst="rect">
            <a:avLst/>
          </a:prstGeom>
          <a:solidFill>
            <a:schemeClr val="accent1">
              <a:lumMod val="20000"/>
              <a:lumOff val="80000"/>
            </a:schemeClr>
          </a:solidFill>
        </p:spPr>
        <p:txBody>
          <a:bodyPr wrap="square" rtlCol="0">
            <a:noAutofit/>
          </a:bodyPr>
          <a:lstStyle/>
          <a:p>
            <a:pPr algn="ctr"/>
            <a:r>
              <a:rPr lang="zh-CN" altLang="en-US" sz="1000"/>
              <a:t>重构算法</a:t>
            </a:r>
            <a:endParaRPr lang="zh-CN" altLang="en-US" sz="1000"/>
          </a:p>
        </p:txBody>
      </p:sp>
      <p:sp>
        <p:nvSpPr>
          <p:cNvPr id="122" name="文本框 121"/>
          <p:cNvSpPr txBox="1"/>
          <p:nvPr/>
        </p:nvSpPr>
        <p:spPr>
          <a:xfrm>
            <a:off x="2354516" y="4903089"/>
            <a:ext cx="831215" cy="275590"/>
          </a:xfrm>
          <a:prstGeom prst="rect">
            <a:avLst/>
          </a:prstGeom>
          <a:noFill/>
        </p:spPr>
        <p:txBody>
          <a:bodyPr wrap="none" rtlCol="0" anchor="t">
            <a:spAutoFit/>
          </a:bodyPr>
          <a:lstStyle/>
          <a:p>
            <a:pPr algn="l"/>
            <a:r>
              <a:rPr lang="zh-CN" altLang="en-US" sz="900">
                <a:latin typeface="Cambria Math" panose="02040503050406030204" charset="0"/>
                <a:cs typeface="Cambria Math" panose="02040503050406030204" charset="0"/>
              </a:rPr>
              <a:t>压缩测量值</a:t>
            </a:r>
            <a:r>
              <a:rPr lang="en-US" altLang="zh-CN" sz="1200" i="1">
                <a:latin typeface="Cambria Math" panose="02040503050406030204" charset="0"/>
                <a:cs typeface="Cambria Math" panose="02040503050406030204" charset="0"/>
              </a:rPr>
              <a:t>y</a:t>
            </a:r>
            <a:endParaRPr lang="en-US" altLang="zh-CN" sz="1200" i="1">
              <a:latin typeface="Cambria Math" panose="02040503050406030204" charset="0"/>
              <a:cs typeface="Cambria Math" panose="02040503050406030204" charset="0"/>
            </a:endParaRPr>
          </a:p>
        </p:txBody>
      </p:sp>
      <mc:AlternateContent xmlns:mc="http://schemas.openxmlformats.org/markup-compatibility/2006">
        <mc:Choice xmlns:a14="http://schemas.microsoft.com/office/drawing/2010/main" Requires="a14">
          <p:sp>
            <p:nvSpPr>
              <p:cNvPr id="123" name="文本框 122"/>
              <p:cNvSpPr txBox="1"/>
              <p:nvPr/>
            </p:nvSpPr>
            <p:spPr>
              <a:xfrm>
                <a:off x="377761" y="5604764"/>
                <a:ext cx="485140" cy="275590"/>
              </a:xfrm>
              <a:prstGeom prst="rect">
                <a:avLst/>
              </a:prstGeom>
              <a:noFill/>
            </p:spPr>
            <p:txBody>
              <a:bodyPr wrap="none" rtlCol="0" anchor="t">
                <a:spAutoFit/>
              </a:bodyPr>
              <a:lstStyle/>
              <a:p>
                <a:pPr algn="l"/>
                <a:r>
                  <a:rPr lang="zh-CN" altLang="en-US" sz="900">
                    <a:latin typeface="Cambria Math" panose="02040503050406030204" charset="0"/>
                    <a:cs typeface="Cambria Math" panose="02040503050406030204" charset="0"/>
                  </a:rPr>
                  <a:t>信号</a:t>
                </a:r>
                <a14:m>
                  <m:oMath xmlns:m="http://schemas.openxmlformats.org/officeDocument/2006/math">
                    <m:acc>
                      <m:accPr>
                        <m:ctrlPr>
                          <a:rPr lang="en-US" altLang="zh-CN" sz="1200" i="1">
                            <a:latin typeface="Cambria Math" panose="02040503050406030204" charset="0"/>
                            <a:cs typeface="Cambria Math" panose="02040503050406030204" charset="0"/>
                          </a:rPr>
                        </m:ctrlPr>
                      </m:accPr>
                      <m:e>
                        <m:r>
                          <a:rPr lang="en-US" altLang="zh-CN" sz="1200" i="1">
                            <a:latin typeface="Cambria Math" panose="02040503050406030204" charset="0"/>
                            <a:cs typeface="Cambria Math" panose="02040503050406030204" charset="0"/>
                          </a:rPr>
                          <m:t>𝑥</m:t>
                        </m:r>
                      </m:e>
                    </m:acc>
                  </m:oMath>
                </a14:m>
                <a:endParaRPr lang="en-US" altLang="zh-CN" sz="1200" i="1">
                  <a:latin typeface="Cambria Math" panose="02040503050406030204" charset="0"/>
                  <a:cs typeface="Cambria Math" panose="02040503050406030204" charset="0"/>
                </a:endParaRPr>
              </a:p>
            </p:txBody>
          </p:sp>
        </mc:Choice>
        <mc:Fallback>
          <p:sp>
            <p:nvSpPr>
              <p:cNvPr id="123" name="文本框 122"/>
              <p:cNvSpPr txBox="1">
                <a:spLocks noRot="1" noChangeAspect="1" noMove="1" noResize="1" noEditPoints="1" noAdjustHandles="1" noChangeArrowheads="1" noChangeShapeType="1" noTextEdit="1"/>
              </p:cNvSpPr>
              <p:nvPr/>
            </p:nvSpPr>
            <p:spPr>
              <a:xfrm>
                <a:off x="377761" y="5604764"/>
                <a:ext cx="485140" cy="275590"/>
              </a:xfrm>
              <a:prstGeom prst="rect">
                <a:avLst/>
              </a:prstGeom>
              <a:blipFill rotWithShape="1">
                <a:blip r:embed="rId17"/>
                <a:stretch>
                  <a:fillRect l="-118" t="-92" r="118" b="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4" name="文本框 123"/>
              <p:cNvSpPr txBox="1"/>
              <p:nvPr/>
            </p:nvSpPr>
            <p:spPr>
              <a:xfrm>
                <a:off x="1280096" y="6020054"/>
                <a:ext cx="633095" cy="275590"/>
              </a:xfrm>
              <a:prstGeom prst="rect">
                <a:avLst/>
              </a:prstGeom>
              <a:noFill/>
            </p:spPr>
            <p:txBody>
              <a:bodyPr wrap="none" rtlCol="0" anchor="t">
                <a:spAutoFit/>
              </a:bodyPr>
              <a:lstStyle/>
              <a:p>
                <a:pPr algn="l"/>
                <a:r>
                  <a:rPr lang="zh-CN" altLang="en-US" sz="900">
                    <a:latin typeface="Cambria Math" panose="02040503050406030204" charset="0"/>
                    <a:cs typeface="Cambria Math" panose="02040503050406030204" charset="0"/>
                  </a:rPr>
                  <a:t>变换基</a:t>
                </a:r>
                <a14:m>
                  <m:oMath xmlns:m="http://schemas.openxmlformats.org/officeDocument/2006/math">
                    <m:r>
                      <a:rPr lang="en-US" altLang="zh-CN" sz="1200" i="1">
                        <a:latin typeface="Cambria Math" panose="02040503050406030204" charset="0"/>
                        <a:cs typeface="Cambria Math" panose="02040503050406030204" charset="0"/>
                      </a:rPr>
                      <m:t>𝜓</m:t>
                    </m:r>
                  </m:oMath>
                </a14:m>
                <a:endParaRPr lang="en-US" altLang="zh-CN" sz="1200" i="1">
                  <a:latin typeface="Cambria Math" panose="02040503050406030204" charset="0"/>
                  <a:cs typeface="Cambria Math" panose="02040503050406030204" charset="0"/>
                </a:endParaRPr>
              </a:p>
            </p:txBody>
          </p:sp>
        </mc:Choice>
        <mc:Fallback>
          <p:sp>
            <p:nvSpPr>
              <p:cNvPr id="124" name="文本框 123"/>
              <p:cNvSpPr txBox="1">
                <a:spLocks noRot="1" noChangeAspect="1" noMove="1" noResize="1" noEditPoints="1" noAdjustHandles="1" noChangeArrowheads="1" noChangeShapeType="1" noTextEdit="1"/>
              </p:cNvSpPr>
              <p:nvPr/>
            </p:nvSpPr>
            <p:spPr>
              <a:xfrm>
                <a:off x="1280096" y="6020054"/>
                <a:ext cx="633095" cy="275590"/>
              </a:xfrm>
              <a:prstGeom prst="rect">
                <a:avLst/>
              </a:prstGeom>
              <a:blipFill rotWithShape="1">
                <a:blip r:embed="rId18"/>
                <a:stretch>
                  <a:fillRect l="-90" t="-92" r="90" b="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5" name="文本框 124"/>
              <p:cNvSpPr txBox="1"/>
              <p:nvPr/>
            </p:nvSpPr>
            <p:spPr>
              <a:xfrm>
                <a:off x="2178685" y="5604510"/>
                <a:ext cx="750570" cy="275590"/>
              </a:xfrm>
              <a:prstGeom prst="rect">
                <a:avLst/>
              </a:prstGeom>
              <a:noFill/>
            </p:spPr>
            <p:txBody>
              <a:bodyPr wrap="square" rtlCol="0" anchor="t">
                <a:spAutoFit/>
              </a:bodyPr>
              <a:lstStyle/>
              <a:p>
                <a:pPr algn="l"/>
                <a:r>
                  <a:rPr lang="zh-CN" altLang="en-US" sz="900">
                    <a:latin typeface="Cambria Math" panose="02040503050406030204" charset="0"/>
                    <a:cs typeface="Cambria Math" panose="02040503050406030204" charset="0"/>
                  </a:rPr>
                  <a:t>稀疏信号</a:t>
                </a:r>
                <a14:m>
                  <m:oMath xmlns:m="http://schemas.openxmlformats.org/officeDocument/2006/math">
                    <m:acc>
                      <m:accPr>
                        <m:ctrlPr>
                          <a:rPr lang="en-US" altLang="zh-CN" sz="1200" b="1" i="1">
                            <a:solidFill>
                              <a:schemeClr val="accent1">
                                <a:lumMod val="75000"/>
                              </a:schemeClr>
                            </a:solidFill>
                            <a:latin typeface="Cambria Math" panose="02040503050406030204" charset="0"/>
                            <a:cs typeface="Cambria Math" panose="02040503050406030204" charset="0"/>
                          </a:rPr>
                        </m:ctrlPr>
                      </m:accPr>
                      <m:e>
                        <m:r>
                          <a:rPr lang="en-US" altLang="zh-CN" sz="1200" i="1">
                            <a:latin typeface="Cambria Math" panose="02040503050406030204" charset="0"/>
                            <a:cs typeface="Cambria Math" panose="02040503050406030204" charset="0"/>
                          </a:rPr>
                          <m:t>𝜶</m:t>
                        </m:r>
                      </m:e>
                    </m:acc>
                  </m:oMath>
                </a14:m>
                <a:endParaRPr lang="en-US" altLang="zh-CN" sz="1200" b="1" i="1">
                  <a:solidFill>
                    <a:schemeClr val="accent1">
                      <a:lumMod val="75000"/>
                    </a:schemeClr>
                  </a:solidFill>
                  <a:latin typeface="Cambria Math" panose="02040503050406030204" charset="0"/>
                  <a:cs typeface="Cambria Math" panose="02040503050406030204" charset="0"/>
                </a:endParaRPr>
              </a:p>
            </p:txBody>
          </p:sp>
        </mc:Choice>
        <mc:Fallback>
          <p:sp>
            <p:nvSpPr>
              <p:cNvPr id="125" name="文本框 124"/>
              <p:cNvSpPr txBox="1">
                <a:spLocks noRot="1" noChangeAspect="1" noMove="1" noResize="1" noEditPoints="1" noAdjustHandles="1" noChangeArrowheads="1" noChangeShapeType="1" noTextEdit="1"/>
              </p:cNvSpPr>
              <p:nvPr/>
            </p:nvSpPr>
            <p:spPr>
              <a:xfrm>
                <a:off x="2178685" y="5604510"/>
                <a:ext cx="750570" cy="275590"/>
              </a:xfrm>
              <a:prstGeom prst="rect">
                <a:avLst/>
              </a:prstGeom>
              <a:blipFill rotWithShape="1">
                <a:blip r:embed="rId1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6" name="文本框 125"/>
              <p:cNvSpPr txBox="1"/>
              <p:nvPr/>
            </p:nvSpPr>
            <p:spPr>
              <a:xfrm>
                <a:off x="3221990" y="6061075"/>
                <a:ext cx="637540" cy="265430"/>
              </a:xfrm>
              <a:prstGeom prst="rect">
                <a:avLst/>
              </a:prstGeom>
              <a:noFill/>
            </p:spPr>
            <p:txBody>
              <a:bodyPr wrap="none" rtlCol="0" anchor="t">
                <a:noAutofit/>
              </a:bodyPr>
              <a:lstStyle/>
              <a:p>
                <a:pPr algn="l"/>
                <a:r>
                  <a:rPr lang="zh-CN" altLang="en-US" sz="900">
                    <a:latin typeface="Cambria Math" panose="02040503050406030204" charset="0"/>
                    <a:cs typeface="Cambria Math" panose="02040503050406030204" charset="0"/>
                  </a:rPr>
                  <a:t>感知矩阵</a:t>
                </a:r>
                <a14:m>
                  <m:oMath xmlns:m="http://schemas.openxmlformats.org/officeDocument/2006/math">
                    <m:r>
                      <a:rPr lang="en-US" altLang="zh-CN" sz="900" i="1">
                        <a:latin typeface="Cambria Math" panose="02040503050406030204" charset="0"/>
                        <a:ea typeface="MS Mincho" charset="0"/>
                        <a:cs typeface="Cambria Math" panose="02040503050406030204" charset="0"/>
                      </a:rPr>
                      <m:t>𝛩</m:t>
                    </m:r>
                  </m:oMath>
                </a14:m>
                <a:endParaRPr lang="en-US" altLang="zh-CN" sz="900" b="1" i="1">
                  <a:latin typeface="Cambria Math" panose="02040503050406030204" charset="0"/>
                  <a:ea typeface="MS Mincho" charset="0"/>
                  <a:cs typeface="Cambria Math" panose="02040503050406030204" charset="0"/>
                </a:endParaRPr>
              </a:p>
            </p:txBody>
          </p:sp>
        </mc:Choice>
        <mc:Fallback>
          <p:sp>
            <p:nvSpPr>
              <p:cNvPr id="126" name="文本框 125"/>
              <p:cNvSpPr txBox="1">
                <a:spLocks noRot="1" noChangeAspect="1" noMove="1" noResize="1" noEditPoints="1" noAdjustHandles="1" noChangeArrowheads="1" noChangeShapeType="1" noTextEdit="1"/>
              </p:cNvSpPr>
              <p:nvPr/>
            </p:nvSpPr>
            <p:spPr>
              <a:xfrm>
                <a:off x="3221990" y="6061075"/>
                <a:ext cx="637540" cy="265430"/>
              </a:xfrm>
              <a:prstGeom prst="rect">
                <a:avLst/>
              </a:prstGeom>
              <a:blipFill rotWithShape="1">
                <a:blip r:embed="rId20"/>
                <a:stretch>
                  <a:fillRect r="-3187"/>
                </a:stretch>
              </a:blipFill>
            </p:spPr>
            <p:txBody>
              <a:bodyPr/>
              <a:lstStyle/>
              <a:p>
                <a:r>
                  <a:rPr lang="zh-CN" altLang="en-US">
                    <a:noFill/>
                  </a:rPr>
                  <a:t> </a:t>
                </a:r>
              </a:p>
            </p:txBody>
          </p:sp>
        </mc:Fallback>
      </mc:AlternateContent>
      <p:sp>
        <p:nvSpPr>
          <p:cNvPr id="127" name="文本框 126"/>
          <p:cNvSpPr txBox="1"/>
          <p:nvPr/>
        </p:nvSpPr>
        <p:spPr>
          <a:xfrm>
            <a:off x="3333686" y="5259324"/>
            <a:ext cx="411480" cy="229870"/>
          </a:xfrm>
          <a:prstGeom prst="rect">
            <a:avLst/>
          </a:prstGeom>
          <a:noFill/>
        </p:spPr>
        <p:txBody>
          <a:bodyPr wrap="none" rtlCol="0" anchor="t">
            <a:spAutoFit/>
          </a:bodyPr>
          <a:lstStyle/>
          <a:p>
            <a:pPr algn="l"/>
            <a:r>
              <a:rPr lang="zh-CN" altLang="en-US" sz="900">
                <a:latin typeface="+mn-ea"/>
                <a:cs typeface="Cambria Math" panose="02040503050406030204" charset="0"/>
              </a:rPr>
              <a:t>传输</a:t>
            </a:r>
            <a:endParaRPr lang="zh-CN" altLang="en-US" sz="900" i="1">
              <a:latin typeface="+mn-ea"/>
              <a:cs typeface="Cambria Math" panose="02040503050406030204" charset="0"/>
            </a:endParaRPr>
          </a:p>
        </p:txBody>
      </p:sp>
      <p:cxnSp>
        <p:nvCxnSpPr>
          <p:cNvPr id="129" name="直接箭头连接符 128"/>
          <p:cNvCxnSpPr>
            <a:stCxn id="116" idx="2"/>
            <a:endCxn id="117" idx="0"/>
          </p:cNvCxnSpPr>
          <p:nvPr/>
        </p:nvCxnSpPr>
        <p:spPr>
          <a:xfrm>
            <a:off x="1619885" y="4765675"/>
            <a:ext cx="2540" cy="1466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30" name="直接箭头连接符 129"/>
          <p:cNvCxnSpPr>
            <a:stCxn id="119" idx="3"/>
            <a:endCxn id="117" idx="1"/>
          </p:cNvCxnSpPr>
          <p:nvPr/>
        </p:nvCxnSpPr>
        <p:spPr>
          <a:xfrm>
            <a:off x="868680" y="5031105"/>
            <a:ext cx="319405" cy="50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31" name="直接箭头连接符 130"/>
          <p:cNvCxnSpPr>
            <a:stCxn id="117" idx="3"/>
            <a:endCxn id="122" idx="1"/>
          </p:cNvCxnSpPr>
          <p:nvPr/>
        </p:nvCxnSpPr>
        <p:spPr>
          <a:xfrm>
            <a:off x="2056765" y="5036185"/>
            <a:ext cx="297815" cy="44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32" name="曲线连接符 131"/>
          <p:cNvCxnSpPr>
            <a:stCxn id="122" idx="3"/>
            <a:endCxn id="127" idx="0"/>
          </p:cNvCxnSpPr>
          <p:nvPr/>
        </p:nvCxnSpPr>
        <p:spPr>
          <a:xfrm>
            <a:off x="3185795" y="5040630"/>
            <a:ext cx="353695" cy="218440"/>
          </a:xfrm>
          <a:prstGeom prst="curved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133" name="直接箭头连接符 132"/>
          <p:cNvCxnSpPr>
            <a:stCxn id="127" idx="2"/>
            <a:endCxn id="121" idx="0"/>
          </p:cNvCxnSpPr>
          <p:nvPr/>
        </p:nvCxnSpPr>
        <p:spPr>
          <a:xfrm flipH="1">
            <a:off x="3536315" y="5488940"/>
            <a:ext cx="3175" cy="1352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35" name="直接箭头连接符 134"/>
          <p:cNvCxnSpPr>
            <a:stCxn id="126" idx="0"/>
            <a:endCxn id="121" idx="2"/>
          </p:cNvCxnSpPr>
          <p:nvPr/>
        </p:nvCxnSpPr>
        <p:spPr>
          <a:xfrm flipH="1" flipV="1">
            <a:off x="3536315" y="5871845"/>
            <a:ext cx="4445" cy="1892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36" name="直接箭头连接符 135"/>
          <p:cNvCxnSpPr>
            <a:stCxn id="124" idx="0"/>
            <a:endCxn id="120" idx="2"/>
          </p:cNvCxnSpPr>
          <p:nvPr/>
        </p:nvCxnSpPr>
        <p:spPr>
          <a:xfrm flipH="1" flipV="1">
            <a:off x="1591310" y="5871210"/>
            <a:ext cx="5715" cy="1485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37" name="直接箭头连接符 136"/>
          <p:cNvCxnSpPr>
            <a:stCxn id="120" idx="1"/>
            <a:endCxn id="123" idx="3"/>
          </p:cNvCxnSpPr>
          <p:nvPr/>
        </p:nvCxnSpPr>
        <p:spPr>
          <a:xfrm flipH="1" flipV="1">
            <a:off x="862965" y="5742305"/>
            <a:ext cx="294005" cy="50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38" name="直接箭头连接符 137"/>
          <p:cNvCxnSpPr>
            <a:stCxn id="125" idx="1"/>
            <a:endCxn id="120" idx="3"/>
          </p:cNvCxnSpPr>
          <p:nvPr/>
        </p:nvCxnSpPr>
        <p:spPr>
          <a:xfrm flipH="1">
            <a:off x="2025650" y="5742305"/>
            <a:ext cx="153035" cy="50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39" name="直接箭头连接符 138"/>
          <p:cNvCxnSpPr>
            <a:stCxn id="125" idx="3"/>
            <a:endCxn id="125" idx="3"/>
          </p:cNvCxnSpPr>
          <p:nvPr/>
        </p:nvCxnSpPr>
        <p:spPr>
          <a:xfrm>
            <a:off x="2929255" y="5742305"/>
            <a:ext cx="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0" name="直接箭头连接符 139"/>
          <p:cNvCxnSpPr>
            <a:stCxn id="121" idx="1"/>
            <a:endCxn id="125" idx="3"/>
          </p:cNvCxnSpPr>
          <p:nvPr/>
        </p:nvCxnSpPr>
        <p:spPr>
          <a:xfrm flipH="1" flipV="1">
            <a:off x="2929255" y="5742305"/>
            <a:ext cx="255905" cy="57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42" name="矩形 141"/>
          <p:cNvSpPr/>
          <p:nvPr/>
        </p:nvSpPr>
        <p:spPr>
          <a:xfrm>
            <a:off x="431800" y="4505325"/>
            <a:ext cx="3542665" cy="1748790"/>
          </a:xfrm>
          <a:prstGeom prst="rect">
            <a:avLst/>
          </a:prstGeom>
          <a:noFill/>
          <a:ln w="15875">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3" name="矩形 142"/>
          <p:cNvSpPr/>
          <p:nvPr/>
        </p:nvSpPr>
        <p:spPr>
          <a:xfrm>
            <a:off x="951865" y="4078605"/>
            <a:ext cx="2588895" cy="419735"/>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b="1" dirty="0">
                <a:solidFill>
                  <a:srgbClr val="0043A8"/>
                </a:solidFill>
                <a:latin typeface="微软雅黑" panose="020B0503020204020204" charset="-122"/>
                <a:ea typeface="微软雅黑" panose="020B0503020204020204" charset="-122"/>
                <a:cs typeface="微软雅黑" panose="020B0503020204020204" charset="-122"/>
              </a:rPr>
              <a:t>压缩感知框架下的信号采集与重构</a:t>
            </a:r>
            <a:endParaRPr lang="zh-CN" altLang="en-US" sz="1200" b="1" dirty="0">
              <a:solidFill>
                <a:srgbClr val="0043A8"/>
              </a:solidFill>
              <a:latin typeface="微软雅黑" panose="020B0503020204020204" charset="-122"/>
              <a:ea typeface="微软雅黑" panose="020B0503020204020204" charset="-122"/>
              <a:cs typeface="微软雅黑" panose="020B0503020204020204" charset="-122"/>
            </a:endParaRPr>
          </a:p>
        </p:txBody>
      </p:sp>
      <p:sp>
        <p:nvSpPr>
          <p:cNvPr id="144" name="下箭头 143"/>
          <p:cNvSpPr/>
          <p:nvPr/>
        </p:nvSpPr>
        <p:spPr>
          <a:xfrm>
            <a:off x="2132965" y="3738880"/>
            <a:ext cx="170180" cy="33972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53" name="直接连接符 52"/>
          <p:cNvCxnSpPr/>
          <p:nvPr>
            <p:custDataLst>
              <p:tags r:id="rId21"/>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Tree>
    <p:custDataLst>
      <p:tags r:id="rId2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6"/>
          <p:cNvSpPr txBox="1"/>
          <p:nvPr>
            <p:custDataLst>
              <p:tags r:id="rId1"/>
            </p:custDataLst>
          </p:nvPr>
        </p:nvSpPr>
        <p:spPr>
          <a:xfrm>
            <a:off x="647700" y="83820"/>
            <a:ext cx="10733809"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技术路线二：</a:t>
            </a:r>
            <a:r>
              <a:rPr lang="zh-CN" altLang="en-US" sz="3000" dirty="0">
                <a:solidFill>
                  <a:srgbClr val="0043A8"/>
                </a:solidFill>
                <a:sym typeface="+mn-ea"/>
              </a:rPr>
              <a:t>超宽带超线性超平坦均衡技术</a:t>
            </a:r>
            <a:endParaRPr lang="zh-CN" altLang="en-US" sz="3000" dirty="0">
              <a:solidFill>
                <a:srgbClr val="0043A8"/>
              </a:solidFill>
            </a:endParaRPr>
          </a:p>
        </p:txBody>
      </p:sp>
      <p:pic>
        <p:nvPicPr>
          <p:cNvPr id="20" name="F35B0BEE-F18A-47BB-8FCB-E00DA2F2635D-1" descr="C:/Users/Admin/AppData/Local/Temp/wps.AqHEwnwps"/>
          <p:cNvPicPr>
            <a:picLocks noChangeAspect="1"/>
          </p:cNvPicPr>
          <p:nvPr/>
        </p:nvPicPr>
        <p:blipFill>
          <a:blip r:embed="rId2"/>
          <a:stretch>
            <a:fillRect/>
          </a:stretch>
        </p:blipFill>
        <p:spPr>
          <a:xfrm>
            <a:off x="647700" y="1561465"/>
            <a:ext cx="3827145" cy="1362710"/>
          </a:xfrm>
          <a:prstGeom prst="rect">
            <a:avLst/>
          </a:prstGeom>
          <a:noFill/>
          <a:ln>
            <a:noFill/>
          </a:ln>
        </p:spPr>
      </p:pic>
      <p:sp>
        <p:nvSpPr>
          <p:cNvPr id="27" name="矩形: 圆角 23"/>
          <p:cNvSpPr/>
          <p:nvPr>
            <p:custDataLst>
              <p:tags r:id="rId3"/>
            </p:custDataLst>
          </p:nvPr>
        </p:nvSpPr>
        <p:spPr>
          <a:xfrm>
            <a:off x="648335" y="846455"/>
            <a:ext cx="3837305" cy="572262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7" name="圆角矩形 6"/>
          <p:cNvSpPr/>
          <p:nvPr>
            <p:custDataLst>
              <p:tags r:id="rId4"/>
            </p:custDataLst>
          </p:nvPr>
        </p:nvSpPr>
        <p:spPr>
          <a:xfrm>
            <a:off x="716915" y="845820"/>
            <a:ext cx="3658870" cy="465455"/>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fontScale="92500" lnSpcReduction="20000"/>
          </a:bodyPr>
          <a:lstStyle/>
          <a:p>
            <a:pPr marL="338455" indent="-234950" algn="ctr" rtl="0" eaLnBrk="0" fontAlgn="auto">
              <a:lnSpc>
                <a:spcPct val="100000"/>
              </a:lnSpc>
              <a:spcBef>
                <a:spcPts val="900"/>
              </a:spcBef>
            </a:pPr>
            <a:endParaRPr lang="zh-CN" altLang="en-US" sz="2000" b="1" kern="100" spc="30" dirty="0">
              <a:solidFill>
                <a:schemeClr val="tx1"/>
              </a:solidFill>
              <a:effectLst/>
              <a:latin typeface="微软雅黑" panose="020B0503020204020204" charset="-122"/>
              <a:ea typeface="微软雅黑" panose="020B0503020204020204" charset="-122"/>
              <a:cs typeface="Times New Roman" panose="02020503050405090304" pitchFamily="18" charset="0"/>
              <a:sym typeface="+mn-ea"/>
            </a:endParaRPr>
          </a:p>
        </p:txBody>
      </p:sp>
      <p:sp>
        <p:nvSpPr>
          <p:cNvPr id="59" name="文本框 58"/>
          <p:cNvSpPr txBox="1"/>
          <p:nvPr>
            <p:custDataLst>
              <p:tags r:id="rId5"/>
            </p:custDataLst>
          </p:nvPr>
        </p:nvSpPr>
        <p:spPr>
          <a:xfrm>
            <a:off x="1191260" y="845820"/>
            <a:ext cx="2868295" cy="497840"/>
          </a:xfrm>
          <a:prstGeom prst="rect">
            <a:avLst/>
          </a:prstGeom>
          <a:noFill/>
        </p:spPr>
        <p:txBody>
          <a:bodyPr wrap="square" rtlCol="0"/>
          <a:lstStyle/>
          <a:p>
            <a:pPr algn="ctr"/>
            <a:r>
              <a:rPr lang="zh-CN" altLang="en-US" sz="2400" b="1" kern="100" dirty="0">
                <a:solidFill>
                  <a:schemeClr val="bg1"/>
                </a:solidFill>
                <a:effectLst/>
                <a:latin typeface="微软雅黑" panose="020B0503020204020204" charset="-122"/>
                <a:ea typeface="微软雅黑" panose="020B0503020204020204" charset="-122"/>
                <a:cs typeface="Times New Roman" panose="02020503050405090304" pitchFamily="18" charset="0"/>
                <a:sym typeface="+mn-ea"/>
              </a:rPr>
              <a:t>非线性均衡器方案</a:t>
            </a:r>
            <a:endParaRPr lang="zh-CN" altLang="en-US" sz="2400" b="1" kern="100" dirty="0">
              <a:solidFill>
                <a:schemeClr val="bg1"/>
              </a:solidFill>
              <a:effectLst/>
              <a:latin typeface="微软雅黑" panose="020B0503020204020204" charset="-122"/>
              <a:ea typeface="微软雅黑" panose="020B0503020204020204" charset="-122"/>
              <a:cs typeface="Times New Roman" panose="02020503050405090304" pitchFamily="18" charset="0"/>
            </a:endParaRPr>
          </a:p>
          <a:p>
            <a:pPr algn="ctr"/>
            <a:endParaRPr lang="zh-CN" altLang="en-US" sz="2400" b="1" kern="100" dirty="0">
              <a:solidFill>
                <a:schemeClr val="bg1"/>
              </a:solidFill>
              <a:effectLst/>
              <a:latin typeface="微软雅黑" panose="020B0503020204020204" charset="-122"/>
              <a:ea typeface="微软雅黑" panose="020B0503020204020204" charset="-122"/>
              <a:cs typeface="Times New Roman" panose="02020503050405090304" pitchFamily="18" charset="0"/>
            </a:endParaRPr>
          </a:p>
        </p:txBody>
      </p:sp>
      <p:sp>
        <p:nvSpPr>
          <p:cNvPr id="9" name="矩形 8"/>
          <p:cNvSpPr/>
          <p:nvPr/>
        </p:nvSpPr>
        <p:spPr>
          <a:xfrm>
            <a:off x="1515656" y="3847138"/>
            <a:ext cx="2060575" cy="39576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itchFamily="2" charset="-122"/>
                <a:ea typeface="宋体" pitchFamily="2" charset="-122"/>
                <a:sym typeface="+mn-ea"/>
              </a:rPr>
              <a:t>接收机非线性建模</a:t>
            </a:r>
            <a:endParaRPr lang="zh-CN" altLang="en-US" sz="1400" b="1" dirty="0">
              <a:solidFill>
                <a:srgbClr val="0043A8"/>
              </a:solidFill>
              <a:latin typeface="宋体" pitchFamily="2" charset="-122"/>
              <a:ea typeface="宋体" pitchFamily="2" charset="-122"/>
              <a:sym typeface="+mn-ea"/>
            </a:endParaRPr>
          </a:p>
        </p:txBody>
      </p:sp>
      <p:sp>
        <p:nvSpPr>
          <p:cNvPr id="10" name="矩形 9"/>
          <p:cNvSpPr/>
          <p:nvPr/>
        </p:nvSpPr>
        <p:spPr>
          <a:xfrm>
            <a:off x="1515745" y="4460875"/>
            <a:ext cx="2061210" cy="448945"/>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itchFamily="2" charset="-122"/>
                <a:ea typeface="宋体" pitchFamily="2" charset="-122"/>
              </a:rPr>
              <a:t>生成逆函数抵消失真</a:t>
            </a:r>
            <a:endParaRPr lang="zh-CN" altLang="en-US" sz="1400" b="1" dirty="0">
              <a:solidFill>
                <a:srgbClr val="0043A8"/>
              </a:solidFill>
              <a:latin typeface="宋体" pitchFamily="2" charset="-122"/>
              <a:ea typeface="宋体" pitchFamily="2" charset="-122"/>
            </a:endParaRPr>
          </a:p>
        </p:txBody>
      </p:sp>
      <p:sp>
        <p:nvSpPr>
          <p:cNvPr id="11" name="矩形 10"/>
          <p:cNvSpPr/>
          <p:nvPr/>
        </p:nvSpPr>
        <p:spPr>
          <a:xfrm>
            <a:off x="1515745" y="5127625"/>
            <a:ext cx="2059940" cy="407670"/>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itchFamily="2" charset="-122"/>
                <a:ea typeface="宋体" pitchFamily="2" charset="-122"/>
              </a:rPr>
              <a:t>自适应调整参数</a:t>
            </a:r>
            <a:endParaRPr lang="zh-CN" altLang="en-US" sz="1400" b="1" dirty="0">
              <a:solidFill>
                <a:srgbClr val="0043A8"/>
              </a:solidFill>
              <a:latin typeface="宋体" pitchFamily="2" charset="-122"/>
              <a:ea typeface="宋体" pitchFamily="2" charset="-122"/>
            </a:endParaRPr>
          </a:p>
        </p:txBody>
      </p:sp>
      <p:sp>
        <p:nvSpPr>
          <p:cNvPr id="12" name="文本框 11"/>
          <p:cNvSpPr txBox="1"/>
          <p:nvPr/>
        </p:nvSpPr>
        <p:spPr>
          <a:xfrm>
            <a:off x="1437640" y="3201035"/>
            <a:ext cx="2256790" cy="368300"/>
          </a:xfrm>
          <a:prstGeom prst="rect">
            <a:avLst/>
          </a:prstGeom>
          <a:noFill/>
        </p:spPr>
        <p:txBody>
          <a:bodyPr wrap="square" rtlCol="0" anchor="t">
            <a:spAutoFit/>
          </a:bodyPr>
          <a:lstStyle/>
          <a:p>
            <a:pPr algn="ctr"/>
            <a:r>
              <a:rPr lang="zh-CN" altLang="en-US" b="1" kern="100" dirty="0">
                <a:solidFill>
                  <a:srgbClr val="0043A8"/>
                </a:solidFill>
                <a:latin typeface="+mj-ea"/>
                <a:ea typeface="+mj-ea"/>
                <a:cs typeface="Times New Roman" panose="02020503050405090304" pitchFamily="18" charset="0"/>
                <a:sym typeface="+mn-ea"/>
              </a:rPr>
              <a:t>均衡器设计</a:t>
            </a:r>
            <a:endParaRPr lang="zh-CN" altLang="en-US" b="1" kern="100" dirty="0">
              <a:solidFill>
                <a:srgbClr val="0043A8"/>
              </a:solidFill>
              <a:latin typeface="+mj-ea"/>
              <a:ea typeface="+mj-ea"/>
              <a:cs typeface="Times New Roman" panose="02020503050405090304" pitchFamily="18" charset="0"/>
              <a:sym typeface="+mn-ea"/>
            </a:endParaRPr>
          </a:p>
        </p:txBody>
      </p:sp>
      <p:sp>
        <p:nvSpPr>
          <p:cNvPr id="13" name="矩形 12"/>
          <p:cNvSpPr/>
          <p:nvPr/>
        </p:nvSpPr>
        <p:spPr>
          <a:xfrm>
            <a:off x="1437005" y="3203575"/>
            <a:ext cx="2256790" cy="2736215"/>
          </a:xfrm>
          <a:prstGeom prst="rect">
            <a:avLst/>
          </a:prstGeom>
          <a:noFill/>
          <a:ln w="15875"/>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42" name="直接连接符 41"/>
          <p:cNvCxnSpPr/>
          <p:nvPr/>
        </p:nvCxnSpPr>
        <p:spPr>
          <a:xfrm flipV="1">
            <a:off x="2545415" y="4251871"/>
            <a:ext cx="0" cy="193040"/>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2545415" y="4922431"/>
            <a:ext cx="0" cy="193040"/>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58" name="矩形: 圆角 42"/>
          <p:cNvSpPr/>
          <p:nvPr>
            <p:custDataLst>
              <p:tags r:id="rId6"/>
            </p:custDataLst>
          </p:nvPr>
        </p:nvSpPr>
        <p:spPr>
          <a:xfrm>
            <a:off x="5027295" y="857250"/>
            <a:ext cx="3380105" cy="349504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18" name="圆角矩形 17"/>
          <p:cNvSpPr/>
          <p:nvPr>
            <p:custDataLst>
              <p:tags r:id="rId7"/>
            </p:custDataLst>
          </p:nvPr>
        </p:nvSpPr>
        <p:spPr>
          <a:xfrm>
            <a:off x="5167630" y="845820"/>
            <a:ext cx="3124200" cy="465455"/>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fontScale="92500" lnSpcReduction="20000"/>
          </a:bodyPr>
          <a:lstStyle/>
          <a:p>
            <a:pPr marL="338455" indent="-234950" algn="ctr" rtl="0" eaLnBrk="0" fontAlgn="auto">
              <a:lnSpc>
                <a:spcPct val="100000"/>
              </a:lnSpc>
              <a:spcBef>
                <a:spcPts val="900"/>
              </a:spcBef>
            </a:pPr>
            <a:endParaRPr lang="zh-CN" altLang="en-US" sz="2000" b="1" kern="100" spc="30" dirty="0">
              <a:solidFill>
                <a:schemeClr val="tx1"/>
              </a:solidFill>
              <a:effectLst/>
              <a:latin typeface="微软雅黑" panose="020B0503020204020204" charset="-122"/>
              <a:ea typeface="微软雅黑" panose="020B0503020204020204" charset="-122"/>
              <a:cs typeface="Times New Roman" panose="02020503050405090304" pitchFamily="18" charset="0"/>
              <a:sym typeface="+mn-ea"/>
            </a:endParaRPr>
          </a:p>
        </p:txBody>
      </p:sp>
      <p:sp>
        <p:nvSpPr>
          <p:cNvPr id="19" name="文本框 18"/>
          <p:cNvSpPr txBox="1"/>
          <p:nvPr>
            <p:custDataLst>
              <p:tags r:id="rId8"/>
            </p:custDataLst>
          </p:nvPr>
        </p:nvSpPr>
        <p:spPr>
          <a:xfrm>
            <a:off x="5337175" y="845820"/>
            <a:ext cx="2795905" cy="497840"/>
          </a:xfrm>
          <a:prstGeom prst="rect">
            <a:avLst/>
          </a:prstGeom>
          <a:noFill/>
        </p:spPr>
        <p:txBody>
          <a:bodyPr wrap="square" rtlCol="0"/>
          <a:lstStyle/>
          <a:p>
            <a:pPr algn="ctr"/>
            <a:r>
              <a:rPr lang="en-US" altLang="zh-CN" sz="2400" b="1" kern="100" dirty="0">
                <a:solidFill>
                  <a:schemeClr val="bg1"/>
                </a:solidFill>
                <a:effectLst/>
                <a:latin typeface="微软雅黑" panose="020B0503020204020204" charset="-122"/>
                <a:ea typeface="微软雅黑" panose="020B0503020204020204" charset="-122"/>
                <a:cs typeface="Times New Roman" panose="02020503050405090304" pitchFamily="18" charset="0"/>
              </a:rPr>
              <a:t>Transformer</a:t>
            </a:r>
            <a:r>
              <a:rPr lang="zh-CN" altLang="en-US" sz="2400" b="1" kern="100" dirty="0">
                <a:solidFill>
                  <a:schemeClr val="bg1"/>
                </a:solidFill>
                <a:effectLst/>
                <a:latin typeface="微软雅黑" panose="020B0503020204020204" charset="-122"/>
                <a:ea typeface="微软雅黑" panose="020B0503020204020204" charset="-122"/>
                <a:cs typeface="Times New Roman" panose="02020503050405090304" pitchFamily="18" charset="0"/>
              </a:rPr>
              <a:t>架构</a:t>
            </a:r>
            <a:endParaRPr lang="zh-CN" altLang="en-US" sz="2400" b="1" kern="100" dirty="0">
              <a:solidFill>
                <a:schemeClr val="bg1"/>
              </a:solidFill>
              <a:effectLst/>
              <a:latin typeface="微软雅黑" panose="020B0503020204020204" charset="-122"/>
              <a:ea typeface="微软雅黑" panose="020B0503020204020204" charset="-122"/>
              <a:cs typeface="Times New Roman" panose="02020503050405090304" pitchFamily="18" charset="0"/>
            </a:endParaRPr>
          </a:p>
        </p:txBody>
      </p:sp>
      <p:pic>
        <p:nvPicPr>
          <p:cNvPr id="21" name="图片 5"/>
          <p:cNvPicPr>
            <a:picLocks noChangeAspect="1"/>
          </p:cNvPicPr>
          <p:nvPr/>
        </p:nvPicPr>
        <p:blipFill>
          <a:blip r:embed="rId9"/>
          <a:stretch>
            <a:fillRect/>
          </a:stretch>
        </p:blipFill>
        <p:spPr>
          <a:xfrm>
            <a:off x="5166995" y="1394460"/>
            <a:ext cx="1781175" cy="2614930"/>
          </a:xfrm>
          <a:prstGeom prst="rect">
            <a:avLst/>
          </a:prstGeom>
          <a:noFill/>
          <a:ln>
            <a:noFill/>
          </a:ln>
        </p:spPr>
      </p:pic>
      <p:sp>
        <p:nvSpPr>
          <p:cNvPr id="22" name="矩形: 圆角 42"/>
          <p:cNvSpPr/>
          <p:nvPr>
            <p:custDataLst>
              <p:tags r:id="rId10"/>
            </p:custDataLst>
          </p:nvPr>
        </p:nvSpPr>
        <p:spPr>
          <a:xfrm>
            <a:off x="8959850" y="845820"/>
            <a:ext cx="3116580" cy="349504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23" name="矩形 22"/>
          <p:cNvSpPr/>
          <p:nvPr/>
        </p:nvSpPr>
        <p:spPr>
          <a:xfrm>
            <a:off x="6957060" y="1790700"/>
            <a:ext cx="1390015" cy="29654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buClrTx/>
              <a:buSzTx/>
              <a:buFontTx/>
            </a:pPr>
            <a:r>
              <a:rPr lang="zh-CN" altLang="en-US" sz="1200" b="1" dirty="0">
                <a:solidFill>
                  <a:srgbClr val="0043A8"/>
                </a:solidFill>
                <a:latin typeface="宋体" pitchFamily="2" charset="-122"/>
                <a:ea typeface="宋体" pitchFamily="2" charset="-122"/>
                <a:sym typeface="+mn-ea"/>
              </a:rPr>
              <a:t>长程依赖建模</a:t>
            </a:r>
            <a:endParaRPr lang="zh-CN" altLang="en-US" sz="1200" b="1" dirty="0">
              <a:solidFill>
                <a:srgbClr val="0043A8"/>
              </a:solidFill>
              <a:latin typeface="宋体" pitchFamily="2" charset="-122"/>
              <a:ea typeface="宋体" pitchFamily="2" charset="-122"/>
              <a:sym typeface="+mn-ea"/>
            </a:endParaRPr>
          </a:p>
        </p:txBody>
      </p:sp>
      <p:sp>
        <p:nvSpPr>
          <p:cNvPr id="24" name="矩形 23"/>
          <p:cNvSpPr/>
          <p:nvPr/>
        </p:nvSpPr>
        <p:spPr>
          <a:xfrm>
            <a:off x="6957060" y="2277110"/>
            <a:ext cx="1390015" cy="29654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b="1" dirty="0">
                <a:solidFill>
                  <a:srgbClr val="0043A8"/>
                </a:solidFill>
                <a:latin typeface="宋体" pitchFamily="2" charset="-122"/>
                <a:ea typeface="宋体" pitchFamily="2" charset="-122"/>
                <a:sym typeface="+mn-ea"/>
              </a:rPr>
              <a:t>并行计算能力</a:t>
            </a:r>
            <a:endParaRPr lang="zh-CN" altLang="en-US" sz="1200" b="1" dirty="0">
              <a:solidFill>
                <a:srgbClr val="0043A8"/>
              </a:solidFill>
              <a:latin typeface="宋体" pitchFamily="2" charset="-122"/>
              <a:ea typeface="宋体" pitchFamily="2" charset="-122"/>
              <a:sym typeface="+mn-ea"/>
            </a:endParaRPr>
          </a:p>
        </p:txBody>
      </p:sp>
      <p:sp>
        <p:nvSpPr>
          <p:cNvPr id="25" name="矩形 24"/>
          <p:cNvSpPr/>
          <p:nvPr/>
        </p:nvSpPr>
        <p:spPr>
          <a:xfrm>
            <a:off x="6957695" y="2763520"/>
            <a:ext cx="1390015" cy="29654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b="1" dirty="0">
                <a:solidFill>
                  <a:srgbClr val="0043A8"/>
                </a:solidFill>
                <a:latin typeface="宋体" pitchFamily="2" charset="-122"/>
                <a:ea typeface="宋体" pitchFamily="2" charset="-122"/>
                <a:sym typeface="+mn-ea"/>
              </a:rPr>
              <a:t>动态权重分配</a:t>
            </a:r>
            <a:endParaRPr lang="zh-CN" altLang="en-US" sz="1200" b="1" dirty="0">
              <a:solidFill>
                <a:srgbClr val="0043A8"/>
              </a:solidFill>
              <a:latin typeface="宋体" pitchFamily="2" charset="-122"/>
              <a:ea typeface="宋体" pitchFamily="2" charset="-122"/>
              <a:sym typeface="+mn-ea"/>
            </a:endParaRPr>
          </a:p>
        </p:txBody>
      </p:sp>
      <p:sp>
        <p:nvSpPr>
          <p:cNvPr id="28" name="矩形 27"/>
          <p:cNvSpPr/>
          <p:nvPr/>
        </p:nvSpPr>
        <p:spPr>
          <a:xfrm>
            <a:off x="6957060" y="3249930"/>
            <a:ext cx="1390015" cy="29654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b="1" dirty="0">
                <a:solidFill>
                  <a:srgbClr val="0043A8"/>
                </a:solidFill>
                <a:latin typeface="宋体" pitchFamily="2" charset="-122"/>
                <a:ea typeface="宋体" pitchFamily="2" charset="-122"/>
                <a:sym typeface="+mn-ea"/>
              </a:rPr>
              <a:t>灵活性和扩展性</a:t>
            </a:r>
            <a:endParaRPr lang="zh-CN" altLang="en-US" sz="1200" b="1" dirty="0">
              <a:solidFill>
                <a:srgbClr val="0043A8"/>
              </a:solidFill>
              <a:latin typeface="宋体" pitchFamily="2" charset="-122"/>
              <a:ea typeface="宋体" pitchFamily="2" charset="-122"/>
              <a:sym typeface="+mn-ea"/>
            </a:endParaRPr>
          </a:p>
        </p:txBody>
      </p:sp>
      <p:sp>
        <p:nvSpPr>
          <p:cNvPr id="30" name="圆角矩形 29"/>
          <p:cNvSpPr/>
          <p:nvPr>
            <p:custDataLst>
              <p:tags r:id="rId11"/>
            </p:custDataLst>
          </p:nvPr>
        </p:nvSpPr>
        <p:spPr>
          <a:xfrm>
            <a:off x="9171940" y="825500"/>
            <a:ext cx="2691765" cy="465455"/>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fontScale="92500" lnSpcReduction="20000"/>
          </a:bodyPr>
          <a:lstStyle/>
          <a:p>
            <a:pPr marL="338455" indent="-234950" algn="ctr" rtl="0" eaLnBrk="0" fontAlgn="auto">
              <a:lnSpc>
                <a:spcPct val="100000"/>
              </a:lnSpc>
              <a:spcBef>
                <a:spcPts val="900"/>
              </a:spcBef>
            </a:pPr>
            <a:endParaRPr lang="zh-CN" altLang="en-US" sz="2000" b="1" kern="100" spc="30" dirty="0">
              <a:solidFill>
                <a:schemeClr val="tx1"/>
              </a:solidFill>
              <a:effectLst/>
              <a:latin typeface="微软雅黑" panose="020B0503020204020204" charset="-122"/>
              <a:ea typeface="微软雅黑" panose="020B0503020204020204" charset="-122"/>
              <a:cs typeface="Times New Roman" panose="02020503050405090304" pitchFamily="18" charset="0"/>
              <a:sym typeface="+mn-ea"/>
            </a:endParaRPr>
          </a:p>
        </p:txBody>
      </p:sp>
      <p:sp>
        <p:nvSpPr>
          <p:cNvPr id="32" name="文本框 31"/>
          <p:cNvSpPr txBox="1"/>
          <p:nvPr>
            <p:custDataLst>
              <p:tags r:id="rId12"/>
            </p:custDataLst>
          </p:nvPr>
        </p:nvSpPr>
        <p:spPr>
          <a:xfrm>
            <a:off x="9673590" y="845820"/>
            <a:ext cx="2007235" cy="497840"/>
          </a:xfrm>
          <a:prstGeom prst="rect">
            <a:avLst/>
          </a:prstGeom>
          <a:noFill/>
        </p:spPr>
        <p:txBody>
          <a:bodyPr wrap="square" rtlCol="0"/>
          <a:lstStyle/>
          <a:p>
            <a:pPr algn="ctr"/>
            <a:r>
              <a:rPr lang="zh-CN" altLang="en-US" sz="2400" b="1" kern="100" dirty="0">
                <a:solidFill>
                  <a:schemeClr val="bg1"/>
                </a:solidFill>
                <a:effectLst/>
                <a:latin typeface="微软雅黑" panose="020B0503020204020204" charset="-122"/>
                <a:ea typeface="微软雅黑" panose="020B0503020204020204" charset="-122"/>
                <a:cs typeface="Times New Roman" panose="02020503050405090304" pitchFamily="18" charset="0"/>
              </a:rPr>
              <a:t>数据加强</a:t>
            </a:r>
            <a:endParaRPr lang="zh-CN" altLang="en-US" sz="2400" b="1" kern="100" dirty="0">
              <a:solidFill>
                <a:schemeClr val="bg1"/>
              </a:solidFill>
              <a:effectLst/>
              <a:latin typeface="微软雅黑" panose="020B0503020204020204" charset="-122"/>
              <a:ea typeface="微软雅黑" panose="020B0503020204020204" charset="-122"/>
              <a:cs typeface="Times New Roman" panose="02020503050405090304" pitchFamily="18" charset="0"/>
            </a:endParaRPr>
          </a:p>
        </p:txBody>
      </p:sp>
      <p:sp>
        <p:nvSpPr>
          <p:cNvPr id="49" name="矩形 48"/>
          <p:cNvSpPr/>
          <p:nvPr/>
        </p:nvSpPr>
        <p:spPr>
          <a:xfrm>
            <a:off x="10734040" y="3189605"/>
            <a:ext cx="970280" cy="40449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b="1" dirty="0">
                <a:solidFill>
                  <a:srgbClr val="0043A8"/>
                </a:solidFill>
                <a:latin typeface="宋体" pitchFamily="2" charset="-122"/>
                <a:ea typeface="宋体" pitchFamily="2" charset="-122"/>
                <a:sym typeface="+mn-ea"/>
              </a:rPr>
              <a:t>包络及其非线性项</a:t>
            </a:r>
            <a:endParaRPr lang="zh-CN" altLang="en-US" sz="1200" b="1" dirty="0">
              <a:solidFill>
                <a:srgbClr val="0043A8"/>
              </a:solidFill>
              <a:latin typeface="宋体" pitchFamily="2" charset="-122"/>
              <a:ea typeface="宋体" pitchFamily="2" charset="-122"/>
              <a:sym typeface="+mn-ea"/>
            </a:endParaRPr>
          </a:p>
        </p:txBody>
      </p:sp>
      <p:sp>
        <p:nvSpPr>
          <p:cNvPr id="50" name="矩形 49"/>
          <p:cNvSpPr/>
          <p:nvPr/>
        </p:nvSpPr>
        <p:spPr>
          <a:xfrm>
            <a:off x="9525000" y="2611120"/>
            <a:ext cx="1856740" cy="294005"/>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itchFamily="2" charset="-122"/>
                <a:ea typeface="宋体" pitchFamily="2" charset="-122"/>
                <a:sym typeface="+mn-ea"/>
              </a:rPr>
              <a:t>扩展输入向量</a:t>
            </a:r>
            <a:endParaRPr lang="zh-CN" altLang="en-US" sz="1400" b="1" dirty="0">
              <a:solidFill>
                <a:srgbClr val="0043A8"/>
              </a:solidFill>
              <a:latin typeface="宋体" pitchFamily="2" charset="-122"/>
              <a:ea typeface="宋体" pitchFamily="2" charset="-122"/>
            </a:endParaRPr>
          </a:p>
        </p:txBody>
      </p:sp>
      <p:sp>
        <p:nvSpPr>
          <p:cNvPr id="51" name="矩形 50"/>
          <p:cNvSpPr/>
          <p:nvPr/>
        </p:nvSpPr>
        <p:spPr>
          <a:xfrm>
            <a:off x="9236075" y="3189605"/>
            <a:ext cx="1016635" cy="407670"/>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b="1" dirty="0">
                <a:solidFill>
                  <a:srgbClr val="0043A8"/>
                </a:solidFill>
                <a:latin typeface="宋体" pitchFamily="2" charset="-122"/>
                <a:ea typeface="宋体" pitchFamily="2" charset="-122"/>
                <a:sym typeface="+mn-ea"/>
              </a:rPr>
              <a:t>当前与历史的</a:t>
            </a:r>
            <a:r>
              <a:rPr lang="en-US" altLang="zh-CN" sz="1200" b="1" dirty="0">
                <a:solidFill>
                  <a:srgbClr val="0043A8"/>
                </a:solidFill>
                <a:latin typeface="宋体" pitchFamily="2" charset="-122"/>
                <a:ea typeface="宋体" pitchFamily="2" charset="-122"/>
                <a:sym typeface="+mn-ea"/>
              </a:rPr>
              <a:t>I/Q</a:t>
            </a:r>
            <a:r>
              <a:rPr lang="zh-CN" altLang="en-US" sz="1200" b="1" dirty="0">
                <a:solidFill>
                  <a:srgbClr val="0043A8"/>
                </a:solidFill>
                <a:latin typeface="宋体" pitchFamily="2" charset="-122"/>
                <a:ea typeface="宋体" pitchFamily="2" charset="-122"/>
                <a:sym typeface="+mn-ea"/>
              </a:rPr>
              <a:t>样本</a:t>
            </a:r>
            <a:endParaRPr lang="zh-CN" altLang="en-US" sz="1200" b="1" dirty="0">
              <a:solidFill>
                <a:srgbClr val="0043A8"/>
              </a:solidFill>
              <a:latin typeface="宋体" pitchFamily="2" charset="-122"/>
              <a:ea typeface="宋体" pitchFamily="2" charset="-122"/>
              <a:sym typeface="+mn-ea"/>
            </a:endParaRPr>
          </a:p>
        </p:txBody>
      </p:sp>
      <p:cxnSp>
        <p:nvCxnSpPr>
          <p:cNvPr id="52" name="肘形连接符 50"/>
          <p:cNvCxnSpPr/>
          <p:nvPr/>
        </p:nvCxnSpPr>
        <p:spPr>
          <a:xfrm rot="5400000" flipV="1">
            <a:off x="10711931" y="2676130"/>
            <a:ext cx="269875" cy="728345"/>
          </a:xfrm>
          <a:prstGeom prst="bentConnector3">
            <a:avLst>
              <a:gd name="adj1" fmla="val 42823"/>
            </a:avLst>
          </a:prstGeom>
          <a:ln>
            <a:solidFill>
              <a:srgbClr val="0043A8">
                <a:alpha val="99000"/>
              </a:srgbClr>
            </a:solidFill>
            <a:prstDash val="sysDash"/>
            <a:tailEnd type="arrow" w="sm" len="sm"/>
          </a:ln>
        </p:spPr>
        <p:style>
          <a:lnRef idx="1">
            <a:schemeClr val="accent1"/>
          </a:lnRef>
          <a:fillRef idx="0">
            <a:schemeClr val="accent1"/>
          </a:fillRef>
          <a:effectRef idx="0">
            <a:schemeClr val="accent1"/>
          </a:effectRef>
          <a:fontRef idx="minor">
            <a:schemeClr val="tx1"/>
          </a:fontRef>
        </p:style>
      </p:cxnSp>
      <p:cxnSp>
        <p:nvCxnSpPr>
          <p:cNvPr id="53" name="肘形连接符 52"/>
          <p:cNvCxnSpPr/>
          <p:nvPr/>
        </p:nvCxnSpPr>
        <p:spPr>
          <a:xfrm rot="10800000" flipV="1">
            <a:off x="9797531" y="3021505"/>
            <a:ext cx="685165" cy="140400"/>
          </a:xfrm>
          <a:prstGeom prst="bentConnector2">
            <a:avLst/>
          </a:prstGeom>
          <a:ln>
            <a:solidFill>
              <a:srgbClr val="0043A8"/>
            </a:solidFill>
            <a:prstDash val="sysDash"/>
            <a:tailEnd type="arrow" w="sm" len="sm"/>
          </a:ln>
        </p:spPr>
        <p:style>
          <a:lnRef idx="1">
            <a:schemeClr val="accent1"/>
          </a:lnRef>
          <a:fillRef idx="0">
            <a:schemeClr val="accent1"/>
          </a:fillRef>
          <a:effectRef idx="0">
            <a:schemeClr val="accent1"/>
          </a:effectRef>
          <a:fontRef idx="minor">
            <a:schemeClr val="tx1"/>
          </a:fontRef>
        </p:style>
      </p:cxnSp>
      <p:pic>
        <p:nvPicPr>
          <p:cNvPr id="54" name="图片 53" descr="箭头"/>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7620000" flipH="1">
            <a:off x="3733165" y="4218305"/>
            <a:ext cx="1048385" cy="1782445"/>
          </a:xfrm>
          <a:prstGeom prst="rect">
            <a:avLst/>
          </a:prstGeom>
        </p:spPr>
      </p:pic>
      <p:sp>
        <p:nvSpPr>
          <p:cNvPr id="55" name="左箭头 54"/>
          <p:cNvSpPr/>
          <p:nvPr/>
        </p:nvSpPr>
        <p:spPr>
          <a:xfrm>
            <a:off x="8199120" y="2374265"/>
            <a:ext cx="859790" cy="419735"/>
          </a:xfrm>
          <a:prstGeom prst="leftArrow">
            <a:avLst/>
          </a:prstGeom>
          <a:noFill/>
          <a:ln w="38100"/>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6" name="矩形: 圆角 42"/>
          <p:cNvSpPr/>
          <p:nvPr>
            <p:custDataLst>
              <p:tags r:id="rId15"/>
            </p:custDataLst>
          </p:nvPr>
        </p:nvSpPr>
        <p:spPr>
          <a:xfrm>
            <a:off x="5027295" y="4512945"/>
            <a:ext cx="6970395" cy="213868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57" name="圆角矩形 56"/>
          <p:cNvSpPr/>
          <p:nvPr>
            <p:custDataLst>
              <p:tags r:id="rId16"/>
            </p:custDataLst>
          </p:nvPr>
        </p:nvSpPr>
        <p:spPr>
          <a:xfrm>
            <a:off x="5026660" y="4475480"/>
            <a:ext cx="6971030" cy="465455"/>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fontScale="92500" lnSpcReduction="20000"/>
          </a:bodyPr>
          <a:lstStyle/>
          <a:p>
            <a:pPr marL="338455" indent="-234950" algn="ctr" rtl="0" eaLnBrk="0" fontAlgn="auto">
              <a:lnSpc>
                <a:spcPct val="100000"/>
              </a:lnSpc>
              <a:spcBef>
                <a:spcPts val="900"/>
              </a:spcBef>
            </a:pPr>
            <a:endParaRPr lang="zh-CN" altLang="en-US" sz="2000" b="1" kern="100" spc="30" dirty="0">
              <a:solidFill>
                <a:schemeClr val="tx1"/>
              </a:solidFill>
              <a:effectLst/>
              <a:latin typeface="微软雅黑" panose="020B0503020204020204" charset="-122"/>
              <a:ea typeface="微软雅黑" panose="020B0503020204020204" charset="-122"/>
              <a:cs typeface="Times New Roman" panose="02020503050405090304" pitchFamily="18" charset="0"/>
              <a:sym typeface="+mn-ea"/>
            </a:endParaRPr>
          </a:p>
        </p:txBody>
      </p:sp>
      <p:sp>
        <p:nvSpPr>
          <p:cNvPr id="60" name="文本框 59"/>
          <p:cNvSpPr txBox="1"/>
          <p:nvPr>
            <p:custDataLst>
              <p:tags r:id="rId17"/>
            </p:custDataLst>
          </p:nvPr>
        </p:nvSpPr>
        <p:spPr>
          <a:xfrm>
            <a:off x="6505575" y="4483735"/>
            <a:ext cx="4014470" cy="497840"/>
          </a:xfrm>
          <a:prstGeom prst="rect">
            <a:avLst/>
          </a:prstGeom>
          <a:noFill/>
        </p:spPr>
        <p:txBody>
          <a:bodyPr wrap="square" rtlCol="0"/>
          <a:lstStyle/>
          <a:p>
            <a:pPr algn="ctr"/>
            <a:r>
              <a:rPr lang="zh-CN" altLang="en-US" sz="2400" b="1" kern="100" dirty="0">
                <a:solidFill>
                  <a:schemeClr val="bg1"/>
                </a:solidFill>
                <a:effectLst/>
                <a:latin typeface="微软雅黑" panose="020B0503020204020204" charset="-122"/>
                <a:ea typeface="微软雅黑" panose="020B0503020204020204" charset="-122"/>
                <a:cs typeface="Times New Roman" panose="02020503050405090304" pitchFamily="18" charset="0"/>
              </a:rPr>
              <a:t>实采超宽带数据的均衡恢复</a:t>
            </a:r>
            <a:endParaRPr lang="zh-CN" altLang="en-US" sz="2400" b="1" kern="100" dirty="0">
              <a:solidFill>
                <a:schemeClr val="bg1"/>
              </a:solidFill>
              <a:effectLst/>
              <a:latin typeface="微软雅黑" panose="020B0503020204020204" charset="-122"/>
              <a:ea typeface="微软雅黑" panose="020B0503020204020204" charset="-122"/>
              <a:cs typeface="Times New Roman" panose="02020503050405090304" pitchFamily="18" charset="0"/>
            </a:endParaRPr>
          </a:p>
        </p:txBody>
      </p:sp>
      <p:pic>
        <p:nvPicPr>
          <p:cNvPr id="66" name="图片 65" descr="图片2"/>
          <p:cNvPicPr>
            <a:picLocks noChangeAspect="1"/>
          </p:cNvPicPr>
          <p:nvPr/>
        </p:nvPicPr>
        <p:blipFill>
          <a:blip r:embed="rId18"/>
          <a:stretch>
            <a:fillRect/>
          </a:stretch>
        </p:blipFill>
        <p:spPr>
          <a:xfrm>
            <a:off x="5308600" y="4979035"/>
            <a:ext cx="5384165" cy="1573530"/>
          </a:xfrm>
          <a:prstGeom prst="rect">
            <a:avLst/>
          </a:prstGeom>
        </p:spPr>
      </p:pic>
      <p:sp>
        <p:nvSpPr>
          <p:cNvPr id="67" name="矩形 66"/>
          <p:cNvSpPr/>
          <p:nvPr/>
        </p:nvSpPr>
        <p:spPr>
          <a:xfrm>
            <a:off x="10793095" y="5129530"/>
            <a:ext cx="1127760" cy="1245235"/>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000" b="1" dirty="0">
                <a:solidFill>
                  <a:srgbClr val="0043A8"/>
                </a:solidFill>
                <a:latin typeface="宋体" pitchFamily="2" charset="-122"/>
                <a:ea typeface="宋体" pitchFamily="2" charset="-122"/>
              </a:rPr>
              <a:t>D</a:t>
            </a:r>
            <a:r>
              <a:rPr lang="zh-CN" altLang="en-US" sz="1000" b="1" dirty="0">
                <a:solidFill>
                  <a:srgbClr val="0043A8"/>
                </a:solidFill>
                <a:latin typeface="宋体" pitchFamily="2" charset="-122"/>
                <a:ea typeface="宋体" pitchFamily="2" charset="-122"/>
              </a:rPr>
              <a:t>频段</a:t>
            </a:r>
            <a:r>
              <a:rPr lang="en-US" altLang="zh-CN" sz="1000" b="1" dirty="0">
                <a:solidFill>
                  <a:srgbClr val="0043A8"/>
                </a:solidFill>
                <a:latin typeface="宋体" pitchFamily="2" charset="-122"/>
                <a:ea typeface="宋体" pitchFamily="2" charset="-122"/>
              </a:rPr>
              <a:t>4G</a:t>
            </a:r>
            <a:r>
              <a:rPr lang="zh-CN" altLang="en-US" sz="1000" b="1" dirty="0">
                <a:solidFill>
                  <a:srgbClr val="0043A8"/>
                </a:solidFill>
                <a:latin typeface="宋体" pitchFamily="2" charset="-122"/>
                <a:ea typeface="宋体" pitchFamily="2" charset="-122"/>
              </a:rPr>
              <a:t>带宽信号基于</a:t>
            </a:r>
            <a:endParaRPr lang="zh-CN" altLang="en-US" sz="1000" b="1" dirty="0">
              <a:solidFill>
                <a:srgbClr val="0043A8"/>
              </a:solidFill>
              <a:latin typeface="宋体" pitchFamily="2" charset="-122"/>
              <a:ea typeface="宋体" pitchFamily="2" charset="-122"/>
            </a:endParaRPr>
          </a:p>
          <a:p>
            <a:pPr algn="ctr"/>
            <a:r>
              <a:rPr lang="zh-CN" altLang="en-US" sz="1000" b="1" dirty="0">
                <a:solidFill>
                  <a:srgbClr val="0043A8"/>
                </a:solidFill>
                <a:latin typeface="宋体" pitchFamily="2" charset="-122"/>
                <a:ea typeface="宋体" pitchFamily="2" charset="-122"/>
              </a:rPr>
              <a:t>传统固定模型（</a:t>
            </a:r>
            <a:r>
              <a:rPr lang="en-US" altLang="zh-CN" sz="1000" b="1" dirty="0">
                <a:solidFill>
                  <a:srgbClr val="0043A8"/>
                </a:solidFill>
                <a:latin typeface="宋体" pitchFamily="2" charset="-122"/>
                <a:ea typeface="宋体" pitchFamily="2" charset="-122"/>
              </a:rPr>
              <a:t>MP</a:t>
            </a:r>
            <a:r>
              <a:rPr lang="zh-CN" altLang="en-US" sz="1000" b="1" dirty="0">
                <a:solidFill>
                  <a:srgbClr val="0043A8"/>
                </a:solidFill>
                <a:latin typeface="宋体" pitchFamily="2" charset="-122"/>
                <a:ea typeface="宋体" pitchFamily="2" charset="-122"/>
              </a:rPr>
              <a:t>）</a:t>
            </a:r>
            <a:endParaRPr lang="zh-CN" altLang="en-US" sz="1000" b="1" dirty="0">
              <a:solidFill>
                <a:srgbClr val="0043A8"/>
              </a:solidFill>
              <a:latin typeface="宋体" pitchFamily="2" charset="-122"/>
              <a:ea typeface="宋体" pitchFamily="2" charset="-122"/>
            </a:endParaRPr>
          </a:p>
          <a:p>
            <a:pPr algn="ctr"/>
            <a:r>
              <a:rPr lang="zh-CN" altLang="en-US" sz="1000" b="1" dirty="0">
                <a:solidFill>
                  <a:srgbClr val="0043A8"/>
                </a:solidFill>
                <a:latin typeface="宋体" pitchFamily="2" charset="-122"/>
                <a:ea typeface="宋体" pitchFamily="2" charset="-122"/>
              </a:rPr>
              <a:t>和</a:t>
            </a:r>
            <a:r>
              <a:rPr lang="en-US" altLang="zh-CN" sz="1000" b="1" dirty="0">
                <a:solidFill>
                  <a:srgbClr val="0043A8"/>
                </a:solidFill>
                <a:latin typeface="宋体" pitchFamily="2" charset="-122"/>
                <a:ea typeface="宋体" pitchFamily="2" charset="-122"/>
              </a:rPr>
              <a:t>Transformer</a:t>
            </a:r>
            <a:r>
              <a:rPr lang="zh-CN" altLang="en-US" sz="1000" b="1" dirty="0">
                <a:solidFill>
                  <a:srgbClr val="0043A8"/>
                </a:solidFill>
                <a:latin typeface="宋体" pitchFamily="2" charset="-122"/>
                <a:ea typeface="宋体" pitchFamily="2" charset="-122"/>
              </a:rPr>
              <a:t>均衡的不同表现</a:t>
            </a:r>
            <a:endParaRPr lang="zh-CN" altLang="en-US" sz="1000" b="1" dirty="0">
              <a:solidFill>
                <a:srgbClr val="0043A8"/>
              </a:solidFill>
              <a:latin typeface="宋体" pitchFamily="2" charset="-122"/>
              <a:ea typeface="宋体" pitchFamily="2" charset="-122"/>
            </a:endParaRPr>
          </a:p>
        </p:txBody>
      </p:sp>
      <p:sp>
        <p:nvSpPr>
          <p:cNvPr id="69" name="环形箭头 68"/>
          <p:cNvSpPr/>
          <p:nvPr/>
        </p:nvSpPr>
        <p:spPr>
          <a:xfrm rot="5400000">
            <a:off x="10306685" y="3728085"/>
            <a:ext cx="688975" cy="788670"/>
          </a:xfrm>
          <a:prstGeom prst="circularArrow">
            <a:avLst/>
          </a:prstGeom>
          <a:noFill/>
          <a:ln w="25400"/>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70" name="环形箭头 69"/>
          <p:cNvSpPr/>
          <p:nvPr/>
        </p:nvSpPr>
        <p:spPr>
          <a:xfrm rot="5640000" flipV="1">
            <a:off x="7207250" y="3721735"/>
            <a:ext cx="749300" cy="727710"/>
          </a:xfrm>
          <a:prstGeom prst="circularArrow">
            <a:avLst/>
          </a:prstGeom>
          <a:noFill/>
          <a:ln w="25400"/>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pic>
        <p:nvPicPr>
          <p:cNvPr id="39" name="图片 38" descr="图片3"/>
          <p:cNvPicPr>
            <a:picLocks noChangeAspect="1"/>
          </p:cNvPicPr>
          <p:nvPr/>
        </p:nvPicPr>
        <p:blipFill>
          <a:blip r:embed="rId19"/>
          <a:stretch>
            <a:fillRect/>
          </a:stretch>
        </p:blipFill>
        <p:spPr>
          <a:xfrm>
            <a:off x="8987155" y="1444625"/>
            <a:ext cx="3027680" cy="775970"/>
          </a:xfrm>
          <a:prstGeom prst="rect">
            <a:avLst/>
          </a:prstGeom>
        </p:spPr>
      </p:pic>
      <p:pic>
        <p:nvPicPr>
          <p:cNvPr id="3" name="图片 2" descr="箭头"/>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860000">
            <a:off x="3610610" y="2067560"/>
            <a:ext cx="1294130" cy="2118360"/>
          </a:xfrm>
          <a:prstGeom prst="rect">
            <a:avLst/>
          </a:prstGeom>
        </p:spPr>
      </p:pic>
      <p:cxnSp>
        <p:nvCxnSpPr>
          <p:cNvPr id="41" name="直接连接符 40"/>
          <p:cNvCxnSpPr/>
          <p:nvPr>
            <p:custDataLst>
              <p:tags r:id="rId20"/>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Tree>
    <p:custDataLst>
      <p:tags r:id="rId2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2165985" y="968375"/>
            <a:ext cx="8501380" cy="368935"/>
            <a:chOff x="-3007" y="1247"/>
            <a:chExt cx="16836" cy="581"/>
          </a:xfrm>
        </p:grpSpPr>
        <p:sp>
          <p:nvSpPr>
            <p:cNvPr id="4" name="矩形: 圆角 3"/>
            <p:cNvSpPr/>
            <p:nvPr/>
          </p:nvSpPr>
          <p:spPr>
            <a:xfrm>
              <a:off x="-3007" y="1247"/>
              <a:ext cx="16835" cy="581"/>
            </a:xfrm>
            <a:prstGeom prst="roundRect">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3007" y="1247"/>
              <a:ext cx="16836" cy="580"/>
            </a:xfrm>
            <a:prstGeom prst="rect">
              <a:avLst/>
            </a:prstGeom>
            <a:noFill/>
          </p:spPr>
          <p:txBody>
            <a:bodyPr wrap="square" rtlCol="0">
              <a:spAutoFit/>
            </a:bodyPr>
            <a:lstStyle/>
            <a:p>
              <a:pPr algn="ctr"/>
              <a:r>
                <a:rPr lang="zh-CN" altLang="en-US" b="1" dirty="0">
                  <a:solidFill>
                    <a:srgbClr val="0043A8"/>
                  </a:solidFill>
                  <a:latin typeface="+mj-ea"/>
                  <a:ea typeface="+mj-ea"/>
                </a:rPr>
                <a:t>面向高动态通信卫星环境</a:t>
              </a:r>
              <a:endParaRPr lang="zh-CN" altLang="en-US" b="1" dirty="0">
                <a:solidFill>
                  <a:srgbClr val="0043A8"/>
                </a:solidFill>
                <a:latin typeface="+mj-ea"/>
                <a:ea typeface="+mj-ea"/>
              </a:endParaRPr>
            </a:p>
          </p:txBody>
        </p:sp>
      </p:grpSp>
      <p:sp>
        <p:nvSpPr>
          <p:cNvPr id="9" name="矩形: 圆角 8"/>
          <p:cNvSpPr/>
          <p:nvPr/>
        </p:nvSpPr>
        <p:spPr>
          <a:xfrm>
            <a:off x="838456" y="1964681"/>
            <a:ext cx="5189692" cy="1297423"/>
          </a:xfrm>
          <a:prstGeom prst="roundRect">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677965" y="1964681"/>
            <a:ext cx="3481002" cy="368300"/>
          </a:xfrm>
          <a:prstGeom prst="rect">
            <a:avLst/>
          </a:prstGeom>
          <a:noFill/>
        </p:spPr>
        <p:txBody>
          <a:bodyPr wrap="square" rtlCol="0">
            <a:spAutoFit/>
          </a:bodyPr>
          <a:lstStyle/>
          <a:p>
            <a:pPr algn="ctr"/>
            <a:r>
              <a:rPr lang="zh-CN" altLang="en-US" b="1" kern="100" dirty="0">
                <a:solidFill>
                  <a:srgbClr val="0043A8"/>
                </a:solidFill>
                <a:latin typeface="+mj-ea"/>
                <a:ea typeface="+mj-ea"/>
                <a:cs typeface="Times New Roman" panose="02020503050405090304" pitchFamily="18" charset="0"/>
              </a:rPr>
              <a:t>多域捷变信号嗅测</a:t>
            </a:r>
            <a:endParaRPr lang="zh-CN" altLang="en-US" b="1" kern="100" dirty="0">
              <a:solidFill>
                <a:srgbClr val="0043A8"/>
              </a:solidFill>
              <a:latin typeface="+mj-ea"/>
              <a:ea typeface="+mj-ea"/>
              <a:cs typeface="Times New Roman" panose="02020503050405090304" pitchFamily="18" charset="0"/>
            </a:endParaRPr>
          </a:p>
        </p:txBody>
      </p:sp>
      <p:sp>
        <p:nvSpPr>
          <p:cNvPr id="11" name="矩形 10"/>
          <p:cNvSpPr/>
          <p:nvPr/>
        </p:nvSpPr>
        <p:spPr>
          <a:xfrm>
            <a:off x="991094" y="2503337"/>
            <a:ext cx="1450061"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动态嗅测</a:t>
            </a:r>
            <a:endParaRPr lang="zh-CN" altLang="en-US" dirty="0">
              <a:solidFill>
                <a:srgbClr val="0043A8"/>
              </a:solidFill>
              <a:latin typeface="楷体" panose="02010609060101010101" pitchFamily="49" charset="-122"/>
              <a:ea typeface="楷体" panose="02010609060101010101" pitchFamily="49" charset="-122"/>
            </a:endParaRPr>
          </a:p>
          <a:p>
            <a:pPr algn="ctr"/>
            <a:r>
              <a:rPr lang="zh-CN" altLang="en-US" dirty="0">
                <a:solidFill>
                  <a:srgbClr val="0043A8"/>
                </a:solidFill>
                <a:latin typeface="楷体" panose="02010609060101010101" pitchFamily="49" charset="-122"/>
                <a:ea typeface="楷体" panose="02010609060101010101" pitchFamily="49" charset="-122"/>
              </a:rPr>
              <a:t>灵敏度提升</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12" name="矩形 11"/>
          <p:cNvSpPr/>
          <p:nvPr/>
        </p:nvSpPr>
        <p:spPr>
          <a:xfrm>
            <a:off x="2740199" y="2503336"/>
            <a:ext cx="1386205"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多域参数</a:t>
            </a:r>
            <a:endParaRPr lang="zh-CN" altLang="en-US" dirty="0">
              <a:solidFill>
                <a:srgbClr val="0043A8"/>
              </a:solidFill>
              <a:latin typeface="楷体" panose="02010609060101010101" pitchFamily="49" charset="-122"/>
              <a:ea typeface="楷体" panose="02010609060101010101" pitchFamily="49" charset="-122"/>
            </a:endParaRPr>
          </a:p>
          <a:p>
            <a:pPr algn="ctr"/>
            <a:r>
              <a:rPr lang="zh-CN" altLang="en-US" dirty="0">
                <a:solidFill>
                  <a:srgbClr val="0043A8"/>
                </a:solidFill>
                <a:latin typeface="楷体" panose="02010609060101010101" pitchFamily="49" charset="-122"/>
                <a:ea typeface="楷体" panose="02010609060101010101" pitchFamily="49" charset="-122"/>
              </a:rPr>
              <a:t>嗅测增强</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13" name="矩形 12"/>
          <p:cNvSpPr/>
          <p:nvPr/>
        </p:nvSpPr>
        <p:spPr>
          <a:xfrm>
            <a:off x="4425448" y="2503336"/>
            <a:ext cx="1450061"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嗅测解析</a:t>
            </a:r>
            <a:endParaRPr lang="zh-CN" altLang="en-US" dirty="0">
              <a:solidFill>
                <a:srgbClr val="0043A8"/>
              </a:solidFill>
              <a:latin typeface="楷体" panose="02010609060101010101" pitchFamily="49" charset="-122"/>
              <a:ea typeface="楷体" panose="02010609060101010101" pitchFamily="49" charset="-122"/>
            </a:endParaRPr>
          </a:p>
          <a:p>
            <a:pPr algn="ctr"/>
            <a:r>
              <a:rPr lang="zh-CN" altLang="en-US" dirty="0">
                <a:solidFill>
                  <a:srgbClr val="0043A8"/>
                </a:solidFill>
                <a:latin typeface="楷体" panose="02010609060101010101" pitchFamily="49" charset="-122"/>
                <a:ea typeface="楷体" panose="02010609060101010101" pitchFamily="49" charset="-122"/>
              </a:rPr>
              <a:t>时延压缩</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30" name="箭头: 下 18"/>
          <p:cNvSpPr/>
          <p:nvPr/>
        </p:nvSpPr>
        <p:spPr>
          <a:xfrm>
            <a:off x="3266440" y="1491615"/>
            <a:ext cx="303530" cy="394335"/>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6"/>
          <p:cNvSpPr txBox="1"/>
          <p:nvPr>
            <p:custDataLst>
              <p:tags r:id="rId1"/>
            </p:custDataLst>
          </p:nvPr>
        </p:nvSpPr>
        <p:spPr>
          <a:xfrm>
            <a:off x="647700" y="83820"/>
            <a:ext cx="719899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研究内容三：物理层波形快速识别技术</a:t>
            </a:r>
            <a:endParaRPr lang="zh-CN" altLang="en-US" sz="3000" dirty="0">
              <a:solidFill>
                <a:srgbClr val="0043A8"/>
              </a:solidFill>
            </a:endParaRPr>
          </a:p>
        </p:txBody>
      </p:sp>
      <p:cxnSp>
        <p:nvCxnSpPr>
          <p:cNvPr id="51" name="直接连接符 50"/>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grpSp>
        <p:nvGrpSpPr>
          <p:cNvPr id="57" name="组合 56"/>
          <p:cNvGrpSpPr/>
          <p:nvPr/>
        </p:nvGrpSpPr>
        <p:grpSpPr>
          <a:xfrm>
            <a:off x="2165350" y="5916295"/>
            <a:ext cx="8500745" cy="368935"/>
            <a:chOff x="-3007" y="1247"/>
            <a:chExt cx="16836" cy="581"/>
          </a:xfrm>
        </p:grpSpPr>
        <p:sp>
          <p:nvSpPr>
            <p:cNvPr id="58" name="矩形: 圆角 3"/>
            <p:cNvSpPr/>
            <p:nvPr/>
          </p:nvSpPr>
          <p:spPr>
            <a:xfrm>
              <a:off x="-3007" y="1247"/>
              <a:ext cx="16835" cy="581"/>
            </a:xfrm>
            <a:prstGeom prst="roundRect">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文本框 58"/>
            <p:cNvSpPr txBox="1"/>
            <p:nvPr/>
          </p:nvSpPr>
          <p:spPr>
            <a:xfrm>
              <a:off x="-3007" y="1247"/>
              <a:ext cx="16836" cy="580"/>
            </a:xfrm>
            <a:prstGeom prst="rect">
              <a:avLst/>
            </a:prstGeom>
            <a:noFill/>
          </p:spPr>
          <p:txBody>
            <a:bodyPr wrap="square" rtlCol="0">
              <a:spAutoFit/>
            </a:bodyPr>
            <a:lstStyle/>
            <a:p>
              <a:pPr algn="ctr"/>
              <a:r>
                <a:rPr lang="zh-CN" altLang="en-US" b="1" dirty="0">
                  <a:solidFill>
                    <a:srgbClr val="0043A8"/>
                  </a:solidFill>
                  <a:latin typeface="+mj-ea"/>
                  <a:ea typeface="+mj-ea"/>
                </a:rPr>
                <a:t>智能协同识别技术研究</a:t>
              </a:r>
              <a:endParaRPr lang="zh-CN" altLang="en-US" b="1" dirty="0">
                <a:solidFill>
                  <a:srgbClr val="0043A8"/>
                </a:solidFill>
                <a:latin typeface="+mj-ea"/>
                <a:ea typeface="+mj-ea"/>
              </a:endParaRPr>
            </a:p>
          </p:txBody>
        </p:sp>
      </p:grpSp>
      <p:sp>
        <p:nvSpPr>
          <p:cNvPr id="60" name="矩形: 圆角 8"/>
          <p:cNvSpPr/>
          <p:nvPr/>
        </p:nvSpPr>
        <p:spPr>
          <a:xfrm>
            <a:off x="6801741" y="1964681"/>
            <a:ext cx="5189692" cy="1297423"/>
          </a:xfrm>
          <a:prstGeom prst="roundRect">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文本框 60"/>
          <p:cNvSpPr txBox="1"/>
          <p:nvPr/>
        </p:nvSpPr>
        <p:spPr>
          <a:xfrm>
            <a:off x="7641250" y="1964681"/>
            <a:ext cx="3481002" cy="368300"/>
          </a:xfrm>
          <a:prstGeom prst="rect">
            <a:avLst/>
          </a:prstGeom>
          <a:noFill/>
        </p:spPr>
        <p:txBody>
          <a:bodyPr wrap="square" rtlCol="0">
            <a:spAutoFit/>
          </a:bodyPr>
          <a:lstStyle/>
          <a:p>
            <a:pPr algn="ctr"/>
            <a:r>
              <a:rPr lang="zh-CN" altLang="en-US" b="1" kern="100" dirty="0">
                <a:solidFill>
                  <a:srgbClr val="0043A8"/>
                </a:solidFill>
                <a:latin typeface="+mj-ea"/>
                <a:ea typeface="+mj-ea"/>
                <a:cs typeface="Times New Roman" panose="02020503050405090304" pitchFamily="18" charset="0"/>
              </a:rPr>
              <a:t>航天调制样式嗅测</a:t>
            </a:r>
            <a:endParaRPr lang="zh-CN" altLang="en-US" b="1" kern="100" dirty="0">
              <a:solidFill>
                <a:srgbClr val="0043A8"/>
              </a:solidFill>
              <a:latin typeface="+mj-ea"/>
              <a:ea typeface="+mj-ea"/>
              <a:cs typeface="Times New Roman" panose="02020503050405090304" pitchFamily="18" charset="0"/>
            </a:endParaRPr>
          </a:p>
        </p:txBody>
      </p:sp>
      <p:sp>
        <p:nvSpPr>
          <p:cNvPr id="62" name="矩形 61"/>
          <p:cNvSpPr/>
          <p:nvPr/>
        </p:nvSpPr>
        <p:spPr>
          <a:xfrm>
            <a:off x="6954379" y="2503337"/>
            <a:ext cx="1450061"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嗅测鲁棒性提升强化</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63" name="矩形 62"/>
          <p:cNvSpPr/>
          <p:nvPr/>
        </p:nvSpPr>
        <p:spPr>
          <a:xfrm>
            <a:off x="8703310" y="2503170"/>
            <a:ext cx="1450340"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航天嗅测</a:t>
            </a:r>
            <a:endParaRPr lang="zh-CN" altLang="en-US" dirty="0">
              <a:solidFill>
                <a:srgbClr val="0043A8"/>
              </a:solidFill>
              <a:latin typeface="楷体" panose="02010609060101010101" pitchFamily="49" charset="-122"/>
              <a:ea typeface="楷体" panose="02010609060101010101" pitchFamily="49" charset="-122"/>
            </a:endParaRPr>
          </a:p>
          <a:p>
            <a:pPr algn="ctr"/>
            <a:r>
              <a:rPr lang="zh-CN" altLang="en-US" dirty="0">
                <a:solidFill>
                  <a:srgbClr val="0043A8"/>
                </a:solidFill>
                <a:latin typeface="楷体" panose="02010609060101010101" pitchFamily="49" charset="-122"/>
                <a:ea typeface="楷体" panose="02010609060101010101" pitchFamily="49" charset="-122"/>
              </a:rPr>
              <a:t>知识库构建</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64" name="矩形 63"/>
          <p:cNvSpPr/>
          <p:nvPr/>
        </p:nvSpPr>
        <p:spPr>
          <a:xfrm>
            <a:off x="10388733" y="2503336"/>
            <a:ext cx="1450061"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嗅测识别协同决策优化</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65" name="箭头: 下 18"/>
          <p:cNvSpPr/>
          <p:nvPr/>
        </p:nvSpPr>
        <p:spPr>
          <a:xfrm>
            <a:off x="9229725" y="1491615"/>
            <a:ext cx="303530" cy="394335"/>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65"/>
          <p:cNvCxnSpPr/>
          <p:nvPr/>
        </p:nvCxnSpPr>
        <p:spPr>
          <a:xfrm flipH="1">
            <a:off x="1715201" y="3329592"/>
            <a:ext cx="4445" cy="404495"/>
          </a:xfrm>
          <a:prstGeom prst="straightConnector1">
            <a:avLst/>
          </a:prstGeom>
          <a:ln w="25400">
            <a:solidFill>
              <a:srgbClr val="0043A8"/>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991235" y="3933190"/>
            <a:ext cx="1450340" cy="847090"/>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跳变信号</a:t>
            </a:r>
            <a:r>
              <a:rPr lang="en-US" altLang="zh-CN" dirty="0">
                <a:solidFill>
                  <a:srgbClr val="0043A8"/>
                </a:solidFill>
                <a:latin typeface="楷体" panose="02010609060101010101" pitchFamily="49" charset="-122"/>
                <a:ea typeface="楷体" panose="02010609060101010101" pitchFamily="49" charset="-122"/>
              </a:rPr>
              <a:t>5ms</a:t>
            </a:r>
            <a:r>
              <a:rPr lang="zh-CN" altLang="en-US" dirty="0">
                <a:solidFill>
                  <a:srgbClr val="0043A8"/>
                </a:solidFill>
                <a:latin typeface="楷体" panose="02010609060101010101" pitchFamily="49" charset="-122"/>
                <a:ea typeface="楷体" panose="02010609060101010101" pitchFamily="49" charset="-122"/>
              </a:rPr>
              <a:t>嗅探锁定</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68" name="矩形 67"/>
          <p:cNvSpPr/>
          <p:nvPr/>
        </p:nvSpPr>
        <p:spPr>
          <a:xfrm>
            <a:off x="2740025" y="3928110"/>
            <a:ext cx="1450340" cy="85534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时</a:t>
            </a:r>
            <a:r>
              <a:rPr lang="en-US" altLang="zh-CN" dirty="0">
                <a:solidFill>
                  <a:srgbClr val="0043A8"/>
                </a:solidFill>
                <a:latin typeface="楷体" panose="02010609060101010101" pitchFamily="49" charset="-122"/>
                <a:ea typeface="楷体" panose="02010609060101010101" pitchFamily="49" charset="-122"/>
              </a:rPr>
              <a:t>-</a:t>
            </a:r>
            <a:r>
              <a:rPr lang="zh-CN" altLang="en-US" dirty="0">
                <a:solidFill>
                  <a:srgbClr val="0043A8"/>
                </a:solidFill>
                <a:latin typeface="楷体" panose="02010609060101010101" pitchFamily="49" charset="-122"/>
                <a:ea typeface="楷体" panose="02010609060101010101" pitchFamily="49" charset="-122"/>
              </a:rPr>
              <a:t>频</a:t>
            </a:r>
            <a:r>
              <a:rPr lang="en-US" altLang="zh-CN" dirty="0">
                <a:solidFill>
                  <a:srgbClr val="0043A8"/>
                </a:solidFill>
                <a:latin typeface="楷体" panose="02010609060101010101" pitchFamily="49" charset="-122"/>
                <a:ea typeface="楷体" panose="02010609060101010101" pitchFamily="49" charset="-122"/>
              </a:rPr>
              <a:t>-</a:t>
            </a:r>
            <a:r>
              <a:rPr lang="zh-CN" altLang="en-US" dirty="0">
                <a:solidFill>
                  <a:srgbClr val="0043A8"/>
                </a:solidFill>
                <a:latin typeface="楷体" panose="02010609060101010101" pitchFamily="49" charset="-122"/>
                <a:ea typeface="楷体" panose="02010609060101010101" pitchFamily="49" charset="-122"/>
              </a:rPr>
              <a:t>码</a:t>
            </a:r>
            <a:endParaRPr lang="zh-CN" altLang="en-US" dirty="0">
              <a:solidFill>
                <a:srgbClr val="0043A8"/>
              </a:solidFill>
              <a:latin typeface="楷体" panose="02010609060101010101" pitchFamily="49" charset="-122"/>
              <a:ea typeface="楷体" panose="02010609060101010101" pitchFamily="49" charset="-122"/>
            </a:endParaRPr>
          </a:p>
          <a:p>
            <a:pPr algn="ctr"/>
            <a:r>
              <a:rPr lang="zh-CN" altLang="en-US" dirty="0">
                <a:solidFill>
                  <a:srgbClr val="0043A8"/>
                </a:solidFill>
                <a:latin typeface="楷体" panose="02010609060101010101" pitchFamily="49" charset="-122"/>
                <a:ea typeface="楷体" panose="02010609060101010101" pitchFamily="49" charset="-122"/>
              </a:rPr>
              <a:t>三维参数</a:t>
            </a:r>
            <a:endParaRPr lang="zh-CN" altLang="en-US" dirty="0">
              <a:solidFill>
                <a:srgbClr val="0043A8"/>
              </a:solidFill>
              <a:latin typeface="楷体" panose="02010609060101010101" pitchFamily="49" charset="-122"/>
              <a:ea typeface="楷体" panose="02010609060101010101" pitchFamily="49" charset="-122"/>
            </a:endParaRPr>
          </a:p>
          <a:p>
            <a:pPr algn="ctr"/>
            <a:r>
              <a:rPr lang="zh-CN" altLang="en-US" dirty="0">
                <a:solidFill>
                  <a:srgbClr val="0043A8"/>
                </a:solidFill>
                <a:latin typeface="楷体" panose="02010609060101010101" pitchFamily="49" charset="-122"/>
                <a:ea typeface="楷体" panose="02010609060101010101" pitchFamily="49" charset="-122"/>
              </a:rPr>
              <a:t>同步建模</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73" name="矩形 72"/>
          <p:cNvSpPr/>
          <p:nvPr/>
        </p:nvSpPr>
        <p:spPr>
          <a:xfrm>
            <a:off x="4425315" y="3929380"/>
            <a:ext cx="1450340" cy="847090"/>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轻量化</a:t>
            </a:r>
            <a:endParaRPr lang="zh-CN" altLang="en-US" dirty="0">
              <a:solidFill>
                <a:srgbClr val="0043A8"/>
              </a:solidFill>
              <a:latin typeface="楷体" panose="02010609060101010101" pitchFamily="49" charset="-122"/>
              <a:ea typeface="楷体" panose="02010609060101010101" pitchFamily="49" charset="-122"/>
            </a:endParaRPr>
          </a:p>
          <a:p>
            <a:pPr algn="ctr"/>
            <a:r>
              <a:rPr lang="zh-CN" altLang="en-US" dirty="0">
                <a:solidFill>
                  <a:srgbClr val="0043A8"/>
                </a:solidFill>
                <a:latin typeface="楷体" panose="02010609060101010101" pitchFamily="49" charset="-122"/>
                <a:ea typeface="楷体" panose="02010609060101010101" pitchFamily="49" charset="-122"/>
              </a:rPr>
              <a:t>嗅测特征</a:t>
            </a:r>
            <a:endParaRPr lang="zh-CN" altLang="en-US" dirty="0">
              <a:solidFill>
                <a:srgbClr val="0043A8"/>
              </a:solidFill>
              <a:latin typeface="楷体" panose="02010609060101010101" pitchFamily="49" charset="-122"/>
              <a:ea typeface="楷体" panose="02010609060101010101" pitchFamily="49" charset="-122"/>
            </a:endParaRPr>
          </a:p>
          <a:p>
            <a:pPr algn="ctr"/>
            <a:r>
              <a:rPr lang="zh-CN" altLang="en-US" dirty="0">
                <a:solidFill>
                  <a:srgbClr val="0043A8"/>
                </a:solidFill>
                <a:latin typeface="楷体" panose="02010609060101010101" pitchFamily="49" charset="-122"/>
                <a:ea typeface="楷体" panose="02010609060101010101" pitchFamily="49" charset="-122"/>
              </a:rPr>
              <a:t>实时匹配</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74" name="矩形 73"/>
          <p:cNvSpPr/>
          <p:nvPr/>
        </p:nvSpPr>
        <p:spPr>
          <a:xfrm>
            <a:off x="6953885" y="3929380"/>
            <a:ext cx="1450340" cy="847090"/>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不同信噪比</a:t>
            </a:r>
            <a:endParaRPr lang="zh-CN" altLang="en-US" dirty="0">
              <a:solidFill>
                <a:srgbClr val="0043A8"/>
              </a:solidFill>
              <a:latin typeface="楷体" panose="02010609060101010101" pitchFamily="49" charset="-122"/>
              <a:ea typeface="楷体" panose="02010609060101010101" pitchFamily="49" charset="-122"/>
            </a:endParaRPr>
          </a:p>
          <a:p>
            <a:pPr algn="ctr"/>
            <a:r>
              <a:rPr lang="zh-CN" altLang="en-US" dirty="0">
                <a:solidFill>
                  <a:srgbClr val="0043A8"/>
                </a:solidFill>
                <a:latin typeface="楷体" panose="02010609060101010101" pitchFamily="49" charset="-122"/>
                <a:ea typeface="楷体" panose="02010609060101010101" pitchFamily="49" charset="-122"/>
              </a:rPr>
              <a:t>下调制类型</a:t>
            </a:r>
            <a:endParaRPr lang="zh-CN" altLang="en-US" dirty="0">
              <a:solidFill>
                <a:srgbClr val="0043A8"/>
              </a:solidFill>
              <a:latin typeface="楷体" panose="02010609060101010101" pitchFamily="49" charset="-122"/>
              <a:ea typeface="楷体" panose="02010609060101010101" pitchFamily="49" charset="-122"/>
            </a:endParaRPr>
          </a:p>
          <a:p>
            <a:pPr algn="ctr"/>
            <a:r>
              <a:rPr lang="zh-CN" altLang="en-US" dirty="0">
                <a:solidFill>
                  <a:srgbClr val="0043A8"/>
                </a:solidFill>
                <a:latin typeface="楷体" panose="02010609060101010101" pitchFamily="49" charset="-122"/>
                <a:ea typeface="楷体" panose="02010609060101010101" pitchFamily="49" charset="-122"/>
              </a:rPr>
              <a:t>精准嗅辨</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75" name="矩形 74"/>
          <p:cNvSpPr/>
          <p:nvPr/>
        </p:nvSpPr>
        <p:spPr>
          <a:xfrm>
            <a:off x="8703310" y="3928745"/>
            <a:ext cx="1450340" cy="847090"/>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典型调制</a:t>
            </a:r>
            <a:endParaRPr lang="zh-CN" altLang="en-US" dirty="0">
              <a:solidFill>
                <a:srgbClr val="0043A8"/>
              </a:solidFill>
              <a:latin typeface="楷体" panose="02010609060101010101" pitchFamily="49" charset="-122"/>
              <a:ea typeface="楷体" panose="02010609060101010101" pitchFamily="49" charset="-122"/>
            </a:endParaRPr>
          </a:p>
          <a:p>
            <a:pPr algn="ctr"/>
            <a:r>
              <a:rPr lang="zh-CN" altLang="en-US" dirty="0">
                <a:solidFill>
                  <a:srgbClr val="0043A8"/>
                </a:solidFill>
                <a:latin typeface="楷体" panose="02010609060101010101" pitchFamily="49" charset="-122"/>
                <a:ea typeface="楷体" panose="02010609060101010101" pitchFamily="49" charset="-122"/>
              </a:rPr>
              <a:t>指纹库</a:t>
            </a:r>
            <a:endParaRPr lang="zh-CN" altLang="en-US" dirty="0">
              <a:solidFill>
                <a:srgbClr val="0043A8"/>
              </a:solidFill>
              <a:latin typeface="楷体" panose="02010609060101010101" pitchFamily="49" charset="-122"/>
              <a:ea typeface="楷体" panose="02010609060101010101" pitchFamily="49" charset="-122"/>
            </a:endParaRPr>
          </a:p>
          <a:p>
            <a:pPr algn="ctr"/>
            <a:r>
              <a:rPr lang="zh-CN" altLang="en-US" dirty="0">
                <a:solidFill>
                  <a:srgbClr val="0043A8"/>
                </a:solidFill>
                <a:latin typeface="楷体" panose="02010609060101010101" pitchFamily="49" charset="-122"/>
                <a:ea typeface="楷体" panose="02010609060101010101" pitchFamily="49" charset="-122"/>
              </a:rPr>
              <a:t>智能匹配</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76" name="矩形 75"/>
          <p:cNvSpPr/>
          <p:nvPr/>
        </p:nvSpPr>
        <p:spPr>
          <a:xfrm>
            <a:off x="10388600" y="3928745"/>
            <a:ext cx="1450340" cy="847090"/>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dirty="0">
                <a:solidFill>
                  <a:srgbClr val="0043A8"/>
                </a:solidFill>
                <a:latin typeface="楷体" panose="02010609060101010101" pitchFamily="49" charset="-122"/>
                <a:ea typeface="楷体" panose="02010609060101010101" pitchFamily="49" charset="-122"/>
              </a:rPr>
              <a:t>深度学习</a:t>
            </a:r>
            <a:endParaRPr lang="zh-CN" dirty="0">
              <a:solidFill>
                <a:srgbClr val="0043A8"/>
              </a:solidFill>
              <a:latin typeface="楷体" panose="02010609060101010101" pitchFamily="49" charset="-122"/>
              <a:ea typeface="楷体" panose="02010609060101010101" pitchFamily="49" charset="-122"/>
            </a:endParaRPr>
          </a:p>
          <a:p>
            <a:pPr algn="ctr"/>
            <a:r>
              <a:rPr lang="zh-CN" altLang="en-US" dirty="0">
                <a:solidFill>
                  <a:srgbClr val="0043A8"/>
                </a:solidFill>
                <a:latin typeface="楷体" panose="02010609060101010101" pitchFamily="49" charset="-122"/>
                <a:ea typeface="楷体" panose="02010609060101010101" pitchFamily="49" charset="-122"/>
              </a:rPr>
              <a:t>嗅测策略</a:t>
            </a:r>
            <a:endParaRPr lang="zh-CN" altLang="en-US" dirty="0">
              <a:solidFill>
                <a:srgbClr val="0043A8"/>
              </a:solidFill>
              <a:latin typeface="楷体" panose="02010609060101010101" pitchFamily="49" charset="-122"/>
              <a:ea typeface="楷体" panose="02010609060101010101" pitchFamily="49" charset="-122"/>
            </a:endParaRPr>
          </a:p>
          <a:p>
            <a:pPr algn="ctr"/>
            <a:r>
              <a:rPr lang="zh-CN" altLang="en-US" dirty="0">
                <a:solidFill>
                  <a:srgbClr val="0043A8"/>
                </a:solidFill>
                <a:latin typeface="楷体" panose="02010609060101010101" pitchFamily="49" charset="-122"/>
                <a:ea typeface="楷体" panose="02010609060101010101" pitchFamily="49" charset="-122"/>
              </a:rPr>
              <a:t>优化模型</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82" name="文本框 81"/>
          <p:cNvSpPr txBox="1"/>
          <p:nvPr/>
        </p:nvSpPr>
        <p:spPr>
          <a:xfrm>
            <a:off x="1677965" y="4918701"/>
            <a:ext cx="3481002" cy="368300"/>
          </a:xfrm>
          <a:prstGeom prst="rect">
            <a:avLst/>
          </a:prstGeom>
          <a:noFill/>
        </p:spPr>
        <p:txBody>
          <a:bodyPr wrap="square" rtlCol="0">
            <a:spAutoFit/>
          </a:bodyPr>
          <a:lstStyle/>
          <a:p>
            <a:pPr algn="ctr"/>
            <a:r>
              <a:rPr lang="zh-CN" altLang="en-US" b="1" kern="100" dirty="0">
                <a:solidFill>
                  <a:srgbClr val="0043A8"/>
                </a:solidFill>
                <a:latin typeface="+mj-ea"/>
                <a:ea typeface="+mj-ea"/>
                <a:cs typeface="Times New Roman" panose="02020503050405090304" pitchFamily="18" charset="0"/>
              </a:rPr>
              <a:t>时频码快速扫描</a:t>
            </a:r>
            <a:endParaRPr lang="zh-CN" altLang="en-US" b="1" kern="100" dirty="0">
              <a:solidFill>
                <a:srgbClr val="0043A8"/>
              </a:solidFill>
              <a:latin typeface="+mj-ea"/>
              <a:ea typeface="+mj-ea"/>
              <a:cs typeface="Times New Roman" panose="02020503050405090304" pitchFamily="18" charset="0"/>
            </a:endParaRPr>
          </a:p>
        </p:txBody>
      </p:sp>
      <p:sp>
        <p:nvSpPr>
          <p:cNvPr id="83" name="文本框 82"/>
          <p:cNvSpPr txBox="1"/>
          <p:nvPr/>
        </p:nvSpPr>
        <p:spPr>
          <a:xfrm>
            <a:off x="7641250" y="4918701"/>
            <a:ext cx="3481002" cy="368300"/>
          </a:xfrm>
          <a:prstGeom prst="rect">
            <a:avLst/>
          </a:prstGeom>
          <a:noFill/>
        </p:spPr>
        <p:txBody>
          <a:bodyPr wrap="square" rtlCol="0">
            <a:spAutoFit/>
          </a:bodyPr>
          <a:lstStyle/>
          <a:p>
            <a:pPr algn="ctr"/>
            <a:r>
              <a:rPr lang="zh-CN" altLang="en-US" b="1" kern="100" dirty="0">
                <a:solidFill>
                  <a:srgbClr val="0043A8"/>
                </a:solidFill>
                <a:latin typeface="+mj-ea"/>
                <a:ea typeface="+mj-ea"/>
                <a:cs typeface="Times New Roman" panose="02020503050405090304" pitchFamily="18" charset="0"/>
              </a:rPr>
              <a:t>调制样式指纹匹配</a:t>
            </a:r>
            <a:endParaRPr lang="zh-CN" altLang="en-US" b="1" kern="100" dirty="0">
              <a:solidFill>
                <a:srgbClr val="0043A8"/>
              </a:solidFill>
              <a:latin typeface="+mj-ea"/>
              <a:ea typeface="+mj-ea"/>
              <a:cs typeface="Times New Roman" panose="02020503050405090304" pitchFamily="18" charset="0"/>
            </a:endParaRPr>
          </a:p>
        </p:txBody>
      </p:sp>
      <p:sp>
        <p:nvSpPr>
          <p:cNvPr id="84" name="矩形: 圆角 8"/>
          <p:cNvSpPr/>
          <p:nvPr/>
        </p:nvSpPr>
        <p:spPr>
          <a:xfrm>
            <a:off x="870585" y="3781425"/>
            <a:ext cx="5158105" cy="1519555"/>
          </a:xfrm>
          <a:prstGeom prst="roundRect">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箭头: 下 18"/>
          <p:cNvSpPr/>
          <p:nvPr/>
        </p:nvSpPr>
        <p:spPr>
          <a:xfrm>
            <a:off x="3266440" y="5436870"/>
            <a:ext cx="303530" cy="394335"/>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圆角 8"/>
          <p:cNvSpPr/>
          <p:nvPr/>
        </p:nvSpPr>
        <p:spPr>
          <a:xfrm>
            <a:off x="6801485" y="3781425"/>
            <a:ext cx="5189855" cy="1519555"/>
          </a:xfrm>
          <a:prstGeom prst="roundRect">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箭头: 下 18"/>
          <p:cNvSpPr/>
          <p:nvPr/>
        </p:nvSpPr>
        <p:spPr>
          <a:xfrm>
            <a:off x="9229725" y="5446395"/>
            <a:ext cx="303530" cy="394335"/>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箭头连接符 87"/>
          <p:cNvCxnSpPr/>
          <p:nvPr/>
        </p:nvCxnSpPr>
        <p:spPr>
          <a:xfrm flipH="1">
            <a:off x="3462721" y="3332132"/>
            <a:ext cx="4445" cy="404495"/>
          </a:xfrm>
          <a:prstGeom prst="straightConnector1">
            <a:avLst/>
          </a:prstGeom>
          <a:ln w="25400">
            <a:solidFill>
              <a:srgbClr val="0043A8"/>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flipH="1">
            <a:off x="5154361" y="3332132"/>
            <a:ext cx="4445" cy="404495"/>
          </a:xfrm>
          <a:prstGeom prst="straightConnector1">
            <a:avLst/>
          </a:prstGeom>
          <a:ln w="25400">
            <a:solidFill>
              <a:srgbClr val="0043A8"/>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H="1">
            <a:off x="7677216" y="3320067"/>
            <a:ext cx="4445" cy="404495"/>
          </a:xfrm>
          <a:prstGeom prst="straightConnector1">
            <a:avLst/>
          </a:prstGeom>
          <a:ln w="25400">
            <a:solidFill>
              <a:srgbClr val="0043A8"/>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flipH="1">
            <a:off x="9424736" y="3322607"/>
            <a:ext cx="4445" cy="404495"/>
          </a:xfrm>
          <a:prstGeom prst="straightConnector1">
            <a:avLst/>
          </a:prstGeom>
          <a:ln w="25400">
            <a:solidFill>
              <a:srgbClr val="0043A8"/>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flipH="1">
            <a:off x="11116376" y="3322607"/>
            <a:ext cx="4445" cy="404495"/>
          </a:xfrm>
          <a:prstGeom prst="straightConnector1">
            <a:avLst/>
          </a:prstGeom>
          <a:ln w="25400">
            <a:solidFill>
              <a:srgbClr val="0043A8"/>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45" name="箭头: 右 38"/>
          <p:cNvSpPr/>
          <p:nvPr>
            <p:custDataLst>
              <p:tags r:id="rId3"/>
            </p:custDataLst>
          </p:nvPr>
        </p:nvSpPr>
        <p:spPr>
          <a:xfrm>
            <a:off x="6062980" y="2044700"/>
            <a:ext cx="738505" cy="208280"/>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dirty="0">
              <a:solidFill>
                <a:schemeClr val="accent6"/>
              </a:solidFill>
            </a:endParaRPr>
          </a:p>
        </p:txBody>
      </p:sp>
      <p:sp>
        <p:nvSpPr>
          <p:cNvPr id="109" name="矩形: 圆角 108"/>
          <p:cNvSpPr/>
          <p:nvPr/>
        </p:nvSpPr>
        <p:spPr>
          <a:xfrm>
            <a:off x="6051550" y="2332990"/>
            <a:ext cx="725170" cy="586740"/>
          </a:xfrm>
          <a:prstGeom prst="roundRect">
            <a:avLst/>
          </a:prstGeom>
          <a:solidFill>
            <a:srgbClr val="E1EAF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层级递进</a:t>
            </a:r>
            <a:endParaRPr lang="zh-CN" altLang="en-US" b="1" dirty="0">
              <a:solidFill>
                <a:schemeClr val="tx1"/>
              </a:solidFill>
            </a:endParaRPr>
          </a:p>
        </p:txBody>
      </p:sp>
      <p:sp>
        <p:nvSpPr>
          <p:cNvPr id="2" name="矩形: 圆角 66"/>
          <p:cNvSpPr/>
          <p:nvPr/>
        </p:nvSpPr>
        <p:spPr>
          <a:xfrm>
            <a:off x="224790" y="1964690"/>
            <a:ext cx="467360" cy="1297940"/>
          </a:xfrm>
          <a:prstGeom prst="roundRect">
            <a:avLst/>
          </a:prstGeom>
          <a:solidFill>
            <a:srgbClr val="0043A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需求</a:t>
            </a:r>
            <a:endParaRPr lang="zh-CN" altLang="en-US" sz="2000" b="1" dirty="0">
              <a:solidFill>
                <a:schemeClr val="bg1"/>
              </a:solidFill>
            </a:endParaRPr>
          </a:p>
        </p:txBody>
      </p:sp>
      <p:sp>
        <p:nvSpPr>
          <p:cNvPr id="7" name="矩形: 圆角 66"/>
          <p:cNvSpPr/>
          <p:nvPr/>
        </p:nvSpPr>
        <p:spPr>
          <a:xfrm>
            <a:off x="224790" y="3781425"/>
            <a:ext cx="467360" cy="1297940"/>
          </a:xfrm>
          <a:prstGeom prst="roundRect">
            <a:avLst/>
          </a:prstGeom>
          <a:solidFill>
            <a:srgbClr val="0043A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目标</a:t>
            </a:r>
            <a:endParaRPr lang="zh-CN" altLang="en-US" sz="2000" b="1" dirty="0">
              <a:solidFill>
                <a:schemeClr val="bg1"/>
              </a:solidFill>
            </a:endParaRPr>
          </a:p>
        </p:txBody>
      </p:sp>
      <p:sp>
        <p:nvSpPr>
          <p:cNvPr id="8" name="箭头: 右 38"/>
          <p:cNvSpPr/>
          <p:nvPr>
            <p:custDataLst>
              <p:tags r:id="rId4"/>
            </p:custDataLst>
          </p:nvPr>
        </p:nvSpPr>
        <p:spPr>
          <a:xfrm>
            <a:off x="6062980" y="4998720"/>
            <a:ext cx="738505" cy="208280"/>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dirty="0">
              <a:solidFill>
                <a:schemeClr val="accent6"/>
              </a:solidFill>
            </a:endParaRPr>
          </a:p>
        </p:txBody>
      </p:sp>
      <p:sp>
        <p:nvSpPr>
          <p:cNvPr id="14" name="矩形: 圆角 108"/>
          <p:cNvSpPr/>
          <p:nvPr/>
        </p:nvSpPr>
        <p:spPr>
          <a:xfrm>
            <a:off x="6051550" y="4331970"/>
            <a:ext cx="725170" cy="586740"/>
          </a:xfrm>
          <a:prstGeom prst="roundRect">
            <a:avLst/>
          </a:prstGeom>
          <a:solidFill>
            <a:srgbClr val="E1EAF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知识传递</a:t>
            </a:r>
            <a:endParaRPr lang="zh-CN" altLang="en-US" b="1"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248920" y="823595"/>
            <a:ext cx="5796280" cy="4005580"/>
          </a:xfrm>
          <a:prstGeom prst="roundRect">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243840" y="823595"/>
            <a:ext cx="5800725" cy="368300"/>
          </a:xfrm>
          <a:prstGeom prst="rect">
            <a:avLst/>
          </a:prstGeom>
          <a:noFill/>
        </p:spPr>
        <p:txBody>
          <a:bodyPr wrap="square" rtlCol="0">
            <a:spAutoFit/>
          </a:bodyPr>
          <a:lstStyle/>
          <a:p>
            <a:pPr algn="ctr"/>
            <a:r>
              <a:rPr lang="zh-CN" altLang="en-US" b="1" dirty="0">
                <a:solidFill>
                  <a:srgbClr val="0043A8"/>
                </a:solidFill>
                <a:latin typeface="+mj-ea"/>
                <a:ea typeface="+mj-ea"/>
              </a:rPr>
              <a:t>多域联合动态感知与捕获</a:t>
            </a:r>
            <a:endParaRPr lang="zh-CN" altLang="en-US" b="1" dirty="0">
              <a:solidFill>
                <a:srgbClr val="0043A8"/>
              </a:solidFill>
              <a:latin typeface="+mj-ea"/>
              <a:ea typeface="+mj-ea"/>
            </a:endParaRPr>
          </a:p>
        </p:txBody>
      </p:sp>
      <p:sp>
        <p:nvSpPr>
          <p:cNvPr id="6" name="矩形 5"/>
          <p:cNvSpPr/>
          <p:nvPr/>
        </p:nvSpPr>
        <p:spPr>
          <a:xfrm>
            <a:off x="780415" y="1461770"/>
            <a:ext cx="1690370"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时频联合扫描</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8" name="矩形 7"/>
          <p:cNvSpPr/>
          <p:nvPr/>
        </p:nvSpPr>
        <p:spPr>
          <a:xfrm>
            <a:off x="779780" y="2593340"/>
            <a:ext cx="1689735"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跳变规律提取</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50" name="文本框 6"/>
          <p:cNvSpPr txBox="1"/>
          <p:nvPr>
            <p:custDataLst>
              <p:tags r:id="rId1"/>
            </p:custDataLst>
          </p:nvPr>
        </p:nvSpPr>
        <p:spPr>
          <a:xfrm>
            <a:off x="647700" y="83820"/>
            <a:ext cx="6704331"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技术路线三：物理层波形快速识别技术</a:t>
            </a:r>
            <a:endParaRPr lang="zh-CN" altLang="en-US" sz="3000" dirty="0">
              <a:solidFill>
                <a:srgbClr val="0043A8"/>
              </a:solidFill>
            </a:endParaRPr>
          </a:p>
        </p:txBody>
      </p:sp>
      <p:cxnSp>
        <p:nvCxnSpPr>
          <p:cNvPr id="51" name="直接连接符 50"/>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lstStyle/>
          <a:p>
            <a:fld id="{6C53781C-E1F6-4315-A39D-61273F2E0596}" type="slidenum">
              <a:rPr lang="zh-CN" altLang="en-US" smtClean="0"/>
            </a:fld>
            <a:endParaRPr lang="zh-CN" altLang="en-US" dirty="0"/>
          </a:p>
        </p:txBody>
      </p:sp>
      <p:graphicFrame>
        <p:nvGraphicFramePr>
          <p:cNvPr id="2" name="对象 -2147482623"/>
          <p:cNvGraphicFramePr>
            <a:graphicFrameLocks noChangeAspect="1"/>
          </p:cNvGraphicFramePr>
          <p:nvPr/>
        </p:nvGraphicFramePr>
        <p:xfrm>
          <a:off x="6283325" y="2515870"/>
          <a:ext cx="3736975" cy="800735"/>
        </p:xfrm>
        <a:graphic>
          <a:graphicData uri="http://schemas.openxmlformats.org/presentationml/2006/ole">
            <mc:AlternateContent xmlns:mc="http://schemas.openxmlformats.org/markup-compatibility/2006">
              <mc:Choice xmlns:v="urn:schemas-microsoft-com:vml" Requires="v">
                <p:oleObj spid="_x0000_s7202" name="" r:id="rId3" imgW="5805805" imgH="1238250" progId="Visio.Drawing.15">
                  <p:embed/>
                </p:oleObj>
              </mc:Choice>
              <mc:Fallback>
                <p:oleObj name="" r:id="rId3" imgW="5805805" imgH="1238250" progId="Visio.Drawing.15">
                  <p:embed/>
                  <p:pic>
                    <p:nvPicPr>
                      <p:cNvPr id="0" name="对象 -2147482623"/>
                      <p:cNvPicPr/>
                      <p:nvPr/>
                    </p:nvPicPr>
                    <p:blipFill>
                      <a:blip r:embed="rId4"/>
                      <a:stretch>
                        <a:fillRect/>
                      </a:stretch>
                    </p:blipFill>
                    <p:spPr>
                      <a:xfrm>
                        <a:off x="6283325" y="2515870"/>
                        <a:ext cx="3736975" cy="800735"/>
                      </a:xfrm>
                      <a:prstGeom prst="rect">
                        <a:avLst/>
                      </a:prstGeom>
                      <a:noFill/>
                      <a:ln w="38100">
                        <a:noFill/>
                        <a:miter/>
                      </a:ln>
                    </p:spPr>
                  </p:pic>
                </p:oleObj>
              </mc:Fallback>
            </mc:AlternateContent>
          </a:graphicData>
        </a:graphic>
      </p:graphicFrame>
      <p:sp>
        <p:nvSpPr>
          <p:cNvPr id="35" name="矩形 34"/>
          <p:cNvSpPr/>
          <p:nvPr/>
        </p:nvSpPr>
        <p:spPr>
          <a:xfrm>
            <a:off x="2413635" y="3815715"/>
            <a:ext cx="1689735"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相参数据</a:t>
            </a:r>
            <a:endParaRPr lang="zh-CN" altLang="en-US" dirty="0">
              <a:solidFill>
                <a:srgbClr val="0043A8"/>
              </a:solidFill>
              <a:latin typeface="楷体" panose="02010609060101010101" pitchFamily="49" charset="-122"/>
              <a:ea typeface="楷体" panose="02010609060101010101" pitchFamily="49" charset="-122"/>
            </a:endParaRPr>
          </a:p>
        </p:txBody>
      </p:sp>
      <p:cxnSp>
        <p:nvCxnSpPr>
          <p:cNvPr id="66" name="直接箭头连接符 65"/>
          <p:cNvCxnSpPr/>
          <p:nvPr/>
        </p:nvCxnSpPr>
        <p:spPr>
          <a:xfrm flipH="1">
            <a:off x="1622491" y="2128807"/>
            <a:ext cx="4445" cy="404495"/>
          </a:xfrm>
          <a:prstGeom prst="straightConnector1">
            <a:avLst/>
          </a:prstGeom>
          <a:ln w="25400">
            <a:solidFill>
              <a:srgbClr val="0043A8"/>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626870" y="3521075"/>
            <a:ext cx="593090" cy="275590"/>
          </a:xfrm>
          <a:prstGeom prst="rect">
            <a:avLst/>
          </a:prstGeom>
          <a:noFill/>
        </p:spPr>
        <p:txBody>
          <a:bodyPr wrap="square" rtlCol="0">
            <a:spAutoFit/>
          </a:bodyPr>
          <a:lstStyle/>
          <a:p>
            <a:r>
              <a:rPr lang="zh-CN" altLang="en-US" sz="1200"/>
              <a:t>输出</a:t>
            </a:r>
            <a:endParaRPr lang="zh-CN" altLang="en-US" sz="1200"/>
          </a:p>
        </p:txBody>
      </p:sp>
      <p:sp>
        <p:nvSpPr>
          <p:cNvPr id="38" name="矩形: 圆角 3"/>
          <p:cNvSpPr/>
          <p:nvPr/>
        </p:nvSpPr>
        <p:spPr>
          <a:xfrm>
            <a:off x="6227445" y="823595"/>
            <a:ext cx="5796280" cy="4005580"/>
          </a:xfrm>
          <a:prstGeom prst="roundRect">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圆角矩形 34"/>
          <p:cNvSpPr/>
          <p:nvPr>
            <p:custDataLst>
              <p:tags r:id="rId5"/>
            </p:custDataLst>
          </p:nvPr>
        </p:nvSpPr>
        <p:spPr>
          <a:xfrm>
            <a:off x="1698625" y="4978400"/>
            <a:ext cx="8935720" cy="49339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338455" indent="-234950" algn="ctr" rtl="0" eaLnBrk="0" fontAlgn="auto">
              <a:lnSpc>
                <a:spcPct val="100000"/>
              </a:lnSpc>
              <a:spcBef>
                <a:spcPts val="900"/>
              </a:spcBef>
            </a:pPr>
            <a:r>
              <a:rPr lang="zh-CN" altLang="en-US" sz="1600" b="1" u="sng" kern="100" spc="30" dirty="0">
                <a:solidFill>
                  <a:schemeClr val="bg1"/>
                </a:solidFill>
                <a:effectLst/>
                <a:latin typeface="微软雅黑" panose="020B0503020204020204" charset="-122"/>
                <a:ea typeface="微软雅黑" panose="020B0503020204020204" charset="-122"/>
                <a:cs typeface="Times New Roman" panose="02020503050405090304" pitchFamily="18" charset="0"/>
                <a:sym typeface="+mn-ea"/>
              </a:rPr>
              <a:t>动态参数校准</a:t>
            </a:r>
            <a:r>
              <a:rPr lang="zh-CN" altLang="en-US" sz="1600" b="1" kern="100" spc="30" dirty="0">
                <a:solidFill>
                  <a:schemeClr val="bg1"/>
                </a:solidFill>
                <a:effectLst/>
                <a:latin typeface="微软雅黑" panose="020B0503020204020204" charset="-122"/>
                <a:ea typeface="微软雅黑" panose="020B0503020204020204" charset="-122"/>
                <a:cs typeface="Times New Roman" panose="02020503050405090304" pitchFamily="18" charset="0"/>
                <a:sym typeface="+mn-ea"/>
              </a:rPr>
              <a:t>：捷变信号捕获输出的时频参数直接决定调制识别算法的初始化配置。</a:t>
            </a:r>
            <a:endParaRPr lang="zh-CN" altLang="en-US" sz="1600" b="1" kern="100" spc="30" dirty="0">
              <a:solidFill>
                <a:schemeClr val="bg1"/>
              </a:solidFill>
              <a:effectLst/>
              <a:latin typeface="微软雅黑" panose="020B0503020204020204" charset="-122"/>
              <a:ea typeface="微软雅黑" panose="020B0503020204020204" charset="-122"/>
              <a:cs typeface="Times New Roman" panose="02020503050405090304" pitchFamily="18" charset="0"/>
              <a:sym typeface="+mn-ea"/>
            </a:endParaRPr>
          </a:p>
        </p:txBody>
      </p:sp>
      <p:sp>
        <p:nvSpPr>
          <p:cNvPr id="39" name="圆角矩形 34"/>
          <p:cNvSpPr/>
          <p:nvPr>
            <p:custDataLst>
              <p:tags r:id="rId6"/>
            </p:custDataLst>
          </p:nvPr>
        </p:nvSpPr>
        <p:spPr>
          <a:xfrm>
            <a:off x="1698625" y="5551805"/>
            <a:ext cx="8935720" cy="49339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338455" indent="-234950" algn="ctr" rtl="0" eaLnBrk="0" fontAlgn="auto">
              <a:lnSpc>
                <a:spcPct val="100000"/>
              </a:lnSpc>
              <a:spcBef>
                <a:spcPts val="900"/>
              </a:spcBef>
            </a:pPr>
            <a:r>
              <a:rPr lang="zh-CN" altLang="en-US" sz="1600" b="1" u="sng" kern="100" spc="30" dirty="0">
                <a:solidFill>
                  <a:schemeClr val="bg1"/>
                </a:solidFill>
                <a:effectLst/>
                <a:latin typeface="微软雅黑" panose="020B0503020204020204" charset="-122"/>
                <a:ea typeface="微软雅黑" panose="020B0503020204020204" charset="-122"/>
                <a:cs typeface="Times New Roman" panose="02020503050405090304" pitchFamily="18" charset="0"/>
                <a:sym typeface="+mn-ea"/>
              </a:rPr>
              <a:t>时频跳变规律辅助调制分类</a:t>
            </a:r>
            <a:r>
              <a:rPr lang="zh-CN" altLang="en-US" sz="1600" b="1" kern="100" spc="30" dirty="0">
                <a:solidFill>
                  <a:schemeClr val="bg1"/>
                </a:solidFill>
                <a:effectLst/>
                <a:latin typeface="微软雅黑" panose="020B0503020204020204" charset="-122"/>
                <a:ea typeface="微软雅黑" panose="020B0503020204020204" charset="-122"/>
                <a:cs typeface="Times New Roman" panose="02020503050405090304" pitchFamily="18" charset="0"/>
                <a:sym typeface="+mn-ea"/>
              </a:rPr>
              <a:t>：捷变信号的跳变模式隐含调制样式切换逻辑。</a:t>
            </a:r>
            <a:endParaRPr lang="zh-CN" altLang="en-US" sz="1600" b="1" kern="100" spc="30" dirty="0">
              <a:solidFill>
                <a:schemeClr val="bg1"/>
              </a:solidFill>
              <a:effectLst/>
              <a:latin typeface="微软雅黑" panose="020B0503020204020204" charset="-122"/>
              <a:ea typeface="微软雅黑" panose="020B0503020204020204" charset="-122"/>
              <a:cs typeface="Times New Roman" panose="02020503050405090304" pitchFamily="18" charset="0"/>
              <a:sym typeface="+mn-ea"/>
            </a:endParaRPr>
          </a:p>
        </p:txBody>
      </p:sp>
      <p:sp>
        <p:nvSpPr>
          <p:cNvPr id="40" name="圆角矩形 34"/>
          <p:cNvSpPr/>
          <p:nvPr>
            <p:custDataLst>
              <p:tags r:id="rId7"/>
            </p:custDataLst>
          </p:nvPr>
        </p:nvSpPr>
        <p:spPr>
          <a:xfrm>
            <a:off x="1698625" y="6125210"/>
            <a:ext cx="8935720" cy="49339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338455" indent="-234950" algn="ctr" rtl="0" eaLnBrk="0" fontAlgn="auto">
              <a:lnSpc>
                <a:spcPct val="100000"/>
              </a:lnSpc>
              <a:spcBef>
                <a:spcPts val="900"/>
              </a:spcBef>
            </a:pPr>
            <a:r>
              <a:rPr lang="zh-CN" altLang="en-US" sz="1600" b="1" u="sng" kern="100" spc="30" dirty="0">
                <a:solidFill>
                  <a:schemeClr val="bg1"/>
                </a:solidFill>
                <a:effectLst/>
                <a:latin typeface="微软雅黑" panose="020B0503020204020204" charset="-122"/>
                <a:ea typeface="微软雅黑" panose="020B0503020204020204" charset="-122"/>
                <a:cs typeface="Times New Roman" panose="02020503050405090304" pitchFamily="18" charset="0"/>
                <a:sym typeface="+mn-ea"/>
              </a:rPr>
              <a:t>调制特征库优化捷变信号分选</a:t>
            </a:r>
            <a:r>
              <a:rPr lang="zh-CN" altLang="en-US" sz="1600" b="1" kern="100" spc="30" dirty="0">
                <a:solidFill>
                  <a:schemeClr val="bg1"/>
                </a:solidFill>
                <a:effectLst/>
                <a:latin typeface="微软雅黑" panose="020B0503020204020204" charset="-122"/>
                <a:ea typeface="微软雅黑" panose="020B0503020204020204" charset="-122"/>
                <a:cs typeface="Times New Roman" panose="02020503050405090304" pitchFamily="18" charset="0"/>
                <a:sym typeface="+mn-ea"/>
              </a:rPr>
              <a:t>：已知调制样式的信号参数可作为捷变信号分选的指纹标签。</a:t>
            </a:r>
            <a:endParaRPr lang="zh-CN" altLang="en-US" sz="1600" b="1" kern="100" spc="30" dirty="0">
              <a:solidFill>
                <a:schemeClr val="bg1"/>
              </a:solidFill>
              <a:effectLst/>
              <a:latin typeface="微软雅黑" panose="020B0503020204020204" charset="-122"/>
              <a:ea typeface="微软雅黑" panose="020B0503020204020204" charset="-122"/>
              <a:cs typeface="Times New Roman" panose="02020503050405090304" pitchFamily="18" charset="0"/>
              <a:sym typeface="+mn-ea"/>
            </a:endParaRPr>
          </a:p>
        </p:txBody>
      </p:sp>
      <p:sp>
        <p:nvSpPr>
          <p:cNvPr id="41" name="文本框 40"/>
          <p:cNvSpPr txBox="1"/>
          <p:nvPr/>
        </p:nvSpPr>
        <p:spPr>
          <a:xfrm>
            <a:off x="6223000" y="823595"/>
            <a:ext cx="5800725" cy="368300"/>
          </a:xfrm>
          <a:prstGeom prst="rect">
            <a:avLst/>
          </a:prstGeom>
          <a:noFill/>
        </p:spPr>
        <p:txBody>
          <a:bodyPr wrap="square" rtlCol="0">
            <a:spAutoFit/>
          </a:bodyPr>
          <a:lstStyle/>
          <a:p>
            <a:pPr algn="ctr"/>
            <a:r>
              <a:rPr lang="zh-CN" altLang="en-US" b="1" dirty="0">
                <a:solidFill>
                  <a:srgbClr val="0043A8"/>
                </a:solidFill>
                <a:latin typeface="+mj-ea"/>
                <a:ea typeface="+mj-ea"/>
              </a:rPr>
              <a:t>多模态特征融合与识别</a:t>
            </a:r>
            <a:endParaRPr lang="zh-CN" altLang="en-US" b="1" dirty="0">
              <a:solidFill>
                <a:srgbClr val="0043A8"/>
              </a:solidFill>
              <a:latin typeface="+mj-ea"/>
              <a:ea typeface="+mj-ea"/>
            </a:endParaRPr>
          </a:p>
        </p:txBody>
      </p:sp>
      <p:grpSp>
        <p:nvGrpSpPr>
          <p:cNvPr id="58" name="组合 57"/>
          <p:cNvGrpSpPr/>
          <p:nvPr/>
        </p:nvGrpSpPr>
        <p:grpSpPr>
          <a:xfrm rot="16200000">
            <a:off x="2804160" y="1210945"/>
            <a:ext cx="479425" cy="1146810"/>
            <a:chOff x="9070162" y="4912835"/>
            <a:chExt cx="1450000" cy="271294"/>
          </a:xfrm>
        </p:grpSpPr>
        <p:cxnSp>
          <p:nvCxnSpPr>
            <p:cNvPr id="59" name="肘形连接符 50"/>
            <p:cNvCxnSpPr/>
            <p:nvPr/>
          </p:nvCxnSpPr>
          <p:spPr>
            <a:xfrm rot="5400000" flipV="1">
              <a:off x="10021052" y="4683600"/>
              <a:ext cx="269875" cy="728345"/>
            </a:xfrm>
            <a:prstGeom prst="bentConnector3">
              <a:avLst>
                <a:gd name="adj1" fmla="val 42823"/>
              </a:avLst>
            </a:prstGeom>
            <a:ln>
              <a:solidFill>
                <a:srgbClr val="0043A8">
                  <a:alpha val="99000"/>
                </a:srgbClr>
              </a:solidFill>
              <a:prstDash val="sysDash"/>
              <a:tailEnd type="arrow" w="sm" len="sm"/>
            </a:ln>
          </p:spPr>
          <p:style>
            <a:lnRef idx="1">
              <a:schemeClr val="accent1"/>
            </a:lnRef>
            <a:fillRef idx="0">
              <a:schemeClr val="accent1"/>
            </a:fillRef>
            <a:effectRef idx="0">
              <a:schemeClr val="accent1"/>
            </a:effectRef>
            <a:fontRef idx="minor">
              <a:schemeClr val="tx1"/>
            </a:fontRef>
          </p:style>
        </p:cxnSp>
        <p:cxnSp>
          <p:nvCxnSpPr>
            <p:cNvPr id="60" name="肘形连接符 52"/>
            <p:cNvCxnSpPr/>
            <p:nvPr/>
          </p:nvCxnSpPr>
          <p:spPr>
            <a:xfrm rot="5400000">
              <a:off x="9353639" y="4745487"/>
              <a:ext cx="155165" cy="722119"/>
            </a:xfrm>
            <a:prstGeom prst="bentConnector3">
              <a:avLst>
                <a:gd name="adj1" fmla="val -228"/>
              </a:avLst>
            </a:prstGeom>
            <a:ln>
              <a:solidFill>
                <a:srgbClr val="0043A8"/>
              </a:solidFill>
              <a:prstDash val="sysDash"/>
              <a:tailEnd type="arrow" w="sm" len="sm"/>
            </a:ln>
          </p:spPr>
          <p:style>
            <a:lnRef idx="1">
              <a:schemeClr val="accent1"/>
            </a:lnRef>
            <a:fillRef idx="0">
              <a:schemeClr val="accent1"/>
            </a:fillRef>
            <a:effectRef idx="0">
              <a:schemeClr val="accent1"/>
            </a:effectRef>
            <a:fontRef idx="minor">
              <a:schemeClr val="tx1"/>
            </a:fontRef>
          </p:style>
        </p:cxnSp>
      </p:grpSp>
      <p:cxnSp>
        <p:nvCxnSpPr>
          <p:cNvPr id="61" name="肘形连接符 50"/>
          <p:cNvCxnSpPr/>
          <p:nvPr/>
        </p:nvCxnSpPr>
        <p:spPr>
          <a:xfrm>
            <a:off x="1622425" y="3316605"/>
            <a:ext cx="791210" cy="781050"/>
          </a:xfrm>
          <a:prstGeom prst="bentConnector3">
            <a:avLst>
              <a:gd name="adj1" fmla="val 80"/>
            </a:avLst>
          </a:prstGeom>
          <a:ln w="28575" cmpd="sng">
            <a:solidFill>
              <a:schemeClr val="accent1">
                <a:shade val="50000"/>
              </a:schemeClr>
            </a:solidFill>
            <a:prstDash val="dash"/>
            <a:tailEnd type="arrow" w="sm" len="sm"/>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3616325" y="1359535"/>
            <a:ext cx="1886585" cy="36766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短时傅里叶变换</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65" name="矩形 64"/>
          <p:cNvSpPr/>
          <p:nvPr/>
        </p:nvSpPr>
        <p:spPr>
          <a:xfrm>
            <a:off x="3611245" y="1856740"/>
            <a:ext cx="1891030" cy="36766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solidFill>
                  <a:srgbClr val="0043A8"/>
                </a:solidFill>
                <a:latin typeface="+mj-lt"/>
                <a:ea typeface="楷体" panose="02010609060101010101" pitchFamily="49" charset="-122"/>
                <a:cs typeface="+mj-lt"/>
              </a:rPr>
              <a:t>Wigner-Ville</a:t>
            </a:r>
            <a:r>
              <a:rPr lang="zh-CN" altLang="en-US" dirty="0">
                <a:solidFill>
                  <a:srgbClr val="0043A8"/>
                </a:solidFill>
                <a:latin typeface="楷体" panose="02010609060101010101" pitchFamily="49" charset="-122"/>
                <a:ea typeface="楷体" panose="02010609060101010101" pitchFamily="49" charset="-122"/>
              </a:rPr>
              <a:t>分布</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67" name="矩形 66"/>
          <p:cNvSpPr/>
          <p:nvPr/>
        </p:nvSpPr>
        <p:spPr>
          <a:xfrm>
            <a:off x="10117455" y="1464310"/>
            <a:ext cx="1690370"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多模态输入</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68" name="矩形 67"/>
          <p:cNvSpPr/>
          <p:nvPr/>
        </p:nvSpPr>
        <p:spPr>
          <a:xfrm>
            <a:off x="10116820" y="2595880"/>
            <a:ext cx="1689735"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深度学习模型</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72" name="矩形 71"/>
          <p:cNvSpPr/>
          <p:nvPr/>
        </p:nvSpPr>
        <p:spPr>
          <a:xfrm>
            <a:off x="8278495" y="3826510"/>
            <a:ext cx="1689735"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调制方式</a:t>
            </a:r>
            <a:endParaRPr lang="zh-CN" altLang="en-US" dirty="0">
              <a:solidFill>
                <a:srgbClr val="0043A8"/>
              </a:solidFill>
              <a:latin typeface="楷体" panose="02010609060101010101" pitchFamily="49" charset="-122"/>
              <a:ea typeface="楷体" panose="02010609060101010101" pitchFamily="49" charset="-122"/>
            </a:endParaRPr>
          </a:p>
        </p:txBody>
      </p:sp>
      <p:cxnSp>
        <p:nvCxnSpPr>
          <p:cNvPr id="73" name="直接箭头连接符 72"/>
          <p:cNvCxnSpPr/>
          <p:nvPr/>
        </p:nvCxnSpPr>
        <p:spPr>
          <a:xfrm flipH="1">
            <a:off x="10959531" y="2131347"/>
            <a:ext cx="4445" cy="404495"/>
          </a:xfrm>
          <a:prstGeom prst="straightConnector1">
            <a:avLst/>
          </a:prstGeom>
          <a:ln w="25400">
            <a:solidFill>
              <a:srgbClr val="0043A8"/>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10446385" y="3521075"/>
            <a:ext cx="593090" cy="275590"/>
          </a:xfrm>
          <a:prstGeom prst="rect">
            <a:avLst/>
          </a:prstGeom>
          <a:noFill/>
        </p:spPr>
        <p:txBody>
          <a:bodyPr wrap="square" rtlCol="0">
            <a:spAutoFit/>
          </a:bodyPr>
          <a:lstStyle/>
          <a:p>
            <a:r>
              <a:rPr lang="zh-CN" altLang="en-US" sz="1200"/>
              <a:t>输出</a:t>
            </a:r>
            <a:endParaRPr lang="zh-CN" altLang="en-US" sz="1200"/>
          </a:p>
        </p:txBody>
      </p:sp>
      <p:grpSp>
        <p:nvGrpSpPr>
          <p:cNvPr id="75" name="组合 74"/>
          <p:cNvGrpSpPr/>
          <p:nvPr/>
        </p:nvGrpSpPr>
        <p:grpSpPr>
          <a:xfrm rot="5400000" flipH="1">
            <a:off x="9297670" y="1210945"/>
            <a:ext cx="479425" cy="1146810"/>
            <a:chOff x="9070162" y="4912835"/>
            <a:chExt cx="1450000" cy="271294"/>
          </a:xfrm>
        </p:grpSpPr>
        <p:cxnSp>
          <p:nvCxnSpPr>
            <p:cNvPr id="76" name="肘形连接符 50"/>
            <p:cNvCxnSpPr/>
            <p:nvPr/>
          </p:nvCxnSpPr>
          <p:spPr>
            <a:xfrm rot="5400000" flipV="1">
              <a:off x="10021052" y="4683600"/>
              <a:ext cx="269875" cy="728345"/>
            </a:xfrm>
            <a:prstGeom prst="bentConnector3">
              <a:avLst>
                <a:gd name="adj1" fmla="val 42823"/>
              </a:avLst>
            </a:prstGeom>
            <a:ln>
              <a:solidFill>
                <a:srgbClr val="0043A8">
                  <a:alpha val="99000"/>
                </a:srgbClr>
              </a:solidFill>
              <a:prstDash val="sysDash"/>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77" name="肘形连接符 52"/>
            <p:cNvCxnSpPr/>
            <p:nvPr/>
          </p:nvCxnSpPr>
          <p:spPr>
            <a:xfrm rot="5400000">
              <a:off x="9353639" y="4745487"/>
              <a:ext cx="155165" cy="722119"/>
            </a:xfrm>
            <a:prstGeom prst="bentConnector3">
              <a:avLst>
                <a:gd name="adj1" fmla="val -228"/>
              </a:avLst>
            </a:prstGeom>
            <a:ln>
              <a:solidFill>
                <a:srgbClr val="0043A8">
                  <a:alpha val="99000"/>
                </a:srgbClr>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grpSp>
      <p:cxnSp>
        <p:nvCxnSpPr>
          <p:cNvPr id="78" name="肘形连接符 50"/>
          <p:cNvCxnSpPr/>
          <p:nvPr/>
        </p:nvCxnSpPr>
        <p:spPr>
          <a:xfrm rot="10800000" flipV="1">
            <a:off x="10015855" y="3384550"/>
            <a:ext cx="935355" cy="701675"/>
          </a:xfrm>
          <a:prstGeom prst="bentConnector3">
            <a:avLst>
              <a:gd name="adj1" fmla="val -1221"/>
            </a:avLst>
          </a:prstGeom>
          <a:ln w="28575" cmpd="sng">
            <a:solidFill>
              <a:schemeClr val="accent1">
                <a:shade val="50000"/>
              </a:schemeClr>
            </a:solidFill>
            <a:prstDash val="dash"/>
            <a:tailEnd type="arrow" w="sm" len="sm"/>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7364095" y="1364615"/>
            <a:ext cx="1886585" cy="36766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时频图</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80" name="矩形 79"/>
          <p:cNvSpPr/>
          <p:nvPr/>
        </p:nvSpPr>
        <p:spPr>
          <a:xfrm>
            <a:off x="7357745" y="1861820"/>
            <a:ext cx="1891030" cy="36766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dirty="0">
                <a:solidFill>
                  <a:srgbClr val="0043A8"/>
                </a:solidFill>
                <a:latin typeface="+mj-lt"/>
                <a:ea typeface="楷体" panose="02010609060101010101" pitchFamily="49" charset="-122"/>
                <a:cs typeface="+mj-lt"/>
              </a:rPr>
              <a:t>星座图</a:t>
            </a:r>
            <a:endParaRPr lang="zh-CN" dirty="0">
              <a:solidFill>
                <a:srgbClr val="0043A8"/>
              </a:solidFill>
              <a:latin typeface="楷体" panose="02010609060101010101" pitchFamily="49" charset="-122"/>
              <a:ea typeface="楷体" panose="02010609060101010101" pitchFamily="49" charset="-122"/>
            </a:endParaRPr>
          </a:p>
        </p:txBody>
      </p:sp>
      <p:pic>
        <p:nvPicPr>
          <p:cNvPr id="81" name="图片 80" descr="ceb81ed7d905d35c593ef268355c3194(1)"/>
          <p:cNvPicPr>
            <a:picLocks noChangeAspect="1"/>
          </p:cNvPicPr>
          <p:nvPr/>
        </p:nvPicPr>
        <p:blipFill>
          <a:blip r:embed="rId8"/>
          <a:stretch>
            <a:fillRect/>
          </a:stretch>
        </p:blipFill>
        <p:spPr>
          <a:xfrm>
            <a:off x="2779395" y="2229485"/>
            <a:ext cx="2529840" cy="1531620"/>
          </a:xfrm>
          <a:prstGeom prst="rect">
            <a:avLst/>
          </a:prstGeom>
        </p:spPr>
      </p:pic>
      <p:cxnSp>
        <p:nvCxnSpPr>
          <p:cNvPr id="83" name="直接连接符 82"/>
          <p:cNvCxnSpPr/>
          <p:nvPr/>
        </p:nvCxnSpPr>
        <p:spPr>
          <a:xfrm flipH="1">
            <a:off x="3287286" y="4463453"/>
            <a:ext cx="4445" cy="258445"/>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849521" y="4716818"/>
            <a:ext cx="2442210" cy="0"/>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85" name="直接连接符 84"/>
          <p:cNvCxnSpPr>
            <a:endCxn id="87" idx="1"/>
          </p:cNvCxnSpPr>
          <p:nvPr/>
        </p:nvCxnSpPr>
        <p:spPr>
          <a:xfrm flipH="1">
            <a:off x="848251" y="4716818"/>
            <a:ext cx="5715" cy="1047115"/>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grpSp>
        <p:nvGrpSpPr>
          <p:cNvPr id="88" name="组合 87"/>
          <p:cNvGrpSpPr/>
          <p:nvPr/>
        </p:nvGrpSpPr>
        <p:grpSpPr>
          <a:xfrm rot="16200000">
            <a:off x="675640" y="5356860"/>
            <a:ext cx="1179195" cy="818515"/>
            <a:chOff x="8337" y="5947"/>
            <a:chExt cx="3811" cy="485"/>
          </a:xfrm>
        </p:grpSpPr>
        <p:cxnSp>
          <p:nvCxnSpPr>
            <p:cNvPr id="89" name="直接连接符 88"/>
            <p:cNvCxnSpPr/>
            <p:nvPr/>
          </p:nvCxnSpPr>
          <p:spPr>
            <a:xfrm>
              <a:off x="10158" y="5947"/>
              <a:ext cx="0" cy="176"/>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8337" y="6123"/>
              <a:ext cx="3811" cy="0"/>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8337" y="6123"/>
              <a:ext cx="0" cy="304"/>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10158" y="6128"/>
              <a:ext cx="0" cy="304"/>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12148" y="6128"/>
              <a:ext cx="0" cy="304"/>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flipH="1">
            <a:off x="9151620" y="4463415"/>
            <a:ext cx="2301349" cy="1892300"/>
            <a:chOff x="1536" y="7229"/>
            <a:chExt cx="3624" cy="2980"/>
          </a:xfrm>
        </p:grpSpPr>
        <p:cxnSp>
          <p:nvCxnSpPr>
            <p:cNvPr id="94" name="直接连接符 93"/>
            <p:cNvCxnSpPr/>
            <p:nvPr/>
          </p:nvCxnSpPr>
          <p:spPr>
            <a:xfrm flipH="1">
              <a:off x="5137" y="7229"/>
              <a:ext cx="7" cy="407"/>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1538" y="7628"/>
              <a:ext cx="3622" cy="0"/>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1536" y="7628"/>
              <a:ext cx="9" cy="1649"/>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grpSp>
          <p:nvGrpSpPr>
            <p:cNvPr id="98" name="组合 97"/>
            <p:cNvGrpSpPr/>
            <p:nvPr/>
          </p:nvGrpSpPr>
          <p:grpSpPr>
            <a:xfrm rot="16200000">
              <a:off x="1264" y="8636"/>
              <a:ext cx="1857" cy="1289"/>
              <a:chOff x="8337" y="5947"/>
              <a:chExt cx="3811" cy="485"/>
            </a:xfrm>
          </p:grpSpPr>
          <p:cxnSp>
            <p:nvCxnSpPr>
              <p:cNvPr id="99" name="直接连接符 98"/>
              <p:cNvCxnSpPr/>
              <p:nvPr/>
            </p:nvCxnSpPr>
            <p:spPr>
              <a:xfrm>
                <a:off x="10158" y="5947"/>
                <a:ext cx="0" cy="176"/>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8337" y="6123"/>
                <a:ext cx="3811" cy="0"/>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V="1">
                <a:off x="8337" y="6123"/>
                <a:ext cx="0" cy="304"/>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10158" y="6128"/>
                <a:ext cx="0" cy="304"/>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V="1">
                <a:off x="12148" y="6128"/>
                <a:ext cx="0" cy="304"/>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grpSp>
      </p:grpSp>
      <p:cxnSp>
        <p:nvCxnSpPr>
          <p:cNvPr id="9" name="肘形连接符 50"/>
          <p:cNvCxnSpPr/>
          <p:nvPr/>
        </p:nvCxnSpPr>
        <p:spPr>
          <a:xfrm flipV="1">
            <a:off x="4211320" y="1806575"/>
            <a:ext cx="2494915" cy="2311400"/>
          </a:xfrm>
          <a:prstGeom prst="bentConnector3">
            <a:avLst>
              <a:gd name="adj1" fmla="val 61135"/>
            </a:avLst>
          </a:prstGeom>
          <a:ln w="28575" cmpd="sng">
            <a:solidFill>
              <a:schemeClr val="accent1">
                <a:shade val="50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rot="16200000">
            <a:off x="6789918" y="1477508"/>
            <a:ext cx="479108" cy="655911"/>
            <a:chOff x="9070162" y="5028964"/>
            <a:chExt cx="1449040" cy="155165"/>
          </a:xfrm>
        </p:grpSpPr>
        <p:cxnSp>
          <p:nvCxnSpPr>
            <p:cNvPr id="12" name="肘形连接符 50"/>
            <p:cNvCxnSpPr/>
            <p:nvPr/>
          </p:nvCxnSpPr>
          <p:spPr>
            <a:xfrm rot="5400000" flipV="1">
              <a:off x="10071268" y="4734919"/>
              <a:ext cx="152622" cy="743245"/>
            </a:xfrm>
            <a:prstGeom prst="bentConnector3">
              <a:avLst>
                <a:gd name="adj1" fmla="val -1968"/>
              </a:avLst>
            </a:prstGeom>
            <a:ln>
              <a:solidFill>
                <a:srgbClr val="0043A8">
                  <a:alpha val="99000"/>
                </a:srgbClr>
              </a:solidFill>
              <a:prstDash val="sysDash"/>
              <a:tailEnd type="arrow" w="sm" len="sm"/>
            </a:ln>
          </p:spPr>
          <p:style>
            <a:lnRef idx="1">
              <a:schemeClr val="accent1"/>
            </a:lnRef>
            <a:fillRef idx="0">
              <a:schemeClr val="accent1"/>
            </a:fillRef>
            <a:effectRef idx="0">
              <a:schemeClr val="accent1"/>
            </a:effectRef>
            <a:fontRef idx="minor">
              <a:schemeClr val="tx1"/>
            </a:fontRef>
          </p:style>
        </p:cxnSp>
        <p:cxnSp>
          <p:nvCxnSpPr>
            <p:cNvPr id="13" name="肘形连接符 52"/>
            <p:cNvCxnSpPr/>
            <p:nvPr/>
          </p:nvCxnSpPr>
          <p:spPr>
            <a:xfrm rot="5400000">
              <a:off x="9353639" y="4745487"/>
              <a:ext cx="155165" cy="722119"/>
            </a:xfrm>
            <a:prstGeom prst="bentConnector3">
              <a:avLst>
                <a:gd name="adj1" fmla="val -228"/>
              </a:avLst>
            </a:prstGeom>
            <a:ln>
              <a:solidFill>
                <a:srgbClr val="0043A8"/>
              </a:solidFill>
              <a:prstDash val="sysDash"/>
              <a:tailEnd type="arrow" w="sm" len="sm"/>
            </a:ln>
          </p:spPr>
          <p:style>
            <a:lnRef idx="1">
              <a:schemeClr val="accent1"/>
            </a:lnRef>
            <a:fillRef idx="0">
              <a:schemeClr val="accent1"/>
            </a:fillRef>
            <a:effectRef idx="0">
              <a:schemeClr val="accent1"/>
            </a:effectRef>
            <a:fontRef idx="minor">
              <a:schemeClr val="tx1"/>
            </a:fontRef>
          </p:style>
        </p:cxnSp>
      </p:grpSp>
      <p:sp>
        <p:nvSpPr>
          <p:cNvPr id="109" name="矩形: 圆角 108"/>
          <p:cNvSpPr/>
          <p:nvPr/>
        </p:nvSpPr>
        <p:spPr>
          <a:xfrm>
            <a:off x="4801487" y="4171745"/>
            <a:ext cx="952713" cy="410008"/>
          </a:xfrm>
          <a:prstGeom prst="roundRect">
            <a:avLst/>
          </a:prstGeom>
          <a:solidFill>
            <a:srgbClr val="E1EAF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数据流</a:t>
            </a:r>
            <a:endParaRPr lang="zh-CN" altLang="en-US" b="1"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46050" y="43657"/>
            <a:ext cx="10554674" cy="598488"/>
          </a:xfrm>
        </p:spPr>
        <p:txBody>
          <a:bodyPr/>
          <a:lstStyle/>
          <a:p>
            <a:r>
              <a:rPr lang="zh-CN" altLang="en-US" dirty="0"/>
              <a:t> 目标设置及总体技术路线</a:t>
            </a:r>
            <a:endParaRPr lang="zh-CN" altLang="en-US" dirty="0"/>
          </a:p>
        </p:txBody>
      </p:sp>
      <p:sp>
        <p:nvSpPr>
          <p:cNvPr id="50" name="文本框 6"/>
          <p:cNvSpPr txBox="1"/>
          <p:nvPr>
            <p:custDataLst>
              <p:tags r:id="rId1"/>
            </p:custDataLst>
          </p:nvPr>
        </p:nvSpPr>
        <p:spPr>
          <a:xfrm>
            <a:off x="647699" y="83820"/>
            <a:ext cx="9803471"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25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Pct val="100000"/>
              <a:buFontTx/>
              <a:buNone/>
              <a:defRPr/>
            </a:pPr>
            <a:r>
              <a:rPr kumimoji="0" lang="zh-CN" altLang="en-US" sz="32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rPr>
              <a:t>研究内容四：近场测量与远场特性的内隐关系建模与反演</a:t>
            </a:r>
            <a:endParaRPr kumimoji="0" lang="zh-CN" altLang="en-US" sz="32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endParaRPr>
          </a:p>
        </p:txBody>
      </p:sp>
      <p:cxnSp>
        <p:nvCxnSpPr>
          <p:cNvPr id="51" name="直接连接符 50"/>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0"/>
          </p:nvPr>
        </p:nvSpPr>
        <p:spPr>
          <a:xfrm>
            <a:off x="10859093" y="6507495"/>
            <a:ext cx="1037230" cy="3429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C53781C-E1F6-4315-A39D-61273F2E0596}" type="slidenum">
              <a:rPr kumimoji="0" lang="zh-CN" altLang="en-US" sz="1200" b="0" i="0" u="none" strike="noStrike" kern="1200" cap="none" spc="0" normalizeH="0" baseline="0" noProof="0" smtClean="0">
                <a:ln>
                  <a:noFill/>
                </a:ln>
                <a:solidFill>
                  <a:srgbClr val="000000">
                    <a:tint val="75000"/>
                  </a:srgbClr>
                </a:solidFill>
                <a:effectLst/>
                <a:uLnTx/>
                <a:uFillTx/>
                <a:latin typeface="Arial" panose="020B0604020202090204"/>
                <a:ea typeface="微软雅黑" panose="020B0503020204020204" charset="-122"/>
                <a:cs typeface="+mn-cs"/>
              </a:rPr>
            </a:fld>
            <a:endParaRPr kumimoji="0" lang="zh-CN" altLang="en-US" sz="1200" b="0" i="0" u="none" strike="noStrike" kern="1200" cap="none" spc="0" normalizeH="0" baseline="0" noProof="0" dirty="0">
              <a:ln>
                <a:noFill/>
              </a:ln>
              <a:solidFill>
                <a:srgbClr val="000000">
                  <a:tint val="75000"/>
                </a:srgbClr>
              </a:solidFill>
              <a:effectLst/>
              <a:uLnTx/>
              <a:uFillTx/>
              <a:latin typeface="Arial" panose="020B0604020202090204"/>
              <a:ea typeface="微软雅黑" panose="020B0503020204020204" charset="-122"/>
              <a:cs typeface="+mn-cs"/>
            </a:endParaRPr>
          </a:p>
        </p:txBody>
      </p:sp>
      <p:grpSp>
        <p:nvGrpSpPr>
          <p:cNvPr id="40" name="组合 39"/>
          <p:cNvGrpSpPr/>
          <p:nvPr/>
        </p:nvGrpSpPr>
        <p:grpSpPr>
          <a:xfrm>
            <a:off x="446050" y="1493062"/>
            <a:ext cx="4261836" cy="4269407"/>
            <a:chOff x="449613" y="1283913"/>
            <a:chExt cx="4261836" cy="4269407"/>
          </a:xfrm>
        </p:grpSpPr>
        <p:grpSp>
          <p:nvGrpSpPr>
            <p:cNvPr id="39" name="组合 38"/>
            <p:cNvGrpSpPr/>
            <p:nvPr/>
          </p:nvGrpSpPr>
          <p:grpSpPr>
            <a:xfrm>
              <a:off x="829598" y="2173615"/>
              <a:ext cx="3501866" cy="2966596"/>
              <a:chOff x="1029891" y="2049144"/>
              <a:chExt cx="3501866" cy="2966596"/>
            </a:xfrm>
          </p:grpSpPr>
          <p:grpSp>
            <p:nvGrpSpPr>
              <p:cNvPr id="37" name="组合 36"/>
              <p:cNvGrpSpPr/>
              <p:nvPr/>
            </p:nvGrpSpPr>
            <p:grpSpPr>
              <a:xfrm>
                <a:off x="1050755" y="2049144"/>
                <a:ext cx="3481002" cy="755771"/>
                <a:chOff x="1173697" y="1040546"/>
                <a:chExt cx="3481002" cy="755771"/>
              </a:xfrm>
            </p:grpSpPr>
            <p:sp>
              <p:nvSpPr>
                <p:cNvPr id="4" name="矩形: 圆角 3"/>
                <p:cNvSpPr/>
                <p:nvPr/>
              </p:nvSpPr>
              <p:spPr>
                <a:xfrm>
                  <a:off x="1173697" y="1040546"/>
                  <a:ext cx="3481002" cy="755771"/>
                </a:xfrm>
                <a:prstGeom prst="roundRect">
                  <a:avLst/>
                </a:prstGeom>
                <a:noFill/>
                <a:ln w="19050">
                  <a:solidFill>
                    <a:srgbClr val="0043A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panose="020B0503020204020204" charset="-122"/>
                    <a:cs typeface="+mn-cs"/>
                  </a:endParaRPr>
                </a:p>
              </p:txBody>
            </p:sp>
            <p:sp>
              <p:nvSpPr>
                <p:cNvPr id="5" name="文本框 4"/>
                <p:cNvSpPr txBox="1"/>
                <p:nvPr/>
              </p:nvSpPr>
              <p:spPr>
                <a:xfrm>
                  <a:off x="1173697" y="1086712"/>
                  <a:ext cx="348100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rPr>
                    <a:t>空间信息重要</a:t>
                  </a:r>
                  <a:endParaRPr kumimoji="0" lang="en-US" altLang="zh-CN" sz="18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rPr>
                    <a:t>而空域波束动态捷变</a:t>
                  </a:r>
                  <a:endParaRPr kumimoji="0" lang="zh-CN" altLang="en-US" sz="18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endParaRPr>
                </a:p>
              </p:txBody>
            </p:sp>
          </p:grpSp>
          <p:grpSp>
            <p:nvGrpSpPr>
              <p:cNvPr id="36" name="组合 35"/>
              <p:cNvGrpSpPr/>
              <p:nvPr/>
            </p:nvGrpSpPr>
            <p:grpSpPr>
              <a:xfrm>
                <a:off x="1050755" y="3154557"/>
                <a:ext cx="3481002" cy="755771"/>
                <a:chOff x="1173697" y="2741154"/>
                <a:chExt cx="3481002" cy="755771"/>
              </a:xfrm>
            </p:grpSpPr>
            <p:sp>
              <p:nvSpPr>
                <p:cNvPr id="9" name="矩形: 圆角 8"/>
                <p:cNvSpPr/>
                <p:nvPr/>
              </p:nvSpPr>
              <p:spPr>
                <a:xfrm>
                  <a:off x="1173697" y="2741154"/>
                  <a:ext cx="3481002" cy="755771"/>
                </a:xfrm>
                <a:prstGeom prst="roundRect">
                  <a:avLst/>
                </a:prstGeom>
                <a:noFill/>
                <a:ln w="19050">
                  <a:solidFill>
                    <a:srgbClr val="0043A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panose="020B0503020204020204" charset="-122"/>
                    <a:cs typeface="+mn-cs"/>
                  </a:endParaRPr>
                </a:p>
              </p:txBody>
            </p:sp>
            <p:sp>
              <p:nvSpPr>
                <p:cNvPr id="10" name="文本框 9"/>
                <p:cNvSpPr txBox="1"/>
                <p:nvPr/>
              </p:nvSpPr>
              <p:spPr>
                <a:xfrm>
                  <a:off x="1173697" y="2789626"/>
                  <a:ext cx="348100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00" cap="none" spc="0" normalizeH="0" baseline="0" noProof="0" dirty="0">
                      <a:ln>
                        <a:noFill/>
                      </a:ln>
                      <a:solidFill>
                        <a:srgbClr val="0043A8"/>
                      </a:solidFill>
                      <a:effectLst/>
                      <a:uLnTx/>
                      <a:uFillTx/>
                      <a:latin typeface="微软雅黑" panose="020B0503020204020204" charset="-122"/>
                      <a:ea typeface="微软雅黑" panose="020B0503020204020204" charset="-122"/>
                      <a:cs typeface="Times New Roman" panose="02020503050405090304" pitchFamily="18" charset="0"/>
                    </a:rPr>
                    <a:t>太空远场测量空间采样能耗大</a:t>
                  </a:r>
                  <a:endParaRPr kumimoji="0" lang="en-US" altLang="zh-CN" sz="1800" b="1" i="0" u="none" strike="noStrike" kern="100" cap="none" spc="0" normalizeH="0" baseline="0" noProof="0" dirty="0">
                    <a:ln>
                      <a:noFill/>
                    </a:ln>
                    <a:solidFill>
                      <a:srgbClr val="0043A8"/>
                    </a:solidFill>
                    <a:effectLst/>
                    <a:uLnTx/>
                    <a:uFillTx/>
                    <a:latin typeface="微软雅黑" panose="020B0503020204020204" charset="-122"/>
                    <a:ea typeface="微软雅黑" panose="020B0503020204020204" charset="-122"/>
                    <a:cs typeface="Times New Roman" panose="0202050305040509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kern="100" dirty="0">
                      <a:solidFill>
                        <a:srgbClr val="0043A8"/>
                      </a:solidFill>
                      <a:latin typeface="微软雅黑" panose="020B0503020204020204" charset="-122"/>
                      <a:ea typeface="微软雅黑" panose="020B0503020204020204" charset="-122"/>
                      <a:cs typeface="Times New Roman" panose="02020503050405090304" pitchFamily="18" charset="0"/>
                    </a:rPr>
                    <a:t>且</a:t>
                  </a:r>
                  <a:r>
                    <a:rPr kumimoji="0" lang="zh-CN" altLang="en-US" sz="1800" b="1" i="0" u="none" strike="noStrike" kern="100" cap="none" spc="0" normalizeH="0" baseline="0" noProof="0" dirty="0">
                      <a:ln>
                        <a:noFill/>
                      </a:ln>
                      <a:solidFill>
                        <a:srgbClr val="0043A8"/>
                      </a:solidFill>
                      <a:effectLst/>
                      <a:uLnTx/>
                      <a:uFillTx/>
                      <a:latin typeface="微软雅黑" panose="020B0503020204020204" charset="-122"/>
                      <a:ea typeface="微软雅黑" panose="020B0503020204020204" charset="-122"/>
                      <a:cs typeface="Times New Roman" panose="02020503050405090304" pitchFamily="18" charset="0"/>
                    </a:rPr>
                    <a:t>实时性差</a:t>
                  </a:r>
                  <a:endParaRPr kumimoji="0" lang="zh-CN" altLang="en-US" sz="1800" b="1" i="0" u="none" strike="noStrike" kern="100" cap="none" spc="0" normalizeH="0" baseline="0" noProof="0" dirty="0">
                    <a:ln>
                      <a:noFill/>
                    </a:ln>
                    <a:solidFill>
                      <a:srgbClr val="0043A8"/>
                    </a:solidFill>
                    <a:effectLst/>
                    <a:uLnTx/>
                    <a:uFillTx/>
                    <a:latin typeface="微软雅黑" panose="020B0503020204020204" charset="-122"/>
                    <a:ea typeface="微软雅黑" panose="020B0503020204020204" charset="-122"/>
                    <a:cs typeface="Times New Roman" panose="02020503050405090304" pitchFamily="18" charset="0"/>
                  </a:endParaRPr>
                </a:p>
              </p:txBody>
            </p:sp>
          </p:grpSp>
          <p:grpSp>
            <p:nvGrpSpPr>
              <p:cNvPr id="35" name="组合 34"/>
              <p:cNvGrpSpPr/>
              <p:nvPr/>
            </p:nvGrpSpPr>
            <p:grpSpPr>
              <a:xfrm>
                <a:off x="1029891" y="4259969"/>
                <a:ext cx="3481002" cy="755771"/>
                <a:chOff x="1173697" y="4441762"/>
                <a:chExt cx="3481002" cy="755771"/>
              </a:xfrm>
            </p:grpSpPr>
            <p:sp>
              <p:nvSpPr>
                <p:cNvPr id="14" name="矩形: 圆角 13"/>
                <p:cNvSpPr/>
                <p:nvPr/>
              </p:nvSpPr>
              <p:spPr>
                <a:xfrm>
                  <a:off x="1173697" y="4441762"/>
                  <a:ext cx="3481002" cy="755771"/>
                </a:xfrm>
                <a:prstGeom prst="roundRect">
                  <a:avLst/>
                </a:prstGeom>
                <a:noFill/>
                <a:ln w="19050">
                  <a:solidFill>
                    <a:srgbClr val="0043A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panose="020B0503020204020204" charset="-122"/>
                    <a:cs typeface="+mn-cs"/>
                  </a:endParaRPr>
                </a:p>
              </p:txBody>
            </p:sp>
            <p:sp>
              <p:nvSpPr>
                <p:cNvPr id="15" name="文本框 14"/>
                <p:cNvSpPr txBox="1"/>
                <p:nvPr/>
              </p:nvSpPr>
              <p:spPr>
                <a:xfrm>
                  <a:off x="1173697" y="4496481"/>
                  <a:ext cx="348100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00" cap="none" spc="0" normalizeH="0" baseline="0" noProof="0" dirty="0">
                      <a:ln>
                        <a:noFill/>
                      </a:ln>
                      <a:solidFill>
                        <a:srgbClr val="0043A8"/>
                      </a:solidFill>
                      <a:effectLst/>
                      <a:uLnTx/>
                      <a:uFillTx/>
                      <a:latin typeface="微软雅黑" panose="020B0503020204020204" charset="-122"/>
                      <a:ea typeface="微软雅黑" panose="020B0503020204020204" charset="-122"/>
                      <a:cs typeface="Times New Roman" panose="02020503050405090304" pitchFamily="18" charset="0"/>
                    </a:rPr>
                    <a:t>调制信号的时变特性</a:t>
                  </a:r>
                  <a:endParaRPr kumimoji="0" lang="en-US" altLang="zh-CN" sz="1800" b="1" i="0" u="none" strike="noStrike" kern="100" cap="none" spc="0" normalizeH="0" baseline="0" noProof="0" dirty="0">
                    <a:ln>
                      <a:noFill/>
                    </a:ln>
                    <a:solidFill>
                      <a:srgbClr val="0043A8"/>
                    </a:solidFill>
                    <a:effectLst/>
                    <a:uLnTx/>
                    <a:uFillTx/>
                    <a:latin typeface="微软雅黑" panose="020B0503020204020204" charset="-122"/>
                    <a:ea typeface="微软雅黑" panose="020B0503020204020204" charset="-122"/>
                    <a:cs typeface="Times New Roman" panose="0202050305040509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00" cap="none" spc="0" normalizeH="0" baseline="0" noProof="0" dirty="0">
                      <a:ln>
                        <a:noFill/>
                      </a:ln>
                      <a:solidFill>
                        <a:srgbClr val="0043A8"/>
                      </a:solidFill>
                      <a:effectLst/>
                      <a:uLnTx/>
                      <a:uFillTx/>
                      <a:latin typeface="微软雅黑" panose="020B0503020204020204" charset="-122"/>
                      <a:ea typeface="微软雅黑" panose="020B0503020204020204" charset="-122"/>
                      <a:cs typeface="Times New Roman" panose="02020503050405090304" pitchFamily="18" charset="0"/>
                    </a:rPr>
                    <a:t>叠加近场电磁波复杂传播特征</a:t>
                  </a:r>
                  <a:endParaRPr kumimoji="0" lang="zh-CN" altLang="en-US" sz="1800" b="1" i="0" u="none" strike="noStrike" kern="100" cap="none" spc="0" normalizeH="0" baseline="0" noProof="0" dirty="0">
                    <a:ln>
                      <a:noFill/>
                    </a:ln>
                    <a:solidFill>
                      <a:srgbClr val="0043A8"/>
                    </a:solidFill>
                    <a:effectLst/>
                    <a:uLnTx/>
                    <a:uFillTx/>
                    <a:latin typeface="微软雅黑" panose="020B0503020204020204" charset="-122"/>
                    <a:ea typeface="微软雅黑" panose="020B0503020204020204" charset="-122"/>
                    <a:cs typeface="Times New Roman" panose="02020503050405090304" pitchFamily="18" charset="0"/>
                  </a:endParaRPr>
                </a:p>
              </p:txBody>
            </p:sp>
          </p:grpSp>
        </p:grpSp>
        <p:sp>
          <p:nvSpPr>
            <p:cNvPr id="38" name="矩形 37"/>
            <p:cNvSpPr/>
            <p:nvPr/>
          </p:nvSpPr>
          <p:spPr>
            <a:xfrm>
              <a:off x="449613" y="1599135"/>
              <a:ext cx="4261836" cy="3954185"/>
            </a:xfrm>
            <a:prstGeom prst="rect">
              <a:avLst/>
            </a:prstGeom>
            <a:noFill/>
            <a:ln w="19050">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Arial" panose="020B0604020202090204"/>
                <a:ea typeface="微软雅黑" panose="020B0503020204020204" charset="-122"/>
              </a:endParaRPr>
            </a:p>
          </p:txBody>
        </p:sp>
        <p:sp>
          <p:nvSpPr>
            <p:cNvPr id="67" name="矩形: 圆角 66"/>
            <p:cNvSpPr/>
            <p:nvPr/>
          </p:nvSpPr>
          <p:spPr>
            <a:xfrm>
              <a:off x="1699420" y="1283913"/>
              <a:ext cx="1741358" cy="583514"/>
            </a:xfrm>
            <a:prstGeom prst="roundRect">
              <a:avLst/>
            </a:prstGeom>
            <a:solidFill>
              <a:srgbClr val="0043A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研究动机</a:t>
              </a:r>
              <a:endParaRPr lang="zh-CN" altLang="en-US" sz="2000" b="1" dirty="0">
                <a:solidFill>
                  <a:schemeClr val="bg1"/>
                </a:solidFill>
              </a:endParaRPr>
            </a:p>
          </p:txBody>
        </p:sp>
      </p:grpSp>
      <p:sp>
        <p:nvSpPr>
          <p:cNvPr id="86" name="箭头: 下 85"/>
          <p:cNvSpPr/>
          <p:nvPr/>
        </p:nvSpPr>
        <p:spPr>
          <a:xfrm flipV="1">
            <a:off x="5131580" y="1095530"/>
            <a:ext cx="1907975" cy="4666937"/>
          </a:xfrm>
          <a:prstGeom prst="downArrow">
            <a:avLst>
              <a:gd name="adj1" fmla="val 50000"/>
              <a:gd name="adj2" fmla="val 33691"/>
            </a:avLst>
          </a:prstGeom>
          <a:solidFill>
            <a:srgbClr val="0043A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7" name="文本框 86"/>
          <p:cNvSpPr txBox="1"/>
          <p:nvPr/>
        </p:nvSpPr>
        <p:spPr>
          <a:xfrm>
            <a:off x="5778097" y="2317838"/>
            <a:ext cx="646331" cy="646331"/>
          </a:xfrm>
          <a:prstGeom prst="rect">
            <a:avLst/>
          </a:prstGeom>
          <a:noFill/>
        </p:spPr>
        <p:txBody>
          <a:bodyPr wrap="none" rtlCol="0">
            <a:spAutoFit/>
          </a:bodyPr>
          <a:lstStyle/>
          <a:p>
            <a:pPr algn="ctr"/>
            <a:r>
              <a:rPr lang="zh-CN" altLang="en-US" dirty="0">
                <a:solidFill>
                  <a:schemeClr val="bg1"/>
                </a:solidFill>
              </a:rPr>
              <a:t>精确</a:t>
            </a:r>
            <a:endParaRPr lang="en-US" altLang="zh-CN" dirty="0">
              <a:solidFill>
                <a:schemeClr val="bg1"/>
              </a:solidFill>
            </a:endParaRPr>
          </a:p>
          <a:p>
            <a:pPr algn="ctr"/>
            <a:r>
              <a:rPr lang="zh-CN" altLang="en-US" dirty="0">
                <a:solidFill>
                  <a:schemeClr val="bg1"/>
                </a:solidFill>
              </a:rPr>
              <a:t>可靠</a:t>
            </a:r>
            <a:endParaRPr lang="zh-CN" altLang="en-US" dirty="0">
              <a:solidFill>
                <a:schemeClr val="bg1"/>
              </a:solidFill>
            </a:endParaRPr>
          </a:p>
        </p:txBody>
      </p:sp>
      <p:sp>
        <p:nvSpPr>
          <p:cNvPr id="88" name="文本框 87"/>
          <p:cNvSpPr txBox="1"/>
          <p:nvPr/>
        </p:nvSpPr>
        <p:spPr>
          <a:xfrm>
            <a:off x="5784578" y="3446381"/>
            <a:ext cx="646331" cy="646331"/>
          </a:xfrm>
          <a:prstGeom prst="rect">
            <a:avLst/>
          </a:prstGeom>
          <a:noFill/>
        </p:spPr>
        <p:txBody>
          <a:bodyPr wrap="none" rtlCol="0">
            <a:spAutoFit/>
          </a:bodyPr>
          <a:lstStyle/>
          <a:p>
            <a:pPr algn="ctr"/>
            <a:r>
              <a:rPr lang="zh-CN" altLang="en-US" dirty="0">
                <a:solidFill>
                  <a:schemeClr val="bg1"/>
                </a:solidFill>
              </a:rPr>
              <a:t>高效</a:t>
            </a:r>
            <a:endParaRPr lang="en-US" altLang="zh-CN" dirty="0">
              <a:solidFill>
                <a:schemeClr val="bg1"/>
              </a:solidFill>
            </a:endParaRPr>
          </a:p>
          <a:p>
            <a:pPr algn="ctr"/>
            <a:r>
              <a:rPr lang="zh-CN" altLang="en-US" dirty="0">
                <a:solidFill>
                  <a:schemeClr val="bg1"/>
                </a:solidFill>
              </a:rPr>
              <a:t>敏捷</a:t>
            </a:r>
            <a:endParaRPr lang="zh-CN" altLang="en-US" dirty="0">
              <a:solidFill>
                <a:schemeClr val="bg1"/>
              </a:solidFill>
            </a:endParaRPr>
          </a:p>
        </p:txBody>
      </p:sp>
      <p:sp>
        <p:nvSpPr>
          <p:cNvPr id="89" name="文本框 88"/>
          <p:cNvSpPr txBox="1"/>
          <p:nvPr/>
        </p:nvSpPr>
        <p:spPr>
          <a:xfrm>
            <a:off x="5778096" y="4574923"/>
            <a:ext cx="646331" cy="646331"/>
          </a:xfrm>
          <a:prstGeom prst="rect">
            <a:avLst/>
          </a:prstGeom>
          <a:noFill/>
        </p:spPr>
        <p:txBody>
          <a:bodyPr wrap="none" rtlCol="0">
            <a:spAutoFit/>
          </a:bodyPr>
          <a:lstStyle/>
          <a:p>
            <a:pPr algn="ctr"/>
            <a:r>
              <a:rPr lang="zh-CN" altLang="en-US" dirty="0">
                <a:solidFill>
                  <a:schemeClr val="bg1"/>
                </a:solidFill>
              </a:rPr>
              <a:t>智能</a:t>
            </a:r>
            <a:endParaRPr lang="en-US" altLang="zh-CN" dirty="0">
              <a:solidFill>
                <a:schemeClr val="bg1"/>
              </a:solidFill>
            </a:endParaRPr>
          </a:p>
          <a:p>
            <a:pPr algn="ctr"/>
            <a:r>
              <a:rPr lang="zh-CN" altLang="en-US" dirty="0">
                <a:solidFill>
                  <a:schemeClr val="bg1"/>
                </a:solidFill>
              </a:rPr>
              <a:t>敏捷</a:t>
            </a:r>
            <a:endParaRPr lang="zh-CN" altLang="en-US" dirty="0">
              <a:solidFill>
                <a:schemeClr val="bg1"/>
              </a:solidFill>
            </a:endParaRPr>
          </a:p>
        </p:txBody>
      </p:sp>
      <p:grpSp>
        <p:nvGrpSpPr>
          <p:cNvPr id="91" name="组合 90"/>
          <p:cNvGrpSpPr/>
          <p:nvPr/>
        </p:nvGrpSpPr>
        <p:grpSpPr>
          <a:xfrm>
            <a:off x="7507600" y="1493061"/>
            <a:ext cx="4261836" cy="4269407"/>
            <a:chOff x="449613" y="1283913"/>
            <a:chExt cx="4261836" cy="4269407"/>
          </a:xfrm>
        </p:grpSpPr>
        <p:grpSp>
          <p:nvGrpSpPr>
            <p:cNvPr id="92" name="组合 91"/>
            <p:cNvGrpSpPr/>
            <p:nvPr/>
          </p:nvGrpSpPr>
          <p:grpSpPr>
            <a:xfrm>
              <a:off x="829598" y="2173615"/>
              <a:ext cx="3501866" cy="2966596"/>
              <a:chOff x="1029891" y="2049144"/>
              <a:chExt cx="3501866" cy="2966596"/>
            </a:xfrm>
          </p:grpSpPr>
          <p:grpSp>
            <p:nvGrpSpPr>
              <p:cNvPr id="95" name="组合 94"/>
              <p:cNvGrpSpPr/>
              <p:nvPr/>
            </p:nvGrpSpPr>
            <p:grpSpPr>
              <a:xfrm>
                <a:off x="1050755" y="2049144"/>
                <a:ext cx="3481002" cy="755771"/>
                <a:chOff x="1173697" y="1040546"/>
                <a:chExt cx="3481002" cy="755771"/>
              </a:xfrm>
            </p:grpSpPr>
            <p:sp>
              <p:nvSpPr>
                <p:cNvPr id="102" name="矩形: 圆角 101"/>
                <p:cNvSpPr/>
                <p:nvPr/>
              </p:nvSpPr>
              <p:spPr>
                <a:xfrm>
                  <a:off x="1173697" y="1040546"/>
                  <a:ext cx="3481002" cy="755771"/>
                </a:xfrm>
                <a:prstGeom prst="roundRect">
                  <a:avLst/>
                </a:prstGeom>
                <a:noFill/>
                <a:ln w="19050">
                  <a:solidFill>
                    <a:srgbClr val="0043A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panose="020B0503020204020204" charset="-122"/>
                    <a:cs typeface="+mn-cs"/>
                  </a:endParaRPr>
                </a:p>
              </p:txBody>
            </p:sp>
            <p:sp>
              <p:nvSpPr>
                <p:cNvPr id="103" name="文本框 102"/>
                <p:cNvSpPr txBox="1"/>
                <p:nvPr/>
              </p:nvSpPr>
              <p:spPr>
                <a:xfrm>
                  <a:off x="1173697" y="1086712"/>
                  <a:ext cx="348100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rPr>
                    <a:t>基于稀疏性的采样点选取</a:t>
                  </a:r>
                  <a:endParaRPr kumimoji="0" lang="en-US" altLang="zh-CN" sz="18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rPr>
                    <a:t>重构空间电磁信号</a:t>
                  </a:r>
                  <a:endParaRPr kumimoji="0" lang="zh-CN" altLang="en-US" sz="18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endParaRPr>
                </a:p>
              </p:txBody>
            </p:sp>
          </p:grpSp>
          <p:grpSp>
            <p:nvGrpSpPr>
              <p:cNvPr id="96" name="组合 95"/>
              <p:cNvGrpSpPr/>
              <p:nvPr/>
            </p:nvGrpSpPr>
            <p:grpSpPr>
              <a:xfrm>
                <a:off x="1029891" y="3122920"/>
                <a:ext cx="3501866" cy="755771"/>
                <a:chOff x="1152833" y="2709517"/>
                <a:chExt cx="3501866" cy="755771"/>
              </a:xfrm>
            </p:grpSpPr>
            <p:sp>
              <p:nvSpPr>
                <p:cNvPr id="100" name="矩形: 圆角 99"/>
                <p:cNvSpPr/>
                <p:nvPr/>
              </p:nvSpPr>
              <p:spPr>
                <a:xfrm>
                  <a:off x="1173697" y="2709517"/>
                  <a:ext cx="3481002" cy="755771"/>
                </a:xfrm>
                <a:prstGeom prst="roundRect">
                  <a:avLst/>
                </a:prstGeom>
                <a:noFill/>
                <a:ln w="19050">
                  <a:solidFill>
                    <a:srgbClr val="0043A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panose="020B0503020204020204" charset="-122"/>
                    <a:cs typeface="+mn-cs"/>
                  </a:endParaRPr>
                </a:p>
              </p:txBody>
            </p:sp>
            <p:sp>
              <p:nvSpPr>
                <p:cNvPr id="101" name="文本框 100"/>
                <p:cNvSpPr txBox="1"/>
                <p:nvPr/>
              </p:nvSpPr>
              <p:spPr>
                <a:xfrm>
                  <a:off x="1152833" y="2759555"/>
                  <a:ext cx="348100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kern="100">
                      <a:solidFill>
                        <a:srgbClr val="0043A8"/>
                      </a:solidFill>
                      <a:latin typeface="微软雅黑" panose="020B0503020204020204" charset="-122"/>
                      <a:ea typeface="微软雅黑" panose="020B0503020204020204" charset="-122"/>
                      <a:cs typeface="Times New Roman" panose="02020503050405090304" pitchFamily="18" charset="0"/>
                    </a:rPr>
                    <a:t>典型航天体制下</a:t>
                  </a:r>
                  <a:r>
                    <a:rPr lang="zh-CN" altLang="en-US" b="1" kern="100" dirty="0">
                      <a:solidFill>
                        <a:srgbClr val="0043A8"/>
                      </a:solidFill>
                      <a:latin typeface="微软雅黑" panose="020B0503020204020204" charset="-122"/>
                      <a:ea typeface="微软雅黑" panose="020B0503020204020204" charset="-122"/>
                      <a:cs typeface="Times New Roman" panose="02020503050405090304" pitchFamily="18" charset="0"/>
                    </a:rPr>
                    <a:t>的天线近场测量与远场反演</a:t>
                  </a:r>
                  <a:endParaRPr kumimoji="0" lang="zh-CN" altLang="en-US" sz="1800" b="1" i="0" u="none" strike="noStrike" kern="100" cap="none" spc="0" normalizeH="0" baseline="0" noProof="0" dirty="0">
                    <a:ln>
                      <a:noFill/>
                    </a:ln>
                    <a:solidFill>
                      <a:srgbClr val="0043A8"/>
                    </a:solidFill>
                    <a:effectLst/>
                    <a:uLnTx/>
                    <a:uFillTx/>
                    <a:latin typeface="微软雅黑" panose="020B0503020204020204" charset="-122"/>
                    <a:ea typeface="微软雅黑" panose="020B0503020204020204" charset="-122"/>
                    <a:cs typeface="Times New Roman" panose="02020503050405090304" pitchFamily="18" charset="0"/>
                  </a:endParaRPr>
                </a:p>
              </p:txBody>
            </p:sp>
          </p:grpSp>
          <p:grpSp>
            <p:nvGrpSpPr>
              <p:cNvPr id="97" name="组合 96"/>
              <p:cNvGrpSpPr/>
              <p:nvPr/>
            </p:nvGrpSpPr>
            <p:grpSpPr>
              <a:xfrm>
                <a:off x="1029891" y="4259969"/>
                <a:ext cx="3481002" cy="755771"/>
                <a:chOff x="1173697" y="4441762"/>
                <a:chExt cx="3481002" cy="755771"/>
              </a:xfrm>
            </p:grpSpPr>
            <p:sp>
              <p:nvSpPr>
                <p:cNvPr id="98" name="矩形: 圆角 97"/>
                <p:cNvSpPr/>
                <p:nvPr/>
              </p:nvSpPr>
              <p:spPr>
                <a:xfrm>
                  <a:off x="1173697" y="4441762"/>
                  <a:ext cx="3481002" cy="755771"/>
                </a:xfrm>
                <a:prstGeom prst="roundRect">
                  <a:avLst/>
                </a:prstGeom>
                <a:noFill/>
                <a:ln w="19050">
                  <a:solidFill>
                    <a:srgbClr val="0043A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panose="020B0503020204020204" charset="-122"/>
                    <a:cs typeface="+mn-cs"/>
                  </a:endParaRPr>
                </a:p>
              </p:txBody>
            </p:sp>
            <p:sp>
              <p:nvSpPr>
                <p:cNvPr id="99" name="文本框 98"/>
                <p:cNvSpPr txBox="1"/>
                <p:nvPr/>
              </p:nvSpPr>
              <p:spPr>
                <a:xfrm>
                  <a:off x="1173697" y="4496481"/>
                  <a:ext cx="348100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00" cap="none" spc="0" normalizeH="0" baseline="0" noProof="0" dirty="0">
                      <a:ln>
                        <a:noFill/>
                      </a:ln>
                      <a:solidFill>
                        <a:srgbClr val="0043A8"/>
                      </a:solidFill>
                      <a:effectLst/>
                      <a:uLnTx/>
                      <a:uFillTx/>
                      <a:latin typeface="微软雅黑" panose="020B0503020204020204" charset="-122"/>
                      <a:ea typeface="微软雅黑" panose="020B0503020204020204" charset="-122"/>
                      <a:cs typeface="Times New Roman" panose="02020503050405090304" pitchFamily="18" charset="0"/>
                    </a:rPr>
                    <a:t>相控阵天线波束的波位识别</a:t>
                  </a:r>
                  <a:endParaRPr kumimoji="0" lang="en-US" altLang="zh-CN" sz="1800" b="1" i="0" u="none" strike="noStrike" kern="100" cap="none" spc="0" normalizeH="0" baseline="0" noProof="0" dirty="0">
                    <a:ln>
                      <a:noFill/>
                    </a:ln>
                    <a:solidFill>
                      <a:srgbClr val="0043A8"/>
                    </a:solidFill>
                    <a:effectLst/>
                    <a:uLnTx/>
                    <a:uFillTx/>
                    <a:latin typeface="微软雅黑" panose="020B0503020204020204" charset="-122"/>
                    <a:ea typeface="微软雅黑" panose="020B0503020204020204" charset="-122"/>
                    <a:cs typeface="Times New Roman" panose="0202050305040509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00" cap="none" spc="0" normalizeH="0" baseline="0" noProof="0" dirty="0">
                      <a:ln>
                        <a:noFill/>
                      </a:ln>
                      <a:solidFill>
                        <a:srgbClr val="0043A8"/>
                      </a:solidFill>
                      <a:effectLst/>
                      <a:uLnTx/>
                      <a:uFillTx/>
                      <a:latin typeface="微软雅黑" panose="020B0503020204020204" charset="-122"/>
                      <a:ea typeface="微软雅黑" panose="020B0503020204020204" charset="-122"/>
                      <a:cs typeface="Times New Roman" panose="02020503050405090304" pitchFamily="18" charset="0"/>
                    </a:rPr>
                    <a:t>与持续跟踪</a:t>
                  </a:r>
                  <a:endParaRPr kumimoji="0" lang="zh-CN" altLang="en-US" sz="1800" b="1" i="0" u="none" strike="noStrike" kern="100" cap="none" spc="0" normalizeH="0" baseline="0" noProof="0" dirty="0">
                    <a:ln>
                      <a:noFill/>
                    </a:ln>
                    <a:solidFill>
                      <a:srgbClr val="0043A8"/>
                    </a:solidFill>
                    <a:effectLst/>
                    <a:uLnTx/>
                    <a:uFillTx/>
                    <a:latin typeface="微软雅黑" panose="020B0503020204020204" charset="-122"/>
                    <a:ea typeface="微软雅黑" panose="020B0503020204020204" charset="-122"/>
                    <a:cs typeface="Times New Roman" panose="02020503050405090304" pitchFamily="18" charset="0"/>
                  </a:endParaRPr>
                </a:p>
              </p:txBody>
            </p:sp>
          </p:grpSp>
        </p:grpSp>
        <p:sp>
          <p:nvSpPr>
            <p:cNvPr id="93" name="矩形 92"/>
            <p:cNvSpPr/>
            <p:nvPr/>
          </p:nvSpPr>
          <p:spPr>
            <a:xfrm>
              <a:off x="449613" y="1599135"/>
              <a:ext cx="4261836" cy="3954185"/>
            </a:xfrm>
            <a:prstGeom prst="rect">
              <a:avLst/>
            </a:prstGeom>
            <a:noFill/>
            <a:ln w="19050">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Arial" panose="020B0604020202090204"/>
                <a:ea typeface="微软雅黑" panose="020B0503020204020204" charset="-122"/>
              </a:endParaRPr>
            </a:p>
          </p:txBody>
        </p:sp>
        <p:sp>
          <p:nvSpPr>
            <p:cNvPr id="94" name="矩形: 圆角 93"/>
            <p:cNvSpPr/>
            <p:nvPr/>
          </p:nvSpPr>
          <p:spPr>
            <a:xfrm>
              <a:off x="1699420" y="1283913"/>
              <a:ext cx="1741358" cy="583514"/>
            </a:xfrm>
            <a:prstGeom prst="roundRect">
              <a:avLst/>
            </a:prstGeom>
            <a:solidFill>
              <a:srgbClr val="0043A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研究内容</a:t>
              </a:r>
              <a:endParaRPr lang="zh-CN" altLang="en-US" sz="2000" b="1" dirty="0">
                <a:solidFill>
                  <a:schemeClr val="bg1"/>
                </a:solidFill>
              </a:endParaRPr>
            </a:p>
          </p:txBody>
        </p:sp>
      </p:grpSp>
      <p:cxnSp>
        <p:nvCxnSpPr>
          <p:cNvPr id="123" name="直接箭头连接符 122"/>
          <p:cNvCxnSpPr/>
          <p:nvPr/>
        </p:nvCxnSpPr>
        <p:spPr>
          <a:xfrm flipH="1" flipV="1">
            <a:off x="6593519" y="2760649"/>
            <a:ext cx="914080" cy="5466"/>
          </a:xfrm>
          <a:prstGeom prst="straightConnector1">
            <a:avLst/>
          </a:prstGeom>
          <a:ln w="19050">
            <a:solidFill>
              <a:srgbClr val="0043A8"/>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p:nvPr/>
        </p:nvCxnSpPr>
        <p:spPr>
          <a:xfrm flipH="1" flipV="1">
            <a:off x="6578445" y="3866061"/>
            <a:ext cx="914080" cy="5466"/>
          </a:xfrm>
          <a:prstGeom prst="straightConnector1">
            <a:avLst/>
          </a:prstGeom>
          <a:ln w="19050">
            <a:solidFill>
              <a:srgbClr val="0043A8"/>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flipH="1" flipV="1">
            <a:off x="6569552" y="4971472"/>
            <a:ext cx="914080" cy="5466"/>
          </a:xfrm>
          <a:prstGeom prst="straightConnector1">
            <a:avLst/>
          </a:prstGeom>
          <a:ln w="19050">
            <a:solidFill>
              <a:srgbClr val="0043A8"/>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p:nvPr/>
        </p:nvCxnSpPr>
        <p:spPr>
          <a:xfrm flipH="1" flipV="1">
            <a:off x="4740447" y="2760649"/>
            <a:ext cx="914080" cy="5466"/>
          </a:xfrm>
          <a:prstGeom prst="straightConnector1">
            <a:avLst/>
          </a:prstGeom>
          <a:ln w="19050">
            <a:solidFill>
              <a:srgbClr val="0043A8"/>
            </a:solidFill>
            <a:prstDash val="lg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flipH="1" flipV="1">
            <a:off x="4725373" y="3866061"/>
            <a:ext cx="914080" cy="5466"/>
          </a:xfrm>
          <a:prstGeom prst="straightConnector1">
            <a:avLst/>
          </a:prstGeom>
          <a:ln w="19050">
            <a:solidFill>
              <a:srgbClr val="0043A8"/>
            </a:solidFill>
            <a:prstDash val="lg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flipV="1">
            <a:off x="4716480" y="4971472"/>
            <a:ext cx="914080" cy="5466"/>
          </a:xfrm>
          <a:prstGeom prst="straightConnector1">
            <a:avLst/>
          </a:prstGeom>
          <a:ln w="19050">
            <a:solidFill>
              <a:srgbClr val="0043A8"/>
            </a:solidFill>
            <a:prstDash val="lg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3506141" y="6042481"/>
            <a:ext cx="5189692" cy="614045"/>
          </a:xfrm>
          <a:prstGeom prst="rect">
            <a:avLst/>
          </a:prstGeom>
          <a:solidFill>
            <a:srgbClr val="E2EDF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00" cap="none" spc="0" normalizeH="0" baseline="0" noProof="0" dirty="0">
                <a:ln>
                  <a:noFill/>
                </a:ln>
                <a:solidFill>
                  <a:srgbClr val="0043A8"/>
                </a:solidFill>
                <a:effectLst/>
                <a:uLnTx/>
                <a:uFillTx/>
                <a:latin typeface="Arial" panose="020B0604020202090204"/>
                <a:ea typeface="宋体" pitchFamily="2" charset="-122"/>
                <a:cs typeface="Times New Roman" panose="02020503050405090304" pitchFamily="18" charset="0"/>
                <a:sym typeface="+mn-ea"/>
              </a:rPr>
              <a:t>全面高效实现基于近场测量的敏捷远场特性反演</a:t>
            </a:r>
            <a:endParaRPr kumimoji="0" lang="zh-CN" altLang="en-US" sz="1800" b="1" i="0" u="none" strike="noStrike" kern="100" cap="none" spc="0" normalizeH="0" baseline="0" noProof="0" dirty="0">
              <a:ln>
                <a:noFill/>
              </a:ln>
              <a:solidFill>
                <a:srgbClr val="0043A8"/>
              </a:solidFill>
              <a:effectLst/>
              <a:uLnTx/>
              <a:uFillTx/>
              <a:latin typeface="Arial" panose="020B0604020202090204"/>
              <a:ea typeface="宋体" pitchFamily="2" charset="-122"/>
              <a:cs typeface="Times New Roman" panose="02020503050405090304" pitchFamily="18" charset="0"/>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882468" y="43657"/>
            <a:ext cx="10554674" cy="598488"/>
          </a:xfrm>
        </p:spPr>
        <p:txBody>
          <a:bodyPr/>
          <a:lstStyle/>
          <a:p>
            <a:r>
              <a:rPr lang="zh-CN" altLang="en-US" dirty="0"/>
              <a:t>任务分解</a:t>
            </a:r>
            <a:endParaRPr lang="zh-CN" altLang="en-US" dirty="0"/>
          </a:p>
        </p:txBody>
      </p:sp>
      <p:sp>
        <p:nvSpPr>
          <p:cNvPr id="3" name="矩形 2"/>
          <p:cNvSpPr/>
          <p:nvPr/>
        </p:nvSpPr>
        <p:spPr>
          <a:xfrm>
            <a:off x="1703619" y="1033740"/>
            <a:ext cx="9699484" cy="640736"/>
          </a:xfrm>
          <a:prstGeom prst="rect">
            <a:avLst/>
          </a:prstGeom>
          <a:noFill/>
          <a:ln w="28575">
            <a:solidFill>
              <a:srgbClr val="9C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503050405090304" pitchFamily="18" charset="0"/>
                <a:sym typeface="+mn-ea"/>
              </a:rPr>
              <a:t>典型航天电磁波形传输下的天线近场测量与远场反演</a:t>
            </a:r>
            <a:endParaRPr kumimoji="0" lang="zh-CN" altLang="en-US" sz="2000" b="1"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503050405090304" pitchFamily="18" charset="0"/>
              <a:sym typeface="+mn-ea"/>
            </a:endParaRPr>
          </a:p>
        </p:txBody>
      </p:sp>
      <p:sp>
        <p:nvSpPr>
          <p:cNvPr id="5" name="文本框 4"/>
          <p:cNvSpPr txBox="1"/>
          <p:nvPr/>
        </p:nvSpPr>
        <p:spPr>
          <a:xfrm>
            <a:off x="995733" y="1123275"/>
            <a:ext cx="1415772"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43A8"/>
                </a:solidFill>
                <a:effectLst/>
                <a:uLnTx/>
                <a:uFillTx/>
                <a:latin typeface="Arial" panose="020B0604020202090204"/>
                <a:ea typeface="微软雅黑" panose="020B0503020204020204" charset="-122"/>
                <a:cs typeface="+mn-cs"/>
              </a:rPr>
              <a:t>总体目标</a:t>
            </a:r>
            <a:endParaRPr kumimoji="0" lang="zh-CN" altLang="en-US" sz="2400" b="1" i="0" u="none" strike="noStrike" kern="1200" cap="none" spc="0" normalizeH="0" baseline="0" noProof="0" dirty="0">
              <a:ln>
                <a:noFill/>
              </a:ln>
              <a:solidFill>
                <a:srgbClr val="0043A8"/>
              </a:solidFill>
              <a:effectLst/>
              <a:uLnTx/>
              <a:uFillTx/>
              <a:latin typeface="Arial" panose="020B0604020202090204"/>
              <a:ea typeface="微软雅黑" panose="020B0503020204020204" charset="-122"/>
              <a:cs typeface="+mn-cs"/>
            </a:endParaRPr>
          </a:p>
        </p:txBody>
      </p:sp>
      <p:sp>
        <p:nvSpPr>
          <p:cNvPr id="6" name="矩形 5"/>
          <p:cNvSpPr/>
          <p:nvPr/>
        </p:nvSpPr>
        <p:spPr>
          <a:xfrm>
            <a:off x="500515" y="1980440"/>
            <a:ext cx="3436485" cy="3836164"/>
          </a:xfrm>
          <a:prstGeom prst="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90204"/>
              <a:ea typeface="微软雅黑" panose="020B0503020204020204" charset="-122"/>
              <a:cs typeface="+mn-cs"/>
            </a:endParaRPr>
          </a:p>
        </p:txBody>
      </p:sp>
      <p:sp>
        <p:nvSpPr>
          <p:cNvPr id="9" name="文本框 8"/>
          <p:cNvSpPr txBox="1"/>
          <p:nvPr/>
        </p:nvSpPr>
        <p:spPr>
          <a:xfrm>
            <a:off x="698331" y="1800750"/>
            <a:ext cx="3029284"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0043A8"/>
                </a:solidFill>
                <a:effectLst/>
                <a:uLnTx/>
                <a:uFillTx/>
                <a:latin typeface="Arial" panose="020B0604020202090204"/>
                <a:ea typeface="微软雅黑" panose="020B0503020204020204" charset="-122"/>
                <a:cs typeface="+mn-cs"/>
              </a:rPr>
              <a:t>基于稀疏性的电磁信号重构</a:t>
            </a:r>
            <a:endParaRPr kumimoji="0" lang="zh-CN" altLang="en-US" b="1" i="0" u="none" strike="noStrike" kern="1200" cap="none" spc="0" normalizeH="0" baseline="0" noProof="0" dirty="0">
              <a:ln>
                <a:noFill/>
              </a:ln>
              <a:solidFill>
                <a:srgbClr val="0043A8"/>
              </a:solidFill>
              <a:effectLst/>
              <a:uLnTx/>
              <a:uFillTx/>
              <a:latin typeface="Arial" panose="020B0604020202090204"/>
              <a:ea typeface="微软雅黑" panose="020B0503020204020204" charset="-122"/>
              <a:cs typeface="+mn-cs"/>
            </a:endParaRPr>
          </a:p>
        </p:txBody>
      </p:sp>
      <p:sp>
        <p:nvSpPr>
          <p:cNvPr id="97" name="矩形 96"/>
          <p:cNvSpPr/>
          <p:nvPr/>
        </p:nvSpPr>
        <p:spPr>
          <a:xfrm>
            <a:off x="4404611" y="1980439"/>
            <a:ext cx="3436485" cy="3836164"/>
          </a:xfrm>
          <a:prstGeom prst="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90204"/>
              <a:ea typeface="微软雅黑" panose="020B0503020204020204" charset="-122"/>
              <a:cs typeface="+mn-cs"/>
            </a:endParaRPr>
          </a:p>
        </p:txBody>
      </p:sp>
      <p:sp>
        <p:nvSpPr>
          <p:cNvPr id="96" name="文本框 95"/>
          <p:cNvSpPr txBox="1"/>
          <p:nvPr/>
        </p:nvSpPr>
        <p:spPr>
          <a:xfrm>
            <a:off x="4613996" y="1808298"/>
            <a:ext cx="3029283" cy="369332"/>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rgbClr val="0043A8"/>
                </a:solidFill>
                <a:latin typeface="Arial" panose="020B0604020202090204"/>
                <a:ea typeface="微软雅黑" panose="020B0503020204020204" charset="-122"/>
              </a:rPr>
              <a:t>2.</a:t>
            </a:r>
            <a:r>
              <a:rPr lang="zh-CN" altLang="en-US" b="1" dirty="0">
                <a:solidFill>
                  <a:srgbClr val="0043A8"/>
                </a:solidFill>
                <a:latin typeface="Arial" panose="020B0604020202090204"/>
                <a:ea typeface="微软雅黑" panose="020B0503020204020204" charset="-122"/>
              </a:rPr>
              <a:t> 近场测量与远场反演</a:t>
            </a:r>
            <a:endParaRPr lang="zh-CN" altLang="en-US" b="1" dirty="0">
              <a:solidFill>
                <a:srgbClr val="0043A8"/>
              </a:solidFill>
              <a:latin typeface="Arial" panose="020B0604020202090204"/>
              <a:ea typeface="微软雅黑" panose="020B0503020204020204" charset="-122"/>
            </a:endParaRPr>
          </a:p>
        </p:txBody>
      </p:sp>
      <p:sp>
        <p:nvSpPr>
          <p:cNvPr id="99" name="矩形 98"/>
          <p:cNvSpPr/>
          <p:nvPr/>
        </p:nvSpPr>
        <p:spPr>
          <a:xfrm>
            <a:off x="8327699" y="1980439"/>
            <a:ext cx="3436485" cy="3836164"/>
          </a:xfrm>
          <a:prstGeom prst="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90204"/>
              <a:ea typeface="微软雅黑" panose="020B0503020204020204" charset="-122"/>
              <a:cs typeface="+mn-cs"/>
            </a:endParaRPr>
          </a:p>
        </p:txBody>
      </p:sp>
      <p:sp>
        <p:nvSpPr>
          <p:cNvPr id="100" name="文本框 99"/>
          <p:cNvSpPr txBox="1"/>
          <p:nvPr/>
        </p:nvSpPr>
        <p:spPr>
          <a:xfrm>
            <a:off x="8445185" y="1801078"/>
            <a:ext cx="3201511" cy="369332"/>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rgbClr val="0043A8"/>
                </a:solidFill>
                <a:latin typeface="Arial" panose="020B0604020202090204"/>
                <a:ea typeface="微软雅黑" panose="020B0503020204020204" charset="-122"/>
              </a:rPr>
              <a:t>3.</a:t>
            </a:r>
            <a:r>
              <a:rPr lang="zh-CN" altLang="en-US" b="1" dirty="0">
                <a:solidFill>
                  <a:srgbClr val="0043A8"/>
                </a:solidFill>
                <a:latin typeface="Arial" panose="020B0604020202090204"/>
                <a:ea typeface="微软雅黑" panose="020B0503020204020204" charset="-122"/>
              </a:rPr>
              <a:t> 相控阵天线波束识别与跟踪</a:t>
            </a:r>
            <a:endParaRPr lang="zh-CN" altLang="en-US" b="1" dirty="0">
              <a:solidFill>
                <a:srgbClr val="0043A8"/>
              </a:solidFill>
              <a:latin typeface="Arial" panose="020B0604020202090204"/>
              <a:ea typeface="微软雅黑" panose="020B0503020204020204" charset="-122"/>
            </a:endParaRPr>
          </a:p>
        </p:txBody>
      </p:sp>
      <p:sp>
        <p:nvSpPr>
          <p:cNvPr id="176" name="矩形: 圆角 175"/>
          <p:cNvSpPr/>
          <p:nvPr/>
        </p:nvSpPr>
        <p:spPr>
          <a:xfrm>
            <a:off x="9288365" y="5255360"/>
            <a:ext cx="1515153" cy="441491"/>
          </a:xfrm>
          <a:prstGeom prst="roundRect">
            <a:avLst/>
          </a:prstGeom>
          <a:solidFill>
            <a:srgbClr val="0043A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panose="020B0503020204020204" charset="-122"/>
                <a:cs typeface="+mn-cs"/>
              </a:rPr>
              <a:t>智能跟踪</a:t>
            </a: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panose="020B0503020204020204" charset="-122"/>
              <a:cs typeface="+mn-cs"/>
            </a:endParaRPr>
          </a:p>
        </p:txBody>
      </p:sp>
      <p:grpSp>
        <p:nvGrpSpPr>
          <p:cNvPr id="187" name="组合 186"/>
          <p:cNvGrpSpPr/>
          <p:nvPr/>
        </p:nvGrpSpPr>
        <p:grpSpPr>
          <a:xfrm>
            <a:off x="3347963" y="5153211"/>
            <a:ext cx="1740594" cy="355829"/>
            <a:chOff x="5244406" y="6106714"/>
            <a:chExt cx="1740594" cy="355829"/>
          </a:xfrm>
          <a:solidFill>
            <a:schemeClr val="bg1"/>
          </a:solidFill>
        </p:grpSpPr>
        <p:sp>
          <p:nvSpPr>
            <p:cNvPr id="185" name="文本框 184"/>
            <p:cNvSpPr txBox="1"/>
            <p:nvPr/>
          </p:nvSpPr>
          <p:spPr>
            <a:xfrm>
              <a:off x="5244406" y="6106714"/>
              <a:ext cx="1558326" cy="338554"/>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90204"/>
                  <a:ea typeface="微软雅黑" panose="020B0503020204020204" charset="-122"/>
                  <a:cs typeface="+mn-cs"/>
                </a:rPr>
                <a:t>产生近场数据</a:t>
              </a:r>
              <a:endParaRPr kumimoji="0" lang="en-US" altLang="zh-CN" sz="800" b="0" i="0" u="none" strike="noStrike" kern="1200" cap="none" spc="0" normalizeH="0" baseline="0" noProof="0" dirty="0">
                <a:ln>
                  <a:noFill/>
                </a:ln>
                <a:solidFill>
                  <a:srgbClr val="000000"/>
                </a:solidFill>
                <a:effectLst/>
                <a:uLnTx/>
                <a:uFillTx/>
                <a:latin typeface="Arial" panose="020B0604020202090204"/>
                <a:ea typeface="微软雅黑" panose="020B0503020204020204" charset="-122"/>
                <a:cs typeface="+mn-cs"/>
              </a:endParaRPr>
            </a:p>
          </p:txBody>
        </p:sp>
        <p:cxnSp>
          <p:nvCxnSpPr>
            <p:cNvPr id="181" name="直接箭头连接符 180"/>
            <p:cNvCxnSpPr/>
            <p:nvPr/>
          </p:nvCxnSpPr>
          <p:spPr>
            <a:xfrm>
              <a:off x="5264150" y="6462543"/>
              <a:ext cx="1720850" cy="0"/>
            </a:xfrm>
            <a:prstGeom prst="straightConnector1">
              <a:avLst/>
            </a:prstGeom>
            <a:grpFill/>
            <a:ln w="57150">
              <a:solidFill>
                <a:srgbClr val="0043A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8" name="组合 187"/>
          <p:cNvGrpSpPr/>
          <p:nvPr/>
        </p:nvGrpSpPr>
        <p:grpSpPr>
          <a:xfrm>
            <a:off x="7244748" y="5153211"/>
            <a:ext cx="1740594" cy="1487228"/>
            <a:chOff x="5244406" y="6106714"/>
            <a:chExt cx="1740594" cy="1487228"/>
          </a:xfrm>
          <a:solidFill>
            <a:schemeClr val="bg1"/>
          </a:solidFill>
        </p:grpSpPr>
        <p:sp>
          <p:nvSpPr>
            <p:cNvPr id="189" name="文本框 188"/>
            <p:cNvSpPr txBox="1"/>
            <p:nvPr/>
          </p:nvSpPr>
          <p:spPr>
            <a:xfrm>
              <a:off x="5244406" y="6106714"/>
              <a:ext cx="1558326" cy="338554"/>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90204"/>
                  <a:ea typeface="微软雅黑" panose="020B0503020204020204" charset="-122"/>
                  <a:cs typeface="+mn-cs"/>
                </a:rPr>
                <a:t>输出时序结果</a:t>
              </a:r>
              <a:endParaRPr kumimoji="0" lang="en-US" altLang="zh-CN" sz="800" b="0" i="0" u="none" strike="noStrike" kern="1200" cap="none" spc="0" normalizeH="0" baseline="0" noProof="0" dirty="0">
                <a:ln>
                  <a:noFill/>
                </a:ln>
                <a:solidFill>
                  <a:srgbClr val="000000"/>
                </a:solidFill>
                <a:effectLst/>
                <a:uLnTx/>
                <a:uFillTx/>
                <a:latin typeface="Arial" panose="020B0604020202090204"/>
                <a:ea typeface="微软雅黑" panose="020B0503020204020204" charset="-122"/>
                <a:cs typeface="+mn-cs"/>
              </a:endParaRPr>
            </a:p>
          </p:txBody>
        </p:sp>
        <p:cxnSp>
          <p:nvCxnSpPr>
            <p:cNvPr id="190" name="直接箭头连接符 189"/>
            <p:cNvCxnSpPr/>
            <p:nvPr/>
          </p:nvCxnSpPr>
          <p:spPr>
            <a:xfrm>
              <a:off x="5264150" y="6462543"/>
              <a:ext cx="1720850" cy="0"/>
            </a:xfrm>
            <a:prstGeom prst="straightConnector1">
              <a:avLst/>
            </a:prstGeom>
            <a:grpFill/>
            <a:ln w="57150">
              <a:solidFill>
                <a:srgbClr val="0043A8"/>
              </a:solidFill>
              <a:tailEnd type="triangle"/>
            </a:ln>
          </p:spPr>
          <p:style>
            <a:lnRef idx="1">
              <a:schemeClr val="accent1"/>
            </a:lnRef>
            <a:fillRef idx="0">
              <a:schemeClr val="accent1"/>
            </a:fillRef>
            <a:effectRef idx="0">
              <a:schemeClr val="accent1"/>
            </a:effectRef>
            <a:fontRef idx="minor">
              <a:schemeClr val="tx1"/>
            </a:fontRef>
          </p:style>
        </p:cxnSp>
        <p:sp>
          <p:nvSpPr>
            <p:cNvPr id="132" name="文本框 131"/>
            <p:cNvSpPr txBox="1"/>
            <p:nvPr/>
          </p:nvSpPr>
          <p:spPr>
            <a:xfrm>
              <a:off x="5324149" y="7255388"/>
              <a:ext cx="1558326" cy="338554"/>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90204"/>
                  <a:ea typeface="微软雅黑" panose="020B0503020204020204" charset="-122"/>
                  <a:cs typeface="+mn-cs"/>
                </a:rPr>
                <a:t>优化反演结果</a:t>
              </a:r>
              <a:endParaRPr kumimoji="0" lang="en-US" altLang="zh-CN" sz="800" b="0" i="0" u="none" strike="noStrike" kern="1200" cap="none" spc="0" normalizeH="0" baseline="0" noProof="0" dirty="0">
                <a:ln>
                  <a:noFill/>
                </a:ln>
                <a:solidFill>
                  <a:srgbClr val="000000"/>
                </a:solidFill>
                <a:effectLst/>
                <a:uLnTx/>
                <a:uFillTx/>
                <a:latin typeface="Arial" panose="020B0604020202090204"/>
                <a:ea typeface="微软雅黑" panose="020B0503020204020204" charset="-122"/>
                <a:cs typeface="+mn-cs"/>
              </a:endParaRPr>
            </a:p>
          </p:txBody>
        </p:sp>
      </p:grpSp>
      <p:sp>
        <p:nvSpPr>
          <p:cNvPr id="73" name="文本框 6"/>
          <p:cNvSpPr txBox="1"/>
          <p:nvPr>
            <p:custDataLst>
              <p:tags r:id="rId1"/>
            </p:custDataLst>
          </p:nvPr>
        </p:nvSpPr>
        <p:spPr>
          <a:xfrm>
            <a:off x="678347" y="93414"/>
            <a:ext cx="830699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Pct val="100000"/>
              <a:buFontTx/>
              <a:buNone/>
              <a:defRPr/>
            </a:pPr>
            <a:r>
              <a:rPr lang="zh-CN" altLang="en-US" sz="3000" dirty="0">
                <a:solidFill>
                  <a:srgbClr val="0043A8"/>
                </a:solidFill>
              </a:rPr>
              <a:t>技术路线四：近远场内隐关系建模与反演</a:t>
            </a:r>
            <a:endParaRPr kumimoji="0" lang="zh-CN" altLang="en-US" sz="30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endParaRPr>
          </a:p>
        </p:txBody>
      </p:sp>
      <p:cxnSp>
        <p:nvCxnSpPr>
          <p:cNvPr id="74" name="直接连接符 73"/>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C53781C-E1F6-4315-A39D-61273F2E0596}" type="slidenum">
              <a:rPr kumimoji="0" lang="zh-CN" altLang="en-US" sz="1200" b="0" i="0" u="none" strike="noStrike" kern="1200" cap="none" spc="0" normalizeH="0" baseline="0" noProof="0" smtClean="0">
                <a:ln>
                  <a:noFill/>
                </a:ln>
                <a:solidFill>
                  <a:srgbClr val="000000">
                    <a:tint val="75000"/>
                  </a:srgbClr>
                </a:solidFill>
                <a:effectLst/>
                <a:uLnTx/>
                <a:uFillTx/>
                <a:latin typeface="Arial" panose="020B0604020202090204"/>
                <a:ea typeface="微软雅黑" panose="020B0503020204020204" charset="-122"/>
                <a:cs typeface="+mn-cs"/>
              </a:rPr>
            </a:fld>
            <a:endParaRPr kumimoji="0" lang="zh-CN" altLang="en-US" sz="1200" b="0" i="0" u="none" strike="noStrike" kern="1200" cap="none" spc="0" normalizeH="0" baseline="0" noProof="0" dirty="0">
              <a:ln>
                <a:noFill/>
              </a:ln>
              <a:solidFill>
                <a:srgbClr val="000000">
                  <a:tint val="75000"/>
                </a:srgbClr>
              </a:solidFill>
              <a:effectLst/>
              <a:uLnTx/>
              <a:uFillTx/>
              <a:latin typeface="Arial" panose="020B0604020202090204"/>
              <a:ea typeface="微软雅黑" panose="020B0503020204020204" charset="-122"/>
              <a:cs typeface="+mn-cs"/>
            </a:endParaRPr>
          </a:p>
        </p:txBody>
      </p:sp>
      <p:sp>
        <p:nvSpPr>
          <p:cNvPr id="89" name="矩形 88"/>
          <p:cNvSpPr/>
          <p:nvPr/>
        </p:nvSpPr>
        <p:spPr>
          <a:xfrm>
            <a:off x="987936" y="2256393"/>
            <a:ext cx="2305279" cy="369332"/>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时频空域存在稀疏性</a:t>
            </a:r>
            <a:endParaRPr lang="zh-CN" altLang="en-US" dirty="0"/>
          </a:p>
        </p:txBody>
      </p:sp>
      <p:sp>
        <p:nvSpPr>
          <p:cNvPr id="90" name="矩形 89"/>
          <p:cNvSpPr/>
          <p:nvPr/>
        </p:nvSpPr>
        <p:spPr>
          <a:xfrm>
            <a:off x="730255" y="3577734"/>
            <a:ext cx="1327918"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列相关性</a:t>
            </a:r>
            <a:endParaRPr lang="en-US" altLang="zh-CN" dirty="0">
              <a:solidFill>
                <a:srgbClr val="0043A8"/>
              </a:solidFill>
              <a:latin typeface="楷体" panose="02010609060101010101" pitchFamily="49" charset="-122"/>
              <a:ea typeface="楷体" panose="02010609060101010101" pitchFamily="49" charset="-122"/>
            </a:endParaRPr>
          </a:p>
          <a:p>
            <a:pPr algn="ctr"/>
            <a:r>
              <a:rPr lang="zh-CN" altLang="en-US" dirty="0">
                <a:solidFill>
                  <a:srgbClr val="0043A8"/>
                </a:solidFill>
                <a:latin typeface="楷体" panose="02010609060101010101" pitchFamily="49" charset="-122"/>
                <a:ea typeface="楷体" panose="02010609060101010101" pitchFamily="49" charset="-122"/>
              </a:rPr>
              <a:t>采样</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119" name="矩形 118"/>
          <p:cNvSpPr/>
          <p:nvPr/>
        </p:nvSpPr>
        <p:spPr>
          <a:xfrm>
            <a:off x="987935" y="4458562"/>
            <a:ext cx="2305279"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solidFill>
                  <a:srgbClr val="0043A8"/>
                </a:solidFill>
                <a:latin typeface="楷体" panose="02010609060101010101" pitchFamily="49" charset="-122"/>
                <a:ea typeface="楷体" panose="02010609060101010101" pitchFamily="49" charset="-122"/>
              </a:rPr>
              <a:t>QBSBMP</a:t>
            </a:r>
            <a:r>
              <a:rPr lang="zh-CN" altLang="en-US" dirty="0">
                <a:solidFill>
                  <a:srgbClr val="0043A8"/>
                </a:solidFill>
                <a:latin typeface="楷体" panose="02010609060101010101" pitchFamily="49" charset="-122"/>
                <a:ea typeface="楷体" panose="02010609060101010101" pitchFamily="49" charset="-122"/>
              </a:rPr>
              <a:t>恢复算法</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121" name="矩形: 圆角 120"/>
          <p:cNvSpPr/>
          <p:nvPr/>
        </p:nvSpPr>
        <p:spPr>
          <a:xfrm>
            <a:off x="1455396" y="5280797"/>
            <a:ext cx="1515153" cy="441491"/>
          </a:xfrm>
          <a:prstGeom prst="roundRect">
            <a:avLst/>
          </a:prstGeom>
          <a:solidFill>
            <a:srgbClr val="0043A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panose="020B0503020204020204" charset="-122"/>
                <a:cs typeface="+mn-cs"/>
              </a:rPr>
              <a:t>高效测量</a:t>
            </a: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panose="020B0503020204020204" charset="-122"/>
              <a:cs typeface="+mn-cs"/>
            </a:endParaRPr>
          </a:p>
        </p:txBody>
      </p:sp>
      <p:sp>
        <p:nvSpPr>
          <p:cNvPr id="127" name="矩形: 圆角 126"/>
          <p:cNvSpPr/>
          <p:nvPr/>
        </p:nvSpPr>
        <p:spPr>
          <a:xfrm>
            <a:off x="5360518" y="5240642"/>
            <a:ext cx="1515153" cy="441491"/>
          </a:xfrm>
          <a:prstGeom prst="roundRect">
            <a:avLst/>
          </a:prstGeom>
          <a:solidFill>
            <a:srgbClr val="0043A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rgbClr val="FFFFFF"/>
                </a:solidFill>
                <a:latin typeface="Arial" panose="020B0604020202090204"/>
                <a:ea typeface="微软雅黑" panose="020B0503020204020204" charset="-122"/>
              </a:rPr>
              <a:t>精准反演</a:t>
            </a: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panose="020B0503020204020204" charset="-122"/>
              <a:cs typeface="+mn-cs"/>
            </a:endParaRPr>
          </a:p>
        </p:txBody>
      </p:sp>
      <p:cxnSp>
        <p:nvCxnSpPr>
          <p:cNvPr id="14" name="连接符: 肘形 13"/>
          <p:cNvCxnSpPr>
            <a:stCxn id="99" idx="2"/>
            <a:endCxn id="97" idx="2"/>
          </p:cNvCxnSpPr>
          <p:nvPr/>
        </p:nvCxnSpPr>
        <p:spPr>
          <a:xfrm rot="5400000">
            <a:off x="8084398" y="3855059"/>
            <a:ext cx="12700" cy="3923088"/>
          </a:xfrm>
          <a:prstGeom prst="bentConnector3">
            <a:avLst>
              <a:gd name="adj1" fmla="val 1800000"/>
            </a:avLst>
          </a:prstGeom>
          <a:grpFill/>
          <a:ln w="57150">
            <a:solidFill>
              <a:srgbClr val="0043A8"/>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987936" y="2809477"/>
            <a:ext cx="2305278" cy="369332"/>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压缩感知模型</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42" name="矩形 41"/>
          <p:cNvSpPr/>
          <p:nvPr/>
        </p:nvSpPr>
        <p:spPr>
          <a:xfrm>
            <a:off x="2399697" y="3577733"/>
            <a:ext cx="1327918"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准块稀疏</a:t>
            </a:r>
            <a:endParaRPr lang="en-US" altLang="zh-CN" dirty="0">
              <a:solidFill>
                <a:srgbClr val="0043A8"/>
              </a:solidFill>
              <a:latin typeface="楷体" panose="02010609060101010101" pitchFamily="49" charset="-122"/>
              <a:ea typeface="楷体" panose="02010609060101010101" pitchFamily="49" charset="-122"/>
            </a:endParaRPr>
          </a:p>
          <a:p>
            <a:pPr algn="ctr"/>
            <a:r>
              <a:rPr lang="zh-CN" altLang="en-US" dirty="0">
                <a:solidFill>
                  <a:srgbClr val="0043A8"/>
                </a:solidFill>
                <a:latin typeface="楷体" panose="02010609060101010101" pitchFamily="49" charset="-122"/>
                <a:ea typeface="楷体" panose="02010609060101010101" pitchFamily="49" charset="-122"/>
              </a:rPr>
              <a:t>结构</a:t>
            </a:r>
            <a:endParaRPr lang="zh-CN" altLang="en-US" dirty="0">
              <a:solidFill>
                <a:srgbClr val="0043A8"/>
              </a:solidFill>
              <a:latin typeface="楷体" panose="02010609060101010101" pitchFamily="49" charset="-122"/>
              <a:ea typeface="楷体" panose="02010609060101010101" pitchFamily="49" charset="-122"/>
            </a:endParaRPr>
          </a:p>
        </p:txBody>
      </p:sp>
      <p:cxnSp>
        <p:nvCxnSpPr>
          <p:cNvPr id="13" name="直接箭头连接符 12"/>
          <p:cNvCxnSpPr>
            <a:stCxn id="89" idx="2"/>
            <a:endCxn id="38" idx="0"/>
          </p:cNvCxnSpPr>
          <p:nvPr/>
        </p:nvCxnSpPr>
        <p:spPr>
          <a:xfrm flipH="1">
            <a:off x="2140575" y="2625725"/>
            <a:ext cx="1" cy="183752"/>
          </a:xfrm>
          <a:prstGeom prst="straightConnector1">
            <a:avLst/>
          </a:prstGeom>
          <a:ln>
            <a:solidFill>
              <a:srgbClr val="0043A8"/>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15"/>
          <p:cNvCxnSpPr>
            <a:stCxn id="38" idx="2"/>
            <a:endCxn id="90" idx="0"/>
          </p:cNvCxnSpPr>
          <p:nvPr/>
        </p:nvCxnSpPr>
        <p:spPr>
          <a:xfrm rot="5400000">
            <a:off x="1567933" y="3005091"/>
            <a:ext cx="398925" cy="746361"/>
          </a:xfrm>
          <a:prstGeom prst="bentConnector3">
            <a:avLst>
              <a:gd name="adj1" fmla="val 50000"/>
            </a:avLst>
          </a:prstGeom>
          <a:ln>
            <a:solidFill>
              <a:srgbClr val="0043A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p:cNvCxnSpPr>
            <a:stCxn id="38" idx="2"/>
            <a:endCxn id="42" idx="0"/>
          </p:cNvCxnSpPr>
          <p:nvPr/>
        </p:nvCxnSpPr>
        <p:spPr>
          <a:xfrm rot="16200000" flipH="1">
            <a:off x="2402653" y="2916730"/>
            <a:ext cx="398924" cy="923081"/>
          </a:xfrm>
          <a:prstGeom prst="bentConnector3">
            <a:avLst/>
          </a:prstGeom>
          <a:ln>
            <a:solidFill>
              <a:srgbClr val="0043A8"/>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p:cNvCxnSpPr>
            <a:stCxn id="90" idx="2"/>
            <a:endCxn id="119" idx="0"/>
          </p:cNvCxnSpPr>
          <p:nvPr/>
        </p:nvCxnSpPr>
        <p:spPr>
          <a:xfrm rot="16200000" flipH="1">
            <a:off x="1630193" y="3948179"/>
            <a:ext cx="274403" cy="746361"/>
          </a:xfrm>
          <a:prstGeom prst="bentConnector3">
            <a:avLst/>
          </a:prstGeom>
          <a:ln>
            <a:solidFill>
              <a:srgbClr val="0043A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p:cNvCxnSpPr>
            <a:stCxn id="42" idx="2"/>
            <a:endCxn id="119" idx="0"/>
          </p:cNvCxnSpPr>
          <p:nvPr/>
        </p:nvCxnSpPr>
        <p:spPr>
          <a:xfrm rot="5400000">
            <a:off x="2464914" y="3859820"/>
            <a:ext cx="274404" cy="923081"/>
          </a:xfrm>
          <a:prstGeom prst="bentConnector3">
            <a:avLst/>
          </a:prstGeom>
          <a:ln>
            <a:solidFill>
              <a:srgbClr val="0043A8"/>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4908917" y="2274197"/>
            <a:ext cx="2305279" cy="369332"/>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波形参数盲估计</a:t>
            </a:r>
            <a:endParaRPr lang="zh-CN" altLang="en-US" dirty="0"/>
          </a:p>
        </p:txBody>
      </p:sp>
      <p:sp>
        <p:nvSpPr>
          <p:cNvPr id="55" name="矩形 54"/>
          <p:cNvSpPr/>
          <p:nvPr/>
        </p:nvSpPr>
        <p:spPr>
          <a:xfrm>
            <a:off x="4908916" y="4476366"/>
            <a:ext cx="2305279"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远场反向图反演</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56" name="矩形 55"/>
          <p:cNvSpPr/>
          <p:nvPr/>
        </p:nvSpPr>
        <p:spPr>
          <a:xfrm>
            <a:off x="4908917" y="2827281"/>
            <a:ext cx="2305278" cy="369332"/>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分集阵列测量系统</a:t>
            </a:r>
            <a:endParaRPr lang="zh-CN" altLang="en-US" dirty="0">
              <a:solidFill>
                <a:srgbClr val="0043A8"/>
              </a:solidFill>
              <a:latin typeface="楷体" panose="02010609060101010101" pitchFamily="49" charset="-122"/>
              <a:ea typeface="楷体" panose="02010609060101010101" pitchFamily="49" charset="-122"/>
            </a:endParaRPr>
          </a:p>
        </p:txBody>
      </p:sp>
      <p:cxnSp>
        <p:nvCxnSpPr>
          <p:cNvPr id="58" name="直接箭头连接符 57"/>
          <p:cNvCxnSpPr>
            <a:stCxn id="53" idx="2"/>
            <a:endCxn id="56" idx="0"/>
          </p:cNvCxnSpPr>
          <p:nvPr/>
        </p:nvCxnSpPr>
        <p:spPr>
          <a:xfrm flipH="1">
            <a:off x="6061556" y="2643529"/>
            <a:ext cx="1" cy="183752"/>
          </a:xfrm>
          <a:prstGeom prst="straightConnector1">
            <a:avLst/>
          </a:prstGeom>
          <a:ln>
            <a:solidFill>
              <a:srgbClr val="0043A8"/>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4908917" y="3387491"/>
            <a:ext cx="2305278" cy="369332"/>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近场空间信息</a:t>
            </a:r>
            <a:endParaRPr lang="zh-CN" altLang="en-US" dirty="0">
              <a:solidFill>
                <a:srgbClr val="0043A8"/>
              </a:solidFill>
              <a:latin typeface="楷体" panose="02010609060101010101" pitchFamily="49" charset="-122"/>
              <a:ea typeface="楷体" panose="02010609060101010101" pitchFamily="49" charset="-122"/>
            </a:endParaRPr>
          </a:p>
        </p:txBody>
      </p:sp>
      <p:cxnSp>
        <p:nvCxnSpPr>
          <p:cNvPr id="64" name="直接箭头连接符 63"/>
          <p:cNvCxnSpPr>
            <a:stCxn id="56" idx="2"/>
            <a:endCxn id="63" idx="0"/>
          </p:cNvCxnSpPr>
          <p:nvPr/>
        </p:nvCxnSpPr>
        <p:spPr>
          <a:xfrm>
            <a:off x="6061556" y="3196613"/>
            <a:ext cx="0" cy="190878"/>
          </a:xfrm>
          <a:prstGeom prst="straightConnector1">
            <a:avLst/>
          </a:prstGeom>
          <a:ln>
            <a:solidFill>
              <a:srgbClr val="0043A8"/>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63" idx="2"/>
            <a:endCxn id="76" idx="0"/>
          </p:cNvCxnSpPr>
          <p:nvPr/>
        </p:nvCxnSpPr>
        <p:spPr>
          <a:xfrm flipH="1">
            <a:off x="6058928" y="3756823"/>
            <a:ext cx="2628" cy="171504"/>
          </a:xfrm>
          <a:prstGeom prst="straightConnector1">
            <a:avLst/>
          </a:prstGeom>
          <a:ln>
            <a:solidFill>
              <a:srgbClr val="0043A8"/>
            </a:solidFill>
            <a:tailEnd type="triangle"/>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4906289" y="3928327"/>
            <a:ext cx="2305278" cy="369332"/>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惠更斯等效性原理</a:t>
            </a:r>
            <a:endParaRPr lang="zh-CN" altLang="en-US" dirty="0">
              <a:solidFill>
                <a:srgbClr val="0043A8"/>
              </a:solidFill>
              <a:latin typeface="楷体" panose="02010609060101010101" pitchFamily="49" charset="-122"/>
              <a:ea typeface="楷体" panose="02010609060101010101" pitchFamily="49" charset="-122"/>
            </a:endParaRPr>
          </a:p>
        </p:txBody>
      </p:sp>
      <p:cxnSp>
        <p:nvCxnSpPr>
          <p:cNvPr id="80" name="直接箭头连接符 79"/>
          <p:cNvCxnSpPr/>
          <p:nvPr/>
        </p:nvCxnSpPr>
        <p:spPr>
          <a:xfrm flipH="1">
            <a:off x="6058928" y="4301479"/>
            <a:ext cx="2628" cy="171504"/>
          </a:xfrm>
          <a:prstGeom prst="straightConnector1">
            <a:avLst/>
          </a:prstGeom>
          <a:ln>
            <a:solidFill>
              <a:srgbClr val="0043A8"/>
            </a:solidFill>
            <a:tailEnd type="triangle"/>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8904748" y="4102149"/>
            <a:ext cx="2305279" cy="369332"/>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信号</a:t>
            </a:r>
            <a:r>
              <a:rPr lang="en-US" altLang="zh-CN" dirty="0">
                <a:solidFill>
                  <a:srgbClr val="0043A8"/>
                </a:solidFill>
                <a:latin typeface="楷体" panose="02010609060101010101" pitchFamily="49" charset="-122"/>
                <a:ea typeface="楷体" panose="02010609060101010101" pitchFamily="49" charset="-122"/>
              </a:rPr>
              <a:t>-</a:t>
            </a:r>
            <a:r>
              <a:rPr lang="zh-CN" altLang="en-US" dirty="0">
                <a:solidFill>
                  <a:srgbClr val="0043A8"/>
                </a:solidFill>
                <a:latin typeface="楷体" panose="02010609060101010101" pitchFamily="49" charset="-122"/>
                <a:ea typeface="楷体" panose="02010609060101010101" pitchFamily="49" charset="-122"/>
              </a:rPr>
              <a:t>波束映射库</a:t>
            </a:r>
            <a:endParaRPr lang="zh-CN" altLang="en-US" dirty="0"/>
          </a:p>
        </p:txBody>
      </p:sp>
      <p:sp>
        <p:nvSpPr>
          <p:cNvPr id="102" name="矩形 101"/>
          <p:cNvSpPr/>
          <p:nvPr/>
        </p:nvSpPr>
        <p:spPr>
          <a:xfrm>
            <a:off x="8518092" y="2274467"/>
            <a:ext cx="1327918"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微秒级</a:t>
            </a:r>
            <a:endParaRPr lang="en-US" altLang="zh-CN" dirty="0">
              <a:solidFill>
                <a:srgbClr val="0043A8"/>
              </a:solidFill>
              <a:latin typeface="楷体" panose="02010609060101010101" pitchFamily="49" charset="-122"/>
              <a:ea typeface="楷体" panose="02010609060101010101" pitchFamily="49" charset="-122"/>
            </a:endParaRPr>
          </a:p>
          <a:p>
            <a:pPr algn="ctr"/>
            <a:r>
              <a:rPr lang="zh-CN" altLang="en-US" dirty="0">
                <a:solidFill>
                  <a:srgbClr val="0043A8"/>
                </a:solidFill>
                <a:latin typeface="楷体" panose="02010609060101010101" pitchFamily="49" charset="-122"/>
                <a:ea typeface="楷体" panose="02010609060101010101" pitchFamily="49" charset="-122"/>
              </a:rPr>
              <a:t>波位切换</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103" name="矩形 102"/>
          <p:cNvSpPr/>
          <p:nvPr/>
        </p:nvSpPr>
        <p:spPr>
          <a:xfrm>
            <a:off x="8904748" y="4697539"/>
            <a:ext cx="2305278" cy="369332"/>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持续学习模型</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104" name="矩形 103"/>
          <p:cNvSpPr/>
          <p:nvPr/>
        </p:nvSpPr>
        <p:spPr>
          <a:xfrm>
            <a:off x="10187534" y="2274466"/>
            <a:ext cx="1327918"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多波束并发干扰</a:t>
            </a:r>
            <a:endParaRPr lang="zh-CN" altLang="en-US" dirty="0">
              <a:solidFill>
                <a:srgbClr val="0043A8"/>
              </a:solidFill>
              <a:latin typeface="楷体" panose="02010609060101010101" pitchFamily="49" charset="-122"/>
              <a:ea typeface="楷体" panose="02010609060101010101" pitchFamily="49" charset="-122"/>
            </a:endParaRPr>
          </a:p>
        </p:txBody>
      </p:sp>
      <p:cxnSp>
        <p:nvCxnSpPr>
          <p:cNvPr id="105" name="直接箭头连接符 104"/>
          <p:cNvCxnSpPr>
            <a:stCxn id="101" idx="2"/>
            <a:endCxn id="103" idx="0"/>
          </p:cNvCxnSpPr>
          <p:nvPr/>
        </p:nvCxnSpPr>
        <p:spPr>
          <a:xfrm flipH="1">
            <a:off x="10057387" y="4471481"/>
            <a:ext cx="1" cy="226058"/>
          </a:xfrm>
          <a:prstGeom prst="straightConnector1">
            <a:avLst/>
          </a:prstGeom>
          <a:ln>
            <a:solidFill>
              <a:srgbClr val="0043A8"/>
            </a:solidFill>
            <a:tailEnd type="triangle"/>
          </a:ln>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8518092" y="3055555"/>
            <a:ext cx="1327918"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压缩采样</a:t>
            </a:r>
            <a:endParaRPr lang="en-US" altLang="zh-CN" dirty="0">
              <a:solidFill>
                <a:srgbClr val="0043A8"/>
              </a:solidFill>
              <a:latin typeface="楷体" panose="02010609060101010101" pitchFamily="49" charset="-122"/>
              <a:ea typeface="楷体" panose="02010609060101010101" pitchFamily="49" charset="-122"/>
            </a:endParaRPr>
          </a:p>
          <a:p>
            <a:pPr algn="ctr"/>
            <a:r>
              <a:rPr lang="zh-CN" altLang="en-US" dirty="0">
                <a:solidFill>
                  <a:srgbClr val="0043A8"/>
                </a:solidFill>
                <a:latin typeface="楷体" panose="02010609060101010101" pitchFamily="49" charset="-122"/>
                <a:ea typeface="楷体" panose="02010609060101010101" pitchFamily="49" charset="-122"/>
              </a:rPr>
              <a:t>并行化测量</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116" name="矩形 115"/>
          <p:cNvSpPr/>
          <p:nvPr/>
        </p:nvSpPr>
        <p:spPr>
          <a:xfrm>
            <a:off x="10187534" y="3055554"/>
            <a:ext cx="1327918"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波束参数</a:t>
            </a:r>
            <a:endParaRPr lang="en-US" altLang="zh-CN" dirty="0">
              <a:solidFill>
                <a:srgbClr val="0043A8"/>
              </a:solidFill>
              <a:latin typeface="楷体" panose="02010609060101010101" pitchFamily="49" charset="-122"/>
              <a:ea typeface="楷体" panose="02010609060101010101" pitchFamily="49" charset="-122"/>
            </a:endParaRPr>
          </a:p>
          <a:p>
            <a:pPr algn="ctr"/>
            <a:r>
              <a:rPr lang="zh-CN" altLang="en-US" dirty="0">
                <a:solidFill>
                  <a:srgbClr val="0043A8"/>
                </a:solidFill>
                <a:latin typeface="楷体" panose="02010609060101010101" pitchFamily="49" charset="-122"/>
                <a:ea typeface="楷体" panose="02010609060101010101" pitchFamily="49" charset="-122"/>
              </a:rPr>
              <a:t>动态解耦</a:t>
            </a:r>
            <a:endParaRPr lang="zh-CN" altLang="en-US" dirty="0">
              <a:solidFill>
                <a:srgbClr val="0043A8"/>
              </a:solidFill>
              <a:latin typeface="楷体" panose="02010609060101010101" pitchFamily="49" charset="-122"/>
              <a:ea typeface="楷体" panose="02010609060101010101" pitchFamily="49" charset="-122"/>
            </a:endParaRPr>
          </a:p>
        </p:txBody>
      </p:sp>
      <p:cxnSp>
        <p:nvCxnSpPr>
          <p:cNvPr id="51" name="直接箭头连接符 50"/>
          <p:cNvCxnSpPr>
            <a:stCxn id="102" idx="2"/>
            <a:endCxn id="115" idx="0"/>
          </p:cNvCxnSpPr>
          <p:nvPr/>
        </p:nvCxnSpPr>
        <p:spPr>
          <a:xfrm>
            <a:off x="9182051" y="2880892"/>
            <a:ext cx="0" cy="174663"/>
          </a:xfrm>
          <a:prstGeom prst="straightConnector1">
            <a:avLst/>
          </a:prstGeom>
          <a:ln>
            <a:solidFill>
              <a:srgbClr val="0043A8"/>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104" idx="2"/>
            <a:endCxn id="116" idx="0"/>
          </p:cNvCxnSpPr>
          <p:nvPr/>
        </p:nvCxnSpPr>
        <p:spPr>
          <a:xfrm>
            <a:off x="10851493" y="2880891"/>
            <a:ext cx="0" cy="174663"/>
          </a:xfrm>
          <a:prstGeom prst="straightConnector1">
            <a:avLst/>
          </a:prstGeom>
          <a:ln>
            <a:solidFill>
              <a:srgbClr val="0043A8"/>
            </a:solidFill>
            <a:tailEnd type="triangle"/>
          </a:ln>
        </p:spPr>
        <p:style>
          <a:lnRef idx="1">
            <a:schemeClr val="accent1"/>
          </a:lnRef>
          <a:fillRef idx="0">
            <a:schemeClr val="accent1"/>
          </a:fillRef>
          <a:effectRef idx="0">
            <a:schemeClr val="accent1"/>
          </a:effectRef>
          <a:fontRef idx="minor">
            <a:schemeClr val="tx1"/>
          </a:fontRef>
        </p:style>
      </p:cxnSp>
      <p:cxnSp>
        <p:nvCxnSpPr>
          <p:cNvPr id="69" name="连接符: 肘形 68"/>
          <p:cNvCxnSpPr>
            <a:stCxn id="115" idx="2"/>
            <a:endCxn id="101" idx="0"/>
          </p:cNvCxnSpPr>
          <p:nvPr/>
        </p:nvCxnSpPr>
        <p:spPr>
          <a:xfrm rot="16200000" flipH="1">
            <a:off x="9399635" y="3444395"/>
            <a:ext cx="440169" cy="875337"/>
          </a:xfrm>
          <a:prstGeom prst="bentConnector3">
            <a:avLst/>
          </a:prstGeom>
          <a:ln>
            <a:solidFill>
              <a:srgbClr val="0043A8"/>
            </a:solidFill>
            <a:tailEnd type="triangle"/>
          </a:ln>
        </p:spPr>
        <p:style>
          <a:lnRef idx="1">
            <a:schemeClr val="accent1"/>
          </a:lnRef>
          <a:fillRef idx="0">
            <a:schemeClr val="accent1"/>
          </a:fillRef>
          <a:effectRef idx="0">
            <a:schemeClr val="accent1"/>
          </a:effectRef>
          <a:fontRef idx="minor">
            <a:schemeClr val="tx1"/>
          </a:fontRef>
        </p:style>
      </p:cxnSp>
      <p:cxnSp>
        <p:nvCxnSpPr>
          <p:cNvPr id="71" name="连接符: 肘形 70"/>
          <p:cNvCxnSpPr>
            <a:stCxn id="116" idx="2"/>
            <a:endCxn id="101" idx="0"/>
          </p:cNvCxnSpPr>
          <p:nvPr/>
        </p:nvCxnSpPr>
        <p:spPr>
          <a:xfrm rot="5400000">
            <a:off x="10234356" y="3485012"/>
            <a:ext cx="440170" cy="794105"/>
          </a:xfrm>
          <a:prstGeom prst="bentConnector3">
            <a:avLst/>
          </a:prstGeom>
          <a:ln>
            <a:solidFill>
              <a:srgbClr val="0043A8"/>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697797" y="50926"/>
            <a:ext cx="10737756"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研究内容五：辐射源动态行为意图认知技术</a:t>
            </a:r>
            <a:endParaRPr lang="zh-CN" altLang="en-US" sz="3000" dirty="0">
              <a:solidFill>
                <a:srgbClr val="0043A8"/>
              </a:solidFill>
            </a:endParaRPr>
          </a:p>
        </p:txBody>
      </p:sp>
      <p:cxnSp>
        <p:nvCxnSpPr>
          <p:cNvPr id="8" name="直接连接符 7"/>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flipH="1" flipV="1">
            <a:off x="7202753" y="5380576"/>
            <a:ext cx="94" cy="126841"/>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grpSp>
        <p:nvGrpSpPr>
          <p:cNvPr id="177" name="组合 176"/>
          <p:cNvGrpSpPr/>
          <p:nvPr/>
        </p:nvGrpSpPr>
        <p:grpSpPr>
          <a:xfrm>
            <a:off x="5629774" y="3973459"/>
            <a:ext cx="3990410" cy="2696871"/>
            <a:chOff x="3707417" y="1729843"/>
            <a:chExt cx="3990410" cy="2696871"/>
          </a:xfrm>
        </p:grpSpPr>
        <p:sp>
          <p:nvSpPr>
            <p:cNvPr id="50" name="矩形 49"/>
            <p:cNvSpPr/>
            <p:nvPr/>
          </p:nvSpPr>
          <p:spPr>
            <a:xfrm>
              <a:off x="3707417" y="1729843"/>
              <a:ext cx="3990410" cy="2696871"/>
            </a:xfrm>
            <a:prstGeom prst="rect">
              <a:avLst/>
            </a:prstGeom>
            <a:solidFill>
              <a:schemeClr val="bg1"/>
            </a:solidFill>
            <a:ln w="25400"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43A8"/>
                </a:solidFill>
              </a:endParaRPr>
            </a:p>
          </p:txBody>
        </p:sp>
        <p:sp>
          <p:nvSpPr>
            <p:cNvPr id="51" name="文本框 50"/>
            <p:cNvSpPr txBox="1"/>
            <p:nvPr/>
          </p:nvSpPr>
          <p:spPr>
            <a:xfrm>
              <a:off x="3936318" y="1759048"/>
              <a:ext cx="3460680" cy="403169"/>
            </a:xfrm>
            <a:prstGeom prst="rect">
              <a:avLst/>
            </a:prstGeom>
            <a:noFill/>
          </p:spPr>
          <p:txBody>
            <a:bodyPr wrap="square" rtlCol="0">
              <a:spAutoFit/>
            </a:bodyPr>
            <a:lstStyle/>
            <a:p>
              <a:pPr algn="ctr"/>
              <a:r>
                <a:rPr lang="zh-CN" altLang="en-US" b="1" kern="100" dirty="0">
                  <a:solidFill>
                    <a:srgbClr val="0043A8"/>
                  </a:solidFill>
                  <a:latin typeface="+mj-ea"/>
                  <a:ea typeface="+mj-ea"/>
                  <a:cs typeface="Times New Roman" panose="02020503050405090304" pitchFamily="18" charset="0"/>
                </a:rPr>
                <a:t>时序预测技术</a:t>
              </a:r>
              <a:endParaRPr lang="zh-CN" altLang="en-US" b="1" kern="100" dirty="0">
                <a:solidFill>
                  <a:srgbClr val="0043A8"/>
                </a:solidFill>
                <a:latin typeface="+mj-ea"/>
                <a:ea typeface="+mj-ea"/>
                <a:cs typeface="Times New Roman" panose="02020503050405090304" pitchFamily="18" charset="0"/>
              </a:endParaRPr>
            </a:p>
          </p:txBody>
        </p:sp>
        <p:sp>
          <p:nvSpPr>
            <p:cNvPr id="52" name="矩形 51"/>
            <p:cNvSpPr/>
            <p:nvPr/>
          </p:nvSpPr>
          <p:spPr>
            <a:xfrm>
              <a:off x="3982428" y="2399552"/>
              <a:ext cx="1544955" cy="45780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400" dirty="0">
                <a:solidFill>
                  <a:srgbClr val="0043A8"/>
                </a:solidFill>
              </a:endParaRPr>
            </a:p>
          </p:txBody>
        </p:sp>
        <p:sp>
          <p:nvSpPr>
            <p:cNvPr id="53" name="文本框 52"/>
            <p:cNvSpPr txBox="1"/>
            <p:nvPr/>
          </p:nvSpPr>
          <p:spPr>
            <a:xfrm>
              <a:off x="4322931" y="2415123"/>
              <a:ext cx="902811" cy="307777"/>
            </a:xfrm>
            <a:prstGeom prst="rect">
              <a:avLst/>
            </a:prstGeom>
            <a:noFill/>
          </p:spPr>
          <p:txBody>
            <a:bodyPr wrap="none" rtlCol="0">
              <a:spAutoFit/>
            </a:bodyPr>
            <a:lstStyle/>
            <a:p>
              <a:r>
                <a:rPr lang="zh-CN" altLang="en-US" sz="1400" dirty="0">
                  <a:solidFill>
                    <a:srgbClr val="0043A8"/>
                  </a:solidFill>
                  <a:latin typeface="+mn-ea"/>
                </a:rPr>
                <a:t>特征提取</a:t>
              </a:r>
              <a:endParaRPr lang="zh-CN" altLang="en-US" sz="1400" dirty="0">
                <a:solidFill>
                  <a:srgbClr val="0043A8"/>
                </a:solidFill>
                <a:latin typeface="+mn-ea"/>
              </a:endParaRPr>
            </a:p>
          </p:txBody>
        </p:sp>
        <p:sp>
          <p:nvSpPr>
            <p:cNvPr id="54" name="矩形 53"/>
            <p:cNvSpPr/>
            <p:nvPr/>
          </p:nvSpPr>
          <p:spPr>
            <a:xfrm>
              <a:off x="5812966" y="2382105"/>
              <a:ext cx="1544955" cy="45780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400" dirty="0">
                <a:solidFill>
                  <a:srgbClr val="0043A8"/>
                </a:solidFill>
              </a:endParaRPr>
            </a:p>
          </p:txBody>
        </p:sp>
        <p:sp>
          <p:nvSpPr>
            <p:cNvPr id="66" name="文本框 65"/>
            <p:cNvSpPr txBox="1"/>
            <p:nvPr/>
          </p:nvSpPr>
          <p:spPr>
            <a:xfrm>
              <a:off x="5998930" y="2415120"/>
              <a:ext cx="1261884" cy="307777"/>
            </a:xfrm>
            <a:prstGeom prst="rect">
              <a:avLst/>
            </a:prstGeom>
            <a:noFill/>
          </p:spPr>
          <p:txBody>
            <a:bodyPr wrap="none" rtlCol="0">
              <a:spAutoFit/>
            </a:bodyPr>
            <a:lstStyle/>
            <a:p>
              <a:r>
                <a:rPr lang="zh-CN" altLang="en-US" sz="1400" dirty="0">
                  <a:solidFill>
                    <a:srgbClr val="0043A8"/>
                  </a:solidFill>
                  <a:latin typeface="+mn-ea"/>
                </a:rPr>
                <a:t>时序信号分析</a:t>
              </a:r>
              <a:endParaRPr lang="zh-CN" altLang="en-US" sz="1400" dirty="0">
                <a:solidFill>
                  <a:srgbClr val="0043A8"/>
                </a:solidFill>
                <a:latin typeface="+mn-ea"/>
              </a:endParaRPr>
            </a:p>
          </p:txBody>
        </p:sp>
        <p:cxnSp>
          <p:nvCxnSpPr>
            <p:cNvPr id="67" name="直接连接符 66"/>
            <p:cNvCxnSpPr>
              <a:stCxn id="52" idx="2"/>
            </p:cNvCxnSpPr>
            <p:nvPr/>
          </p:nvCxnSpPr>
          <p:spPr>
            <a:xfrm>
              <a:off x="4754906" y="2857358"/>
              <a:ext cx="5285" cy="48307"/>
            </a:xfrm>
            <a:prstGeom prst="line">
              <a:avLst/>
            </a:prstGeom>
            <a:ln w="12700">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54" idx="2"/>
            </p:cNvCxnSpPr>
            <p:nvPr/>
          </p:nvCxnSpPr>
          <p:spPr>
            <a:xfrm>
              <a:off x="6585444" y="2839911"/>
              <a:ext cx="6403" cy="65754"/>
            </a:xfrm>
            <a:prstGeom prst="line">
              <a:avLst/>
            </a:prstGeom>
            <a:ln w="12700">
              <a:solidFill>
                <a:srgbClr val="0043A8"/>
              </a:solidFill>
              <a:prstDash val="sysDash"/>
            </a:ln>
          </p:spPr>
          <p:style>
            <a:lnRef idx="1">
              <a:schemeClr val="accent1"/>
            </a:lnRef>
            <a:fillRef idx="0">
              <a:schemeClr val="accent1"/>
            </a:fillRef>
            <a:effectRef idx="0">
              <a:schemeClr val="accent1"/>
            </a:effectRef>
            <a:fontRef idx="minor">
              <a:schemeClr val="tx1"/>
            </a:fontRef>
          </p:style>
        </p:cxnSp>
        <p:sp>
          <p:nvSpPr>
            <p:cNvPr id="108" name="矩形 107"/>
            <p:cNvSpPr/>
            <p:nvPr/>
          </p:nvSpPr>
          <p:spPr>
            <a:xfrm>
              <a:off x="4641247" y="3008303"/>
              <a:ext cx="2060575" cy="39576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a:solidFill>
                    <a:srgbClr val="0043A8"/>
                  </a:solidFill>
                  <a:latin typeface="+mn-ea"/>
                  <a:sym typeface="+mn-ea"/>
                </a:rPr>
                <a:t>智能时序模型</a:t>
              </a:r>
              <a:endParaRPr lang="zh-CN" altLang="en-US" sz="1400" dirty="0">
                <a:solidFill>
                  <a:srgbClr val="0043A8"/>
                </a:solidFill>
                <a:latin typeface="+mn-ea"/>
                <a:sym typeface="+mn-ea"/>
              </a:endParaRPr>
            </a:p>
          </p:txBody>
        </p:sp>
        <p:sp>
          <p:nvSpPr>
            <p:cNvPr id="109" name="矩形 108"/>
            <p:cNvSpPr/>
            <p:nvPr/>
          </p:nvSpPr>
          <p:spPr>
            <a:xfrm>
              <a:off x="4641246" y="3499961"/>
              <a:ext cx="2060575" cy="39576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a:solidFill>
                    <a:srgbClr val="0043A8"/>
                  </a:solidFill>
                  <a:latin typeface="+mn-ea"/>
                  <a:sym typeface="+mn-ea"/>
                </a:rPr>
                <a:t>行为预测模型</a:t>
              </a:r>
              <a:endParaRPr lang="zh-CN" altLang="en-US" sz="1400" dirty="0">
                <a:solidFill>
                  <a:srgbClr val="0043A8"/>
                </a:solidFill>
                <a:latin typeface="+mn-ea"/>
                <a:sym typeface="+mn-ea"/>
              </a:endParaRPr>
            </a:p>
          </p:txBody>
        </p:sp>
        <p:sp>
          <p:nvSpPr>
            <p:cNvPr id="152" name="矩形 151"/>
            <p:cNvSpPr/>
            <p:nvPr/>
          </p:nvSpPr>
          <p:spPr>
            <a:xfrm>
              <a:off x="4641246" y="3989872"/>
              <a:ext cx="2060614" cy="360000"/>
            </a:xfrm>
            <a:prstGeom prst="rect">
              <a:avLst/>
            </a:prstGeom>
            <a:solidFill>
              <a:srgbClr val="9CB9EB"/>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a:solidFill>
                    <a:srgbClr val="0043A8"/>
                  </a:solidFill>
                  <a:latin typeface="+mn-ea"/>
                </a:rPr>
                <a:t>未来行为预测</a:t>
              </a:r>
              <a:endParaRPr lang="zh-CN" altLang="en-US" sz="1400" dirty="0">
                <a:solidFill>
                  <a:srgbClr val="0043A8"/>
                </a:solidFill>
                <a:latin typeface="+mn-ea"/>
              </a:endParaRPr>
            </a:p>
          </p:txBody>
        </p:sp>
        <p:cxnSp>
          <p:nvCxnSpPr>
            <p:cNvPr id="154" name="直接连接符 153"/>
            <p:cNvCxnSpPr>
              <a:stCxn id="108" idx="0"/>
            </p:cNvCxnSpPr>
            <p:nvPr/>
          </p:nvCxnSpPr>
          <p:spPr>
            <a:xfrm flipH="1" flipV="1">
              <a:off x="5671533" y="2905665"/>
              <a:ext cx="2" cy="102638"/>
            </a:xfrm>
            <a:prstGeom prst="line">
              <a:avLst/>
            </a:prstGeom>
            <a:ln w="12700">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cxnSp>
          <p:nvCxnSpPr>
            <p:cNvPr id="155" name="直接连接符 154"/>
            <p:cNvCxnSpPr>
              <a:stCxn id="152" idx="0"/>
              <a:endCxn id="109" idx="2"/>
            </p:cNvCxnSpPr>
            <p:nvPr/>
          </p:nvCxnSpPr>
          <p:spPr>
            <a:xfrm flipH="1" flipV="1">
              <a:off x="5671534" y="3895727"/>
              <a:ext cx="19" cy="94145"/>
            </a:xfrm>
            <a:prstGeom prst="line">
              <a:avLst/>
            </a:prstGeom>
            <a:ln w="12700">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09" idx="0"/>
              <a:endCxn id="108" idx="2"/>
            </p:cNvCxnSpPr>
            <p:nvPr/>
          </p:nvCxnSpPr>
          <p:spPr>
            <a:xfrm flipV="1">
              <a:off x="5671534" y="3404069"/>
              <a:ext cx="1" cy="95892"/>
            </a:xfrm>
            <a:prstGeom prst="line">
              <a:avLst/>
            </a:prstGeom>
            <a:ln w="12700">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4760191" y="2905665"/>
              <a:ext cx="1831656" cy="0"/>
            </a:xfrm>
            <a:prstGeom prst="line">
              <a:avLst/>
            </a:prstGeom>
            <a:ln w="12700">
              <a:solidFill>
                <a:srgbClr val="0043A8"/>
              </a:solidFill>
              <a:prstDash val="sysDash"/>
            </a:ln>
          </p:spPr>
          <p:style>
            <a:lnRef idx="1">
              <a:schemeClr val="accent1"/>
            </a:lnRef>
            <a:fillRef idx="0">
              <a:schemeClr val="accent1"/>
            </a:fillRef>
            <a:effectRef idx="0">
              <a:schemeClr val="accent1"/>
            </a:effectRef>
            <a:fontRef idx="minor">
              <a:schemeClr val="tx1"/>
            </a:fontRef>
          </p:style>
        </p:cxnSp>
      </p:grpSp>
      <p:grpSp>
        <p:nvGrpSpPr>
          <p:cNvPr id="176" name="组合 175"/>
          <p:cNvGrpSpPr/>
          <p:nvPr/>
        </p:nvGrpSpPr>
        <p:grpSpPr>
          <a:xfrm>
            <a:off x="5629774" y="989250"/>
            <a:ext cx="3990410" cy="2838403"/>
            <a:chOff x="6583294" y="3738970"/>
            <a:chExt cx="3990410" cy="2838403"/>
          </a:xfrm>
        </p:grpSpPr>
        <p:grpSp>
          <p:nvGrpSpPr>
            <p:cNvPr id="107" name="组合 106"/>
            <p:cNvGrpSpPr/>
            <p:nvPr/>
          </p:nvGrpSpPr>
          <p:grpSpPr>
            <a:xfrm>
              <a:off x="6583294" y="3738970"/>
              <a:ext cx="3990410" cy="2838403"/>
              <a:chOff x="4045500" y="3149790"/>
              <a:chExt cx="3990410" cy="2838403"/>
            </a:xfrm>
          </p:grpSpPr>
          <p:sp>
            <p:nvSpPr>
              <p:cNvPr id="33" name="矩形 32"/>
              <p:cNvSpPr/>
              <p:nvPr/>
            </p:nvSpPr>
            <p:spPr>
              <a:xfrm>
                <a:off x="4045500" y="3149790"/>
                <a:ext cx="3990410" cy="2838403"/>
              </a:xfrm>
              <a:prstGeom prst="rect">
                <a:avLst/>
              </a:prstGeom>
              <a:solidFill>
                <a:schemeClr val="bg1"/>
              </a:solidFill>
              <a:ln w="25400"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43A8"/>
                  </a:solidFill>
                </a:endParaRPr>
              </a:p>
            </p:txBody>
          </p:sp>
          <p:sp>
            <p:nvSpPr>
              <p:cNvPr id="102" name="矩形 101"/>
              <p:cNvSpPr/>
              <p:nvPr/>
            </p:nvSpPr>
            <p:spPr>
              <a:xfrm>
                <a:off x="4904314" y="4484709"/>
                <a:ext cx="2060575" cy="39576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a:solidFill>
                      <a:srgbClr val="0043A8"/>
                    </a:solidFill>
                    <a:latin typeface="+mn-ea"/>
                    <a:sym typeface="+mn-ea"/>
                  </a:rPr>
                  <a:t>深度学习模型</a:t>
                </a:r>
                <a:endParaRPr lang="zh-CN" altLang="en-US" sz="1400" dirty="0">
                  <a:solidFill>
                    <a:srgbClr val="0043A8"/>
                  </a:solidFill>
                  <a:latin typeface="+mn-ea"/>
                  <a:sym typeface="+mn-ea"/>
                </a:endParaRPr>
              </a:p>
            </p:txBody>
          </p:sp>
          <p:sp>
            <p:nvSpPr>
              <p:cNvPr id="103" name="矩形 102"/>
              <p:cNvSpPr/>
              <p:nvPr/>
            </p:nvSpPr>
            <p:spPr>
              <a:xfrm>
                <a:off x="4904315" y="3933043"/>
                <a:ext cx="2060575" cy="39576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a:solidFill>
                      <a:srgbClr val="0043A8"/>
                    </a:solidFill>
                    <a:latin typeface="+mn-ea"/>
                    <a:sym typeface="+mn-ea"/>
                  </a:rPr>
                  <a:t>特征提取</a:t>
                </a:r>
                <a:endParaRPr lang="zh-CN" altLang="en-US" sz="1400" dirty="0">
                  <a:solidFill>
                    <a:srgbClr val="0043A8"/>
                  </a:solidFill>
                  <a:latin typeface="+mn-ea"/>
                  <a:sym typeface="+mn-ea"/>
                </a:endParaRPr>
              </a:p>
            </p:txBody>
          </p:sp>
          <p:sp>
            <p:nvSpPr>
              <p:cNvPr id="106" name="矩形 105"/>
              <p:cNvSpPr/>
              <p:nvPr/>
            </p:nvSpPr>
            <p:spPr>
              <a:xfrm>
                <a:off x="4904314" y="5036393"/>
                <a:ext cx="2060614" cy="448945"/>
              </a:xfrm>
              <a:prstGeom prst="rect">
                <a:avLst/>
              </a:prstGeom>
              <a:solidFill>
                <a:srgbClr val="9CB9EB"/>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a:solidFill>
                      <a:srgbClr val="0043A8"/>
                    </a:solidFill>
                    <a:latin typeface="+mn-ea"/>
                  </a:rPr>
                  <a:t>动态行为分类</a:t>
                </a:r>
                <a:endParaRPr lang="zh-CN" altLang="en-US" sz="1400" dirty="0">
                  <a:solidFill>
                    <a:srgbClr val="0043A8"/>
                  </a:solidFill>
                  <a:latin typeface="+mn-ea"/>
                </a:endParaRPr>
              </a:p>
            </p:txBody>
          </p:sp>
        </p:grpSp>
        <p:sp>
          <p:nvSpPr>
            <p:cNvPr id="175" name="文本框 174"/>
            <p:cNvSpPr txBox="1"/>
            <p:nvPr/>
          </p:nvSpPr>
          <p:spPr>
            <a:xfrm>
              <a:off x="7708729" y="3828281"/>
              <a:ext cx="1686333" cy="369332"/>
            </a:xfrm>
            <a:prstGeom prst="rect">
              <a:avLst/>
            </a:prstGeom>
            <a:noFill/>
          </p:spPr>
          <p:txBody>
            <a:bodyPr wrap="square" rtlCol="0">
              <a:spAutoFit/>
            </a:bodyPr>
            <a:lstStyle/>
            <a:p>
              <a:r>
                <a:rPr lang="zh-CN" altLang="en-US" b="1" kern="100" dirty="0">
                  <a:solidFill>
                    <a:srgbClr val="0043A8"/>
                  </a:solidFill>
                  <a:latin typeface="+mj-ea"/>
                  <a:ea typeface="+mj-ea"/>
                  <a:cs typeface="Times New Roman" panose="02020503050405090304" pitchFamily="18" charset="0"/>
                </a:rPr>
                <a:t>行为感知技术</a:t>
              </a:r>
              <a:endParaRPr lang="zh-CN" altLang="en-US" b="1" kern="100" dirty="0">
                <a:solidFill>
                  <a:srgbClr val="0043A8"/>
                </a:solidFill>
                <a:latin typeface="+mj-ea"/>
                <a:ea typeface="+mj-ea"/>
                <a:cs typeface="Times New Roman" panose="02020503050405090304" pitchFamily="18" charset="0"/>
              </a:endParaRPr>
            </a:p>
          </p:txBody>
        </p:sp>
      </p:grpSp>
      <p:grpSp>
        <p:nvGrpSpPr>
          <p:cNvPr id="3" name="组合 2"/>
          <p:cNvGrpSpPr/>
          <p:nvPr/>
        </p:nvGrpSpPr>
        <p:grpSpPr>
          <a:xfrm>
            <a:off x="636706" y="3978946"/>
            <a:ext cx="4357378" cy="2696871"/>
            <a:chOff x="-32405" y="2974689"/>
            <a:chExt cx="4357378" cy="2696871"/>
          </a:xfrm>
        </p:grpSpPr>
        <p:sp>
          <p:nvSpPr>
            <p:cNvPr id="31" name="矩形 30"/>
            <p:cNvSpPr/>
            <p:nvPr/>
          </p:nvSpPr>
          <p:spPr>
            <a:xfrm>
              <a:off x="-30044" y="2974689"/>
              <a:ext cx="4355017" cy="2696871"/>
            </a:xfrm>
            <a:prstGeom prst="rect">
              <a:avLst/>
            </a:prstGeom>
            <a:solidFill>
              <a:schemeClr val="bg1"/>
            </a:solidFill>
            <a:ln w="25400" cmpd="sng">
              <a:solidFill>
                <a:srgbClr val="0043A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43A8"/>
                </a:solidFill>
              </a:endParaRPr>
            </a:p>
          </p:txBody>
        </p:sp>
        <p:sp>
          <p:nvSpPr>
            <p:cNvPr id="30" name="矩形 29"/>
            <p:cNvSpPr/>
            <p:nvPr/>
          </p:nvSpPr>
          <p:spPr>
            <a:xfrm>
              <a:off x="1116850" y="4659853"/>
              <a:ext cx="2060792" cy="403652"/>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a:solidFill>
                    <a:srgbClr val="0043A8"/>
                  </a:solidFill>
                  <a:latin typeface="+mn-ea"/>
                </a:rPr>
                <a:t>知识嵌入</a:t>
              </a:r>
              <a:endParaRPr lang="zh-CN" altLang="en-US" sz="1400" dirty="0">
                <a:solidFill>
                  <a:srgbClr val="0043A8"/>
                </a:solidFill>
                <a:latin typeface="+mn-ea"/>
              </a:endParaRPr>
            </a:p>
          </p:txBody>
        </p:sp>
        <p:sp>
          <p:nvSpPr>
            <p:cNvPr id="41" name="矩形 40"/>
            <p:cNvSpPr/>
            <p:nvPr/>
          </p:nvSpPr>
          <p:spPr>
            <a:xfrm>
              <a:off x="1117068" y="3141392"/>
              <a:ext cx="2060575" cy="39576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a:solidFill>
                    <a:srgbClr val="0043A8"/>
                  </a:solidFill>
                  <a:latin typeface="+mn-ea"/>
                  <a:sym typeface="+mn-ea"/>
                </a:rPr>
                <a:t>数据表示</a:t>
              </a:r>
              <a:endParaRPr lang="zh-CN" altLang="en-US" sz="1400" dirty="0">
                <a:solidFill>
                  <a:srgbClr val="0043A8"/>
                </a:solidFill>
                <a:latin typeface="+mn-ea"/>
                <a:sym typeface="+mn-ea"/>
              </a:endParaRPr>
            </a:p>
          </p:txBody>
        </p:sp>
        <p:cxnSp>
          <p:nvCxnSpPr>
            <p:cNvPr id="42" name="直接连接符 41"/>
            <p:cNvCxnSpPr>
              <a:stCxn id="43" idx="0"/>
              <a:endCxn id="192" idx="2"/>
            </p:cNvCxnSpPr>
            <p:nvPr/>
          </p:nvCxnSpPr>
          <p:spPr>
            <a:xfrm flipV="1">
              <a:off x="2147335" y="4063041"/>
              <a:ext cx="20" cy="130725"/>
            </a:xfrm>
            <a:prstGeom prst="line">
              <a:avLst/>
            </a:prstGeom>
            <a:ln w="12700">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1117028" y="4193766"/>
              <a:ext cx="2060614" cy="360000"/>
            </a:xfrm>
            <a:prstGeom prst="rect">
              <a:avLst/>
            </a:prstGeom>
            <a:solidFill>
              <a:srgbClr val="9CB9EB"/>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a:solidFill>
                    <a:srgbClr val="0043A8"/>
                  </a:solidFill>
                  <a:latin typeface="+mn-ea"/>
                </a:rPr>
                <a:t>知识图谱</a:t>
              </a:r>
              <a:endParaRPr lang="zh-CN" altLang="en-US" sz="1400" dirty="0">
                <a:solidFill>
                  <a:srgbClr val="0043A8"/>
                </a:solidFill>
                <a:latin typeface="+mn-ea"/>
              </a:endParaRPr>
            </a:p>
          </p:txBody>
        </p:sp>
        <p:cxnSp>
          <p:nvCxnSpPr>
            <p:cNvPr id="20" name="直接连接符 19"/>
            <p:cNvCxnSpPr>
              <a:stCxn id="30" idx="0"/>
              <a:endCxn id="43" idx="2"/>
            </p:cNvCxnSpPr>
            <p:nvPr/>
          </p:nvCxnSpPr>
          <p:spPr>
            <a:xfrm flipV="1">
              <a:off x="2147246" y="4553766"/>
              <a:ext cx="89" cy="106087"/>
            </a:xfrm>
            <a:prstGeom prst="line">
              <a:avLst/>
            </a:prstGeom>
            <a:ln w="12700">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95" name="矩形 94"/>
            <p:cNvSpPr/>
            <p:nvPr/>
          </p:nvSpPr>
          <p:spPr>
            <a:xfrm>
              <a:off x="1121671" y="5184604"/>
              <a:ext cx="2060614" cy="360000"/>
            </a:xfrm>
            <a:prstGeom prst="rect">
              <a:avLst/>
            </a:prstGeom>
            <a:solidFill>
              <a:srgbClr val="9CB9EB"/>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a:solidFill>
                    <a:srgbClr val="0043A8"/>
                  </a:solidFill>
                  <a:latin typeface="+mn-ea"/>
                </a:rPr>
                <a:t>嵌入向量</a:t>
              </a:r>
              <a:endParaRPr lang="zh-CN" altLang="en-US" sz="1400" dirty="0">
                <a:solidFill>
                  <a:srgbClr val="0043A8"/>
                </a:solidFill>
                <a:latin typeface="+mn-ea"/>
              </a:endParaRPr>
            </a:p>
          </p:txBody>
        </p:sp>
        <p:cxnSp>
          <p:nvCxnSpPr>
            <p:cNvPr id="104" name="直接连接符 103"/>
            <p:cNvCxnSpPr>
              <a:stCxn id="95" idx="0"/>
              <a:endCxn id="30" idx="2"/>
            </p:cNvCxnSpPr>
            <p:nvPr/>
          </p:nvCxnSpPr>
          <p:spPr>
            <a:xfrm flipH="1" flipV="1">
              <a:off x="2147246" y="5063505"/>
              <a:ext cx="4732" cy="121099"/>
            </a:xfrm>
            <a:prstGeom prst="line">
              <a:avLst/>
            </a:prstGeom>
            <a:ln w="12700">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190" name="文本框 189"/>
            <p:cNvSpPr txBox="1"/>
            <p:nvPr/>
          </p:nvSpPr>
          <p:spPr>
            <a:xfrm>
              <a:off x="-32405" y="3636854"/>
              <a:ext cx="461665" cy="1532739"/>
            </a:xfrm>
            <a:prstGeom prst="rect">
              <a:avLst/>
            </a:prstGeom>
            <a:noFill/>
          </p:spPr>
          <p:txBody>
            <a:bodyPr vert="eaVert" wrap="square" rtlCol="0">
              <a:spAutoFit/>
            </a:bodyPr>
            <a:lstStyle/>
            <a:p>
              <a:r>
                <a:rPr lang="zh-CN" altLang="en-US" b="1" kern="100" dirty="0">
                  <a:solidFill>
                    <a:srgbClr val="0043A8"/>
                  </a:solidFill>
                  <a:latin typeface="+mj-ea"/>
                  <a:ea typeface="+mj-ea"/>
                  <a:cs typeface="Times New Roman" panose="02020503050405090304" pitchFamily="18" charset="0"/>
                </a:rPr>
                <a:t>知识嵌入技术</a:t>
              </a:r>
              <a:endParaRPr lang="zh-CN" altLang="en-US" b="1" kern="100" dirty="0">
                <a:solidFill>
                  <a:srgbClr val="0043A8"/>
                </a:solidFill>
                <a:latin typeface="+mj-ea"/>
                <a:ea typeface="+mj-ea"/>
                <a:cs typeface="Times New Roman" panose="02020503050405090304" pitchFamily="18" charset="0"/>
              </a:endParaRPr>
            </a:p>
          </p:txBody>
        </p:sp>
        <p:sp>
          <p:nvSpPr>
            <p:cNvPr id="192" name="矩形 191"/>
            <p:cNvSpPr/>
            <p:nvPr/>
          </p:nvSpPr>
          <p:spPr>
            <a:xfrm>
              <a:off x="1117067" y="3667275"/>
              <a:ext cx="2060575" cy="39576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a:solidFill>
                    <a:srgbClr val="0043A8"/>
                  </a:solidFill>
                  <a:latin typeface="+mn-ea"/>
                  <a:sym typeface="+mn-ea"/>
                </a:rPr>
                <a:t>关系抽取</a:t>
              </a:r>
              <a:endParaRPr lang="zh-CN" altLang="en-US" sz="1400" dirty="0">
                <a:solidFill>
                  <a:srgbClr val="0043A8"/>
                </a:solidFill>
                <a:latin typeface="+mn-ea"/>
                <a:sym typeface="+mn-ea"/>
              </a:endParaRPr>
            </a:p>
          </p:txBody>
        </p:sp>
        <p:cxnSp>
          <p:nvCxnSpPr>
            <p:cNvPr id="202" name="直接连接符 201"/>
            <p:cNvCxnSpPr>
              <a:stCxn id="192" idx="0"/>
              <a:endCxn id="41" idx="2"/>
            </p:cNvCxnSpPr>
            <p:nvPr/>
          </p:nvCxnSpPr>
          <p:spPr>
            <a:xfrm flipV="1">
              <a:off x="2147355" y="3537158"/>
              <a:ext cx="1" cy="130117"/>
            </a:xfrm>
            <a:prstGeom prst="line">
              <a:avLst/>
            </a:prstGeom>
            <a:ln w="12700">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grpSp>
      <p:cxnSp>
        <p:nvCxnSpPr>
          <p:cNvPr id="209" name="直接连接符 208"/>
          <p:cNvCxnSpPr>
            <a:stCxn id="106" idx="0"/>
            <a:endCxn id="102" idx="2"/>
          </p:cNvCxnSpPr>
          <p:nvPr/>
        </p:nvCxnSpPr>
        <p:spPr>
          <a:xfrm flipH="1" flipV="1">
            <a:off x="7518876" y="2719935"/>
            <a:ext cx="19" cy="155918"/>
          </a:xfrm>
          <a:prstGeom prst="line">
            <a:avLst/>
          </a:prstGeom>
          <a:ln w="12700">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cxnSp>
        <p:nvCxnSpPr>
          <p:cNvPr id="210" name="直接连接符 209"/>
          <p:cNvCxnSpPr>
            <a:stCxn id="102" idx="0"/>
            <a:endCxn id="103" idx="2"/>
          </p:cNvCxnSpPr>
          <p:nvPr/>
        </p:nvCxnSpPr>
        <p:spPr>
          <a:xfrm flipV="1">
            <a:off x="7518876" y="2168269"/>
            <a:ext cx="1" cy="155900"/>
          </a:xfrm>
          <a:prstGeom prst="line">
            <a:avLst/>
          </a:prstGeom>
          <a:ln w="12700">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cxnSp>
        <p:nvCxnSpPr>
          <p:cNvPr id="220" name="连接符: 肘形 219"/>
          <p:cNvCxnSpPr>
            <a:stCxn id="95" idx="2"/>
            <a:endCxn id="103" idx="0"/>
          </p:cNvCxnSpPr>
          <p:nvPr/>
        </p:nvCxnSpPr>
        <p:spPr>
          <a:xfrm rot="5400000" flipH="1" flipV="1">
            <a:off x="2781804" y="1811788"/>
            <a:ext cx="4776358" cy="4697788"/>
          </a:xfrm>
          <a:prstGeom prst="bentConnector5">
            <a:avLst>
              <a:gd name="adj1" fmla="val -4786"/>
              <a:gd name="adj2" fmla="val 53182"/>
              <a:gd name="adj3" fmla="val 104786"/>
            </a:avLst>
          </a:prstGeom>
          <a:ln w="25400">
            <a:solidFill>
              <a:srgbClr val="0043A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4" name="连接符: 肘形 223"/>
          <p:cNvCxnSpPr>
            <a:endCxn id="52" idx="0"/>
          </p:cNvCxnSpPr>
          <p:nvPr/>
        </p:nvCxnSpPr>
        <p:spPr>
          <a:xfrm>
            <a:off x="5351449" y="4494056"/>
            <a:ext cx="1325814" cy="149112"/>
          </a:xfrm>
          <a:prstGeom prst="bentConnector2">
            <a:avLst/>
          </a:prstGeom>
          <a:ln w="25400">
            <a:solidFill>
              <a:srgbClr val="0043A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2" name="连接符: 肘形 231"/>
          <p:cNvCxnSpPr>
            <a:endCxn id="54" idx="0"/>
          </p:cNvCxnSpPr>
          <p:nvPr/>
        </p:nvCxnSpPr>
        <p:spPr>
          <a:xfrm>
            <a:off x="6742960" y="4484426"/>
            <a:ext cx="1764841" cy="141295"/>
          </a:xfrm>
          <a:prstGeom prst="bentConnector2">
            <a:avLst/>
          </a:prstGeom>
          <a:ln w="25400">
            <a:solidFill>
              <a:srgbClr val="0043A8"/>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9776673" y="1727268"/>
            <a:ext cx="2171168" cy="4069466"/>
            <a:chOff x="8552008" y="1486742"/>
            <a:chExt cx="2679208" cy="4601787"/>
          </a:xfrm>
        </p:grpSpPr>
        <p:sp>
          <p:nvSpPr>
            <p:cNvPr id="9" name="椭圆 8"/>
            <p:cNvSpPr/>
            <p:nvPr/>
          </p:nvSpPr>
          <p:spPr>
            <a:xfrm>
              <a:off x="9007234" y="2770788"/>
              <a:ext cx="2223982" cy="2063762"/>
            </a:xfrm>
            <a:prstGeom prst="ellipse">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000" b="1" dirty="0">
                  <a:solidFill>
                    <a:schemeClr val="bg1"/>
                  </a:solidFill>
                  <a:sym typeface="+mn-ea"/>
                </a:rPr>
                <a:t>复杂</a:t>
              </a:r>
              <a:r>
                <a:rPr lang="zh-CN" altLang="en-US" sz="2000" b="1" dirty="0">
                  <a:solidFill>
                    <a:schemeClr val="bg1"/>
                  </a:solidFill>
                  <a:latin typeface="+mj-lt"/>
                  <a:sym typeface="+mn-ea"/>
                </a:rPr>
                <a:t>环境</a:t>
              </a:r>
              <a:endParaRPr lang="en-US" altLang="zh-CN" sz="2000" b="1" dirty="0">
                <a:solidFill>
                  <a:schemeClr val="bg1"/>
                </a:solidFill>
                <a:latin typeface="+mj-lt"/>
                <a:sym typeface="+mn-ea"/>
              </a:endParaRPr>
            </a:p>
            <a:p>
              <a:pPr algn="ctr"/>
              <a:r>
                <a:rPr lang="zh-CN" altLang="en-US" sz="2000" b="1" dirty="0">
                  <a:solidFill>
                    <a:schemeClr val="bg1"/>
                  </a:solidFill>
                  <a:latin typeface="+mj-lt"/>
                  <a:sym typeface="+mn-ea"/>
                </a:rPr>
                <a:t>辐射源</a:t>
              </a:r>
              <a:r>
                <a:rPr lang="zh-CN" altLang="en-US" sz="2000" b="1" dirty="0">
                  <a:solidFill>
                    <a:schemeClr val="bg1"/>
                  </a:solidFill>
                  <a:sym typeface="+mn-ea"/>
                </a:rPr>
                <a:t>动态电磁行为</a:t>
              </a:r>
              <a:endParaRPr lang="zh-CN" altLang="en-US" sz="2000" b="1" dirty="0">
                <a:solidFill>
                  <a:schemeClr val="bg1"/>
                </a:solidFill>
                <a:sym typeface="+mn-ea"/>
              </a:endParaRPr>
            </a:p>
          </p:txBody>
        </p:sp>
        <p:sp>
          <p:nvSpPr>
            <p:cNvPr id="246" name="箭头: 直角上 245"/>
            <p:cNvSpPr/>
            <p:nvPr/>
          </p:nvSpPr>
          <p:spPr>
            <a:xfrm>
              <a:off x="8552008" y="4935517"/>
              <a:ext cx="1924557" cy="1153012"/>
            </a:xfrm>
            <a:prstGeom prst="bentUpArrow">
              <a:avLst>
                <a:gd name="adj1" fmla="val 28436"/>
                <a:gd name="adj2" fmla="val 27299"/>
                <a:gd name="adj3" fmla="val 31860"/>
              </a:avLst>
            </a:prstGeom>
            <a:solidFill>
              <a:srgbClr val="0043A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kern="100" dirty="0">
                  <a:solidFill>
                    <a:schemeClr val="bg1"/>
                  </a:solidFill>
                  <a:latin typeface="+mj-ea"/>
                  <a:ea typeface="+mj-ea"/>
                  <a:cs typeface="Times New Roman" panose="02020503050405090304" pitchFamily="18" charset="0"/>
                </a:rPr>
                <a:t>预测</a:t>
              </a:r>
              <a:endParaRPr lang="zh-CN" altLang="en-US" b="1" kern="100" dirty="0">
                <a:solidFill>
                  <a:schemeClr val="bg1"/>
                </a:solidFill>
                <a:latin typeface="+mj-ea"/>
                <a:ea typeface="+mj-ea"/>
                <a:cs typeface="Times New Roman" panose="02020503050405090304" pitchFamily="18" charset="0"/>
              </a:endParaRPr>
            </a:p>
          </p:txBody>
        </p:sp>
        <p:grpSp>
          <p:nvGrpSpPr>
            <p:cNvPr id="251" name="组合 250"/>
            <p:cNvGrpSpPr/>
            <p:nvPr/>
          </p:nvGrpSpPr>
          <p:grpSpPr>
            <a:xfrm>
              <a:off x="8552010" y="1486742"/>
              <a:ext cx="1924556" cy="1175490"/>
              <a:chOff x="8509575" y="1440626"/>
              <a:chExt cx="1924556" cy="1175490"/>
            </a:xfrm>
          </p:grpSpPr>
          <p:sp>
            <p:nvSpPr>
              <p:cNvPr id="249" name="箭头: 直角上 248"/>
              <p:cNvSpPr/>
              <p:nvPr/>
            </p:nvSpPr>
            <p:spPr>
              <a:xfrm>
                <a:off x="8509575" y="1463104"/>
                <a:ext cx="1924556" cy="1153012"/>
              </a:xfrm>
              <a:prstGeom prst="bentUpArrow">
                <a:avLst>
                  <a:gd name="adj1" fmla="val 28436"/>
                  <a:gd name="adj2" fmla="val 27299"/>
                  <a:gd name="adj3" fmla="val 31860"/>
                </a:avLst>
              </a:prstGeom>
              <a:solidFill>
                <a:srgbClr val="0043A8"/>
              </a:solidFill>
              <a:scene3d>
                <a:camera prst="orthographicFront">
                  <a:rot lat="1080000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kern="100" dirty="0">
                  <a:solidFill>
                    <a:schemeClr val="bg1"/>
                  </a:solidFill>
                  <a:latin typeface="+mj-ea"/>
                  <a:ea typeface="+mj-ea"/>
                  <a:cs typeface="Times New Roman" panose="02020503050405090304" pitchFamily="18" charset="0"/>
                </a:endParaRPr>
              </a:p>
            </p:txBody>
          </p:sp>
          <p:sp>
            <p:nvSpPr>
              <p:cNvPr id="250" name="文本框 249"/>
              <p:cNvSpPr txBox="1"/>
              <p:nvPr/>
            </p:nvSpPr>
            <p:spPr>
              <a:xfrm>
                <a:off x="8932375" y="1440626"/>
                <a:ext cx="984258" cy="369332"/>
              </a:xfrm>
              <a:prstGeom prst="rect">
                <a:avLst/>
              </a:prstGeom>
              <a:noFill/>
            </p:spPr>
            <p:txBody>
              <a:bodyPr wrap="square" rtlCol="0">
                <a:spAutoFit/>
              </a:bodyPr>
              <a:lstStyle/>
              <a:p>
                <a:r>
                  <a:rPr lang="zh-CN" altLang="en-US" b="1" kern="100" dirty="0">
                    <a:solidFill>
                      <a:schemeClr val="bg1"/>
                    </a:solidFill>
                    <a:latin typeface="+mj-ea"/>
                    <a:ea typeface="+mj-ea"/>
                    <a:cs typeface="Times New Roman" panose="02020503050405090304" pitchFamily="18" charset="0"/>
                  </a:rPr>
                  <a:t>感知</a:t>
                </a:r>
                <a:endParaRPr lang="zh-CN" altLang="en-US" dirty="0"/>
              </a:p>
            </p:txBody>
          </p:sp>
        </p:grpSp>
      </p:grpSp>
      <p:grpSp>
        <p:nvGrpSpPr>
          <p:cNvPr id="21" name="组合 20"/>
          <p:cNvGrpSpPr/>
          <p:nvPr/>
        </p:nvGrpSpPr>
        <p:grpSpPr>
          <a:xfrm>
            <a:off x="623890" y="989250"/>
            <a:ext cx="4351320" cy="2840461"/>
            <a:chOff x="-47780" y="2958267"/>
            <a:chExt cx="4351320" cy="2840461"/>
          </a:xfrm>
        </p:grpSpPr>
        <p:sp>
          <p:nvSpPr>
            <p:cNvPr id="22" name="矩形 21"/>
            <p:cNvSpPr/>
            <p:nvPr/>
          </p:nvSpPr>
          <p:spPr>
            <a:xfrm>
              <a:off x="-32603" y="2958267"/>
              <a:ext cx="4336143" cy="2840461"/>
            </a:xfrm>
            <a:prstGeom prst="rect">
              <a:avLst/>
            </a:prstGeom>
            <a:solidFill>
              <a:schemeClr val="bg1"/>
            </a:solidFill>
            <a:ln w="25400" cmpd="sng">
              <a:solidFill>
                <a:srgbClr val="0043A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43A8"/>
                </a:solidFill>
              </a:endParaRPr>
            </a:p>
          </p:txBody>
        </p:sp>
        <p:sp>
          <p:nvSpPr>
            <p:cNvPr id="23" name="矩形 22"/>
            <p:cNvSpPr/>
            <p:nvPr/>
          </p:nvSpPr>
          <p:spPr>
            <a:xfrm>
              <a:off x="1120044" y="4544112"/>
              <a:ext cx="2060792" cy="403652"/>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a:solidFill>
                    <a:srgbClr val="0043A8"/>
                  </a:solidFill>
                  <a:latin typeface="+mn-ea"/>
                </a:rPr>
                <a:t>特征集构建与更新</a:t>
              </a:r>
              <a:endParaRPr lang="zh-CN" altLang="en-US" sz="1400" dirty="0">
                <a:solidFill>
                  <a:srgbClr val="0043A8"/>
                </a:solidFill>
                <a:latin typeface="+mn-ea"/>
              </a:endParaRPr>
            </a:p>
          </p:txBody>
        </p:sp>
        <p:sp>
          <p:nvSpPr>
            <p:cNvPr id="24" name="矩形 23"/>
            <p:cNvSpPr/>
            <p:nvPr/>
          </p:nvSpPr>
          <p:spPr>
            <a:xfrm>
              <a:off x="1114726" y="3124417"/>
              <a:ext cx="2060575" cy="39576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a:solidFill>
                    <a:srgbClr val="0043A8"/>
                  </a:solidFill>
                  <a:latin typeface="+mn-ea"/>
                  <a:sym typeface="+mn-ea"/>
                </a:rPr>
                <a:t>数据采集与预处理</a:t>
              </a:r>
              <a:endParaRPr lang="zh-CN" altLang="en-US" sz="1400" dirty="0">
                <a:solidFill>
                  <a:srgbClr val="0043A8"/>
                </a:solidFill>
                <a:latin typeface="+mn-ea"/>
                <a:sym typeface="+mn-ea"/>
              </a:endParaRPr>
            </a:p>
          </p:txBody>
        </p:sp>
        <p:cxnSp>
          <p:nvCxnSpPr>
            <p:cNvPr id="25" name="直接连接符 24"/>
            <p:cNvCxnSpPr>
              <a:stCxn id="40" idx="0"/>
              <a:endCxn id="34" idx="2"/>
            </p:cNvCxnSpPr>
            <p:nvPr/>
          </p:nvCxnSpPr>
          <p:spPr>
            <a:xfrm flipV="1">
              <a:off x="2144905" y="4000807"/>
              <a:ext cx="9563" cy="81980"/>
            </a:xfrm>
            <a:prstGeom prst="line">
              <a:avLst/>
            </a:prstGeom>
            <a:ln w="12700">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3" idx="0"/>
              <a:endCxn id="40" idx="2"/>
            </p:cNvCxnSpPr>
            <p:nvPr/>
          </p:nvCxnSpPr>
          <p:spPr>
            <a:xfrm flipH="1" flipV="1">
              <a:off x="2144905" y="4486439"/>
              <a:ext cx="5535" cy="57673"/>
            </a:xfrm>
            <a:prstGeom prst="line">
              <a:avLst/>
            </a:prstGeom>
            <a:ln w="12700">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366309" y="5061308"/>
              <a:ext cx="3561470" cy="669710"/>
            </a:xfrm>
            <a:prstGeom prst="rect">
              <a:avLst/>
            </a:prstGeom>
            <a:solidFill>
              <a:srgbClr val="9CB9EB"/>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zh-CN" altLang="en-US" sz="1400" dirty="0">
                  <a:solidFill>
                    <a:srgbClr val="0043A8"/>
                  </a:solidFill>
                  <a:latin typeface="+mn-ea"/>
                </a:rPr>
                <a:t>动态电磁多维特征集</a:t>
              </a:r>
              <a:endParaRPr lang="zh-CN" altLang="en-US" sz="1400" dirty="0">
                <a:solidFill>
                  <a:srgbClr val="0043A8"/>
                </a:solidFill>
                <a:latin typeface="+mn-ea"/>
              </a:endParaRPr>
            </a:p>
          </p:txBody>
        </p:sp>
        <p:cxnSp>
          <p:nvCxnSpPr>
            <p:cNvPr id="29" name="直接连接符 28"/>
            <p:cNvCxnSpPr>
              <a:stCxn id="28" idx="0"/>
              <a:endCxn id="23" idx="2"/>
            </p:cNvCxnSpPr>
            <p:nvPr/>
          </p:nvCxnSpPr>
          <p:spPr>
            <a:xfrm flipV="1">
              <a:off x="2147044" y="4947764"/>
              <a:ext cx="3396" cy="113544"/>
            </a:xfrm>
            <a:prstGeom prst="line">
              <a:avLst/>
            </a:prstGeom>
            <a:ln w="12700">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7780" y="3443938"/>
              <a:ext cx="461665" cy="1871605"/>
            </a:xfrm>
            <a:prstGeom prst="rect">
              <a:avLst/>
            </a:prstGeom>
            <a:noFill/>
          </p:spPr>
          <p:txBody>
            <a:bodyPr vert="eaVert" wrap="square" rtlCol="0">
              <a:spAutoFit/>
            </a:bodyPr>
            <a:lstStyle/>
            <a:p>
              <a:r>
                <a:rPr lang="zh-CN" altLang="en-US" b="1" kern="100" dirty="0">
                  <a:solidFill>
                    <a:srgbClr val="0043A8"/>
                  </a:solidFill>
                  <a:latin typeface="+mj-ea"/>
                  <a:ea typeface="+mj-ea"/>
                  <a:cs typeface="Times New Roman" panose="02020503050405090304" pitchFamily="18" charset="0"/>
                </a:rPr>
                <a:t>电磁数据集构建</a:t>
              </a:r>
              <a:endParaRPr lang="zh-CN" altLang="en-US" b="1" kern="100" dirty="0">
                <a:solidFill>
                  <a:srgbClr val="0043A8"/>
                </a:solidFill>
                <a:latin typeface="+mj-ea"/>
                <a:ea typeface="+mj-ea"/>
                <a:cs typeface="Times New Roman" panose="02020503050405090304" pitchFamily="18" charset="0"/>
              </a:endParaRPr>
            </a:p>
          </p:txBody>
        </p:sp>
        <p:sp>
          <p:nvSpPr>
            <p:cNvPr id="34" name="矩形 33"/>
            <p:cNvSpPr/>
            <p:nvPr/>
          </p:nvSpPr>
          <p:spPr>
            <a:xfrm>
              <a:off x="1124180" y="3605041"/>
              <a:ext cx="2060575" cy="39576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a:solidFill>
                    <a:srgbClr val="0043A8"/>
                  </a:solidFill>
                  <a:latin typeface="+mn-ea"/>
                  <a:sym typeface="+mn-ea"/>
                </a:rPr>
                <a:t>特征提取融合</a:t>
              </a:r>
              <a:endParaRPr lang="zh-CN" altLang="en-US" sz="1400" dirty="0">
                <a:solidFill>
                  <a:srgbClr val="0043A8"/>
                </a:solidFill>
                <a:latin typeface="+mn-ea"/>
                <a:sym typeface="+mn-ea"/>
              </a:endParaRPr>
            </a:p>
          </p:txBody>
        </p:sp>
        <p:cxnSp>
          <p:nvCxnSpPr>
            <p:cNvPr id="35" name="直接连接符 34"/>
            <p:cNvCxnSpPr>
              <a:stCxn id="34" idx="0"/>
              <a:endCxn id="24" idx="2"/>
            </p:cNvCxnSpPr>
            <p:nvPr/>
          </p:nvCxnSpPr>
          <p:spPr>
            <a:xfrm flipH="1" flipV="1">
              <a:off x="2145014" y="3520183"/>
              <a:ext cx="9454" cy="84858"/>
            </a:xfrm>
            <a:prstGeom prst="line">
              <a:avLst/>
            </a:prstGeom>
            <a:ln w="12700">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grpSp>
      <p:sp>
        <p:nvSpPr>
          <p:cNvPr id="40" name="矩形 39"/>
          <p:cNvSpPr/>
          <p:nvPr/>
        </p:nvSpPr>
        <p:spPr>
          <a:xfrm>
            <a:off x="1786179" y="2113770"/>
            <a:ext cx="2060792" cy="403652"/>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a:solidFill>
                  <a:srgbClr val="0043A8"/>
                </a:solidFill>
                <a:latin typeface="+mn-ea"/>
              </a:rPr>
              <a:t>特征选择优化</a:t>
            </a:r>
            <a:endParaRPr lang="zh-CN" altLang="en-US" sz="1400" dirty="0">
              <a:solidFill>
                <a:srgbClr val="0043A8"/>
              </a:solidFill>
              <a:latin typeface="+mn-ea"/>
            </a:endParaRPr>
          </a:p>
        </p:txBody>
      </p:sp>
      <p:sp>
        <p:nvSpPr>
          <p:cNvPr id="82" name="矩形 81"/>
          <p:cNvSpPr/>
          <p:nvPr/>
        </p:nvSpPr>
        <p:spPr>
          <a:xfrm>
            <a:off x="1074383" y="3431770"/>
            <a:ext cx="656939" cy="226317"/>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solidFill>
                  <a:srgbClr val="0043A8"/>
                </a:solidFill>
                <a:latin typeface="+mn-ea"/>
              </a:rPr>
              <a:t>物理域</a:t>
            </a:r>
            <a:endParaRPr lang="zh-CN" altLang="en-US" sz="1200" dirty="0">
              <a:solidFill>
                <a:srgbClr val="0043A8"/>
              </a:solidFill>
              <a:latin typeface="+mn-ea"/>
            </a:endParaRPr>
          </a:p>
        </p:txBody>
      </p:sp>
      <p:sp>
        <p:nvSpPr>
          <p:cNvPr id="91" name="矩形 90"/>
          <p:cNvSpPr/>
          <p:nvPr/>
        </p:nvSpPr>
        <p:spPr>
          <a:xfrm>
            <a:off x="1766782" y="3431770"/>
            <a:ext cx="672223" cy="226317"/>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solidFill>
                  <a:srgbClr val="0043A8"/>
                </a:solidFill>
                <a:latin typeface="+mn-ea"/>
              </a:rPr>
              <a:t>无线域</a:t>
            </a:r>
            <a:endParaRPr lang="zh-CN" altLang="en-US" sz="1200" dirty="0">
              <a:solidFill>
                <a:srgbClr val="0043A8"/>
              </a:solidFill>
              <a:latin typeface="+mn-ea"/>
            </a:endParaRPr>
          </a:p>
        </p:txBody>
      </p:sp>
      <p:sp>
        <p:nvSpPr>
          <p:cNvPr id="92" name="矩形 91"/>
          <p:cNvSpPr/>
          <p:nvPr/>
        </p:nvSpPr>
        <p:spPr>
          <a:xfrm>
            <a:off x="2474465" y="3425385"/>
            <a:ext cx="672223" cy="226317"/>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solidFill>
                  <a:srgbClr val="0043A8"/>
                </a:solidFill>
                <a:latin typeface="+mn-ea"/>
              </a:rPr>
              <a:t>标准域</a:t>
            </a:r>
            <a:endParaRPr lang="zh-CN" altLang="en-US" sz="1200" dirty="0">
              <a:solidFill>
                <a:srgbClr val="0043A8"/>
              </a:solidFill>
              <a:latin typeface="+mn-ea"/>
            </a:endParaRPr>
          </a:p>
        </p:txBody>
      </p:sp>
      <p:sp>
        <p:nvSpPr>
          <p:cNvPr id="93" name="矩形 92"/>
          <p:cNvSpPr/>
          <p:nvPr/>
        </p:nvSpPr>
        <p:spPr>
          <a:xfrm>
            <a:off x="3184202" y="3425385"/>
            <a:ext cx="672223" cy="226317"/>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solidFill>
                  <a:srgbClr val="0043A8"/>
                </a:solidFill>
                <a:latin typeface="+mn-ea"/>
              </a:rPr>
              <a:t>业务域</a:t>
            </a:r>
            <a:endParaRPr lang="zh-CN" altLang="en-US" sz="1200" dirty="0">
              <a:solidFill>
                <a:srgbClr val="0043A8"/>
              </a:solidFill>
              <a:latin typeface="+mn-ea"/>
            </a:endParaRPr>
          </a:p>
        </p:txBody>
      </p:sp>
      <p:sp>
        <p:nvSpPr>
          <p:cNvPr id="94" name="矩形 93"/>
          <p:cNvSpPr/>
          <p:nvPr/>
        </p:nvSpPr>
        <p:spPr>
          <a:xfrm>
            <a:off x="3889129" y="3422460"/>
            <a:ext cx="672223" cy="226317"/>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solidFill>
                  <a:srgbClr val="0043A8"/>
                </a:solidFill>
                <a:latin typeface="+mn-ea"/>
              </a:rPr>
              <a:t>变换域</a:t>
            </a:r>
            <a:endParaRPr lang="zh-CN" altLang="en-US" sz="1200" dirty="0">
              <a:solidFill>
                <a:srgbClr val="0043A8"/>
              </a:solidFill>
              <a:latin typeface="+mn-ea"/>
            </a:endParaRPr>
          </a:p>
        </p:txBody>
      </p:sp>
      <p:cxnSp>
        <p:nvCxnSpPr>
          <p:cNvPr id="117" name="连接符: 肘形 116"/>
          <p:cNvCxnSpPr>
            <a:stCxn id="28" idx="2"/>
            <a:endCxn id="41" idx="0"/>
          </p:cNvCxnSpPr>
          <p:nvPr/>
        </p:nvCxnSpPr>
        <p:spPr>
          <a:xfrm rot="5400000">
            <a:off x="2625767" y="3952702"/>
            <a:ext cx="383648" cy="2247"/>
          </a:xfrm>
          <a:prstGeom prst="bentConnector3">
            <a:avLst>
              <a:gd name="adj1" fmla="val 50000"/>
            </a:avLst>
          </a:prstGeom>
          <a:ln w="25400">
            <a:solidFill>
              <a:srgbClr val="0043A8"/>
            </a:solidFill>
            <a:prstDash val="sys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882468" y="43657"/>
            <a:ext cx="10554674" cy="598488"/>
          </a:xfrm>
        </p:spPr>
        <p:txBody>
          <a:bodyPr/>
          <a:lstStyle/>
          <a:p>
            <a:r>
              <a:rPr lang="zh-CN" altLang="en-US" dirty="0"/>
              <a:t>任务</a:t>
            </a:r>
            <a:r>
              <a:rPr lang="en-US" altLang="zh-CN" dirty="0"/>
              <a:t>1:</a:t>
            </a:r>
            <a:r>
              <a:rPr lang="zh-CN" altLang="en-US" dirty="0"/>
              <a:t>面向高速率卫星通信的多元非线性信号处理</a:t>
            </a:r>
            <a:endParaRPr lang="zh-CN" altLang="en-US" dirty="0"/>
          </a:p>
        </p:txBody>
      </p:sp>
      <p:sp>
        <p:nvSpPr>
          <p:cNvPr id="37" name="文本框 6"/>
          <p:cNvSpPr txBox="1"/>
          <p:nvPr>
            <p:custDataLst>
              <p:tags r:id="rId1"/>
            </p:custDataLst>
          </p:nvPr>
        </p:nvSpPr>
        <p:spPr>
          <a:xfrm>
            <a:off x="647700" y="83820"/>
            <a:ext cx="10733809"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en-US" altLang="zh-CN" sz="3000" dirty="0">
                <a:solidFill>
                  <a:srgbClr val="0043A8"/>
                </a:solidFill>
              </a:rPr>
              <a:t> </a:t>
            </a:r>
            <a:r>
              <a:rPr lang="zh-CN" altLang="en-US" sz="3000" dirty="0">
                <a:solidFill>
                  <a:srgbClr val="0043A8"/>
                </a:solidFill>
              </a:rPr>
              <a:t>技术路线五：辐射源动态行为意图认知技术</a:t>
            </a:r>
            <a:endParaRPr lang="zh-CN" altLang="en-US" sz="3000" dirty="0">
              <a:solidFill>
                <a:srgbClr val="0043A8"/>
              </a:solidFill>
            </a:endParaRPr>
          </a:p>
        </p:txBody>
      </p:sp>
      <p:cxnSp>
        <p:nvCxnSpPr>
          <p:cNvPr id="39" name="直接连接符 38"/>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0"/>
          </p:nvPr>
        </p:nvSpPr>
        <p:spPr>
          <a:xfrm>
            <a:off x="11177162" y="6568527"/>
            <a:ext cx="1037230" cy="342900"/>
          </a:xfrm>
        </p:spPr>
        <p:txBody>
          <a:bodyPr/>
          <a:lstStyle/>
          <a:p>
            <a:fld id="{6C53781C-E1F6-4315-A39D-61273F2E0596}" type="slidenum">
              <a:rPr lang="zh-CN" altLang="en-US" smtClean="0"/>
            </a:fld>
            <a:endParaRPr lang="zh-CN" altLang="en-US" dirty="0"/>
          </a:p>
        </p:txBody>
      </p:sp>
      <p:grpSp>
        <p:nvGrpSpPr>
          <p:cNvPr id="122" name="组合 121"/>
          <p:cNvGrpSpPr/>
          <p:nvPr/>
        </p:nvGrpSpPr>
        <p:grpSpPr>
          <a:xfrm>
            <a:off x="3994552" y="990770"/>
            <a:ext cx="3600000" cy="5631829"/>
            <a:chOff x="4186996" y="986496"/>
            <a:chExt cx="3600000" cy="5631829"/>
          </a:xfrm>
        </p:grpSpPr>
        <p:sp>
          <p:nvSpPr>
            <p:cNvPr id="19" name="圆角矩形 34"/>
            <p:cNvSpPr/>
            <p:nvPr>
              <p:custDataLst>
                <p:tags r:id="rId3"/>
              </p:custDataLst>
            </p:nvPr>
          </p:nvSpPr>
          <p:spPr>
            <a:xfrm>
              <a:off x="4330996" y="997284"/>
              <a:ext cx="3312000" cy="538268"/>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noAutofit/>
            </a:bodyPr>
            <a:lstStyle/>
            <a:p>
              <a:pPr marL="338455" indent="-234950" algn="ctr" eaLnBrk="0">
                <a:lnSpc>
                  <a:spcPct val="110000"/>
                </a:lnSpc>
                <a:spcBef>
                  <a:spcPts val="900"/>
                </a:spcBef>
              </a:pPr>
              <a:r>
                <a:rPr lang="zh-CN" altLang="en-US" kern="100" dirty="0">
                  <a:solidFill>
                    <a:schemeClr val="bg1"/>
                  </a:solidFill>
                  <a:latin typeface="微软雅黑" panose="020B0503020204020204" charset="-122"/>
                  <a:ea typeface="微软雅黑" panose="020B0503020204020204" charset="-122"/>
                  <a:cs typeface="Times New Roman" panose="02020503050405090304" pitchFamily="18" charset="0"/>
                </a:rPr>
                <a:t>知识图谱</a:t>
              </a:r>
              <a:r>
                <a:rPr lang="zh-CN" altLang="zh-CN" kern="100" dirty="0">
                  <a:solidFill>
                    <a:schemeClr val="bg1"/>
                  </a:solidFill>
                  <a:latin typeface="微软雅黑" panose="020B0503020204020204" charset="-122"/>
                  <a:ea typeface="微软雅黑" panose="020B0503020204020204" charset="-122"/>
                  <a:cs typeface="Times New Roman" panose="02020503050405090304" pitchFamily="18" charset="0"/>
                </a:rPr>
                <a:t>嵌入</a:t>
              </a:r>
              <a:r>
                <a:rPr lang="zh-CN" altLang="en-US" kern="100" dirty="0">
                  <a:solidFill>
                    <a:schemeClr val="bg1"/>
                  </a:solidFill>
                  <a:latin typeface="微软雅黑" panose="020B0503020204020204" charset="-122"/>
                  <a:ea typeface="微软雅黑" panose="020B0503020204020204" charset="-122"/>
                  <a:cs typeface="Times New Roman" panose="02020503050405090304" pitchFamily="18" charset="0"/>
                </a:rPr>
                <a:t>技术</a:t>
              </a:r>
              <a:endParaRPr lang="zh-CN" altLang="en-US" kern="100" dirty="0">
                <a:solidFill>
                  <a:schemeClr val="bg1"/>
                </a:solidFill>
                <a:latin typeface="微软雅黑" panose="020B0503020204020204" charset="-122"/>
                <a:ea typeface="微软雅黑" panose="020B0503020204020204" charset="-122"/>
                <a:cs typeface="Times New Roman" panose="02020503050405090304" pitchFamily="18" charset="0"/>
                <a:sym typeface="+mn-ea"/>
              </a:endParaRPr>
            </a:p>
          </p:txBody>
        </p:sp>
        <p:sp>
          <p:nvSpPr>
            <p:cNvPr id="23" name="文本框 22"/>
            <p:cNvSpPr txBox="1"/>
            <p:nvPr/>
          </p:nvSpPr>
          <p:spPr>
            <a:xfrm>
              <a:off x="5166441" y="3226802"/>
              <a:ext cx="1674944" cy="368300"/>
            </a:xfrm>
            <a:prstGeom prst="rect">
              <a:avLst/>
            </a:prstGeom>
            <a:solidFill>
              <a:srgbClr val="E1EAF9"/>
            </a:solidFill>
          </p:spPr>
          <p:txBody>
            <a:bodyPr wrap="square">
              <a:spAutoFit/>
            </a:bodyPr>
            <a:lstStyle/>
            <a:p>
              <a:pPr marL="467360" indent="-363855" algn="l" rtl="0" eaLnBrk="0" fontAlgn="auto">
                <a:lnSpc>
                  <a:spcPct val="100000"/>
                </a:lnSpc>
                <a:spcBef>
                  <a:spcPts val="0"/>
                </a:spcBef>
              </a:pPr>
              <a:r>
                <a:rPr lang="zh-CN" altLang="en-US" kern="0" spc="-10" dirty="0">
                  <a:solidFill>
                    <a:srgbClr val="000000">
                      <a:alpha val="100000"/>
                    </a:srgbClr>
                  </a:solidFill>
                  <a:latin typeface="+mj-ea"/>
                  <a:ea typeface="+mj-ea"/>
                  <a:cs typeface="+mj-ea"/>
                  <a:sym typeface="+mn-ea"/>
                </a:rPr>
                <a:t>知识图谱嵌入</a:t>
              </a:r>
              <a:endParaRPr lang="zh-CN" altLang="en-US" sz="1800" kern="0" spc="30" dirty="0">
                <a:solidFill>
                  <a:srgbClr val="000000">
                    <a:alpha val="100000"/>
                  </a:srgbClr>
                </a:solidFill>
                <a:latin typeface="+mj-ea"/>
                <a:ea typeface="+mj-ea"/>
                <a:cs typeface="+mj-ea"/>
                <a:sym typeface="+mn-ea"/>
              </a:endParaRPr>
            </a:p>
          </p:txBody>
        </p:sp>
        <p:sp>
          <p:nvSpPr>
            <p:cNvPr id="26" name="矩形: 圆角 25"/>
            <p:cNvSpPr/>
            <p:nvPr/>
          </p:nvSpPr>
          <p:spPr>
            <a:xfrm>
              <a:off x="4186996" y="986496"/>
              <a:ext cx="3600000" cy="5631829"/>
            </a:xfrm>
            <a:prstGeom prst="roundRect">
              <a:avLst>
                <a:gd name="adj" fmla="val 4625"/>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63" name="文本框 62"/>
            <p:cNvSpPr txBox="1"/>
            <p:nvPr/>
          </p:nvSpPr>
          <p:spPr>
            <a:xfrm>
              <a:off x="5446172" y="6137765"/>
              <a:ext cx="1115482" cy="369332"/>
            </a:xfrm>
            <a:prstGeom prst="rect">
              <a:avLst/>
            </a:prstGeom>
            <a:solidFill>
              <a:srgbClr val="E1EAF9"/>
            </a:solidFill>
          </p:spPr>
          <p:txBody>
            <a:bodyPr wrap="square" rtlCol="0">
              <a:spAutoFit/>
            </a:bodyPr>
            <a:lstStyle/>
            <a:p>
              <a:pPr algn="ctr" defTabSz="457200"/>
              <a:r>
                <a:rPr lang="zh-CN" altLang="en-US" kern="0" spc="-10" dirty="0">
                  <a:solidFill>
                    <a:srgbClr val="000000">
                      <a:alpha val="100000"/>
                    </a:srgbClr>
                  </a:solidFill>
                  <a:latin typeface="+mj-ea"/>
                  <a:ea typeface="+mj-ea"/>
                  <a:cs typeface="+mj-ea"/>
                </a:rPr>
                <a:t>嵌入向量</a:t>
              </a:r>
              <a:endParaRPr lang="zh-CN" altLang="en-US" kern="0" spc="-10" dirty="0">
                <a:solidFill>
                  <a:srgbClr val="000000">
                    <a:alpha val="100000"/>
                  </a:srgbClr>
                </a:solidFill>
                <a:latin typeface="+mj-ea"/>
                <a:ea typeface="+mj-ea"/>
                <a:cs typeface="+mj-ea"/>
              </a:endParaRPr>
            </a:p>
          </p:txBody>
        </p:sp>
        <p:pic>
          <p:nvPicPr>
            <p:cNvPr id="65" name="图片 64"/>
            <p:cNvPicPr>
              <a:picLocks noChangeAspect="1"/>
            </p:cNvPicPr>
            <p:nvPr/>
          </p:nvPicPr>
          <p:blipFill>
            <a:blip r:embed="rId4"/>
            <a:stretch>
              <a:fillRect/>
            </a:stretch>
          </p:blipFill>
          <p:spPr>
            <a:xfrm>
              <a:off x="4233035" y="1703924"/>
              <a:ext cx="3507922" cy="1369679"/>
            </a:xfrm>
            <a:prstGeom prst="rect">
              <a:avLst/>
            </a:prstGeom>
          </p:spPr>
        </p:pic>
        <p:grpSp>
          <p:nvGrpSpPr>
            <p:cNvPr id="4" name="组合 3"/>
            <p:cNvGrpSpPr/>
            <p:nvPr/>
          </p:nvGrpSpPr>
          <p:grpSpPr>
            <a:xfrm>
              <a:off x="4403754" y="4179738"/>
              <a:ext cx="3239242" cy="1455230"/>
              <a:chOff x="4736673" y="2231829"/>
              <a:chExt cx="2896124" cy="1097022"/>
            </a:xfrm>
          </p:grpSpPr>
          <p:sp>
            <p:nvSpPr>
              <p:cNvPr id="83" name="矩形 82"/>
              <p:cNvSpPr/>
              <p:nvPr/>
            </p:nvSpPr>
            <p:spPr>
              <a:xfrm>
                <a:off x="4736673" y="2231829"/>
                <a:ext cx="2896124" cy="1097022"/>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476551" y="2784236"/>
                <a:ext cx="343005" cy="216288"/>
              </a:xfrm>
              <a:prstGeom prst="rect">
                <a:avLst/>
              </a:prstGeom>
              <a:solidFill>
                <a:schemeClr val="accent6">
                  <a:lumMod val="20000"/>
                  <a:lumOff val="80000"/>
                </a:schemeClr>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0.1</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46" name="矩形 45"/>
              <p:cNvSpPr/>
              <p:nvPr/>
            </p:nvSpPr>
            <p:spPr>
              <a:xfrm>
                <a:off x="6510342" y="2350985"/>
                <a:ext cx="343005" cy="216288"/>
              </a:xfrm>
              <a:prstGeom prst="rect">
                <a:avLst/>
              </a:prstGeom>
              <a:solidFill>
                <a:srgbClr val="9CB9EB"/>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0.3</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47" name="矩形 46"/>
              <p:cNvSpPr/>
              <p:nvPr/>
            </p:nvSpPr>
            <p:spPr>
              <a:xfrm>
                <a:off x="6510342" y="2566963"/>
                <a:ext cx="343005" cy="216288"/>
              </a:xfrm>
              <a:prstGeom prst="rect">
                <a:avLst/>
              </a:prstGeom>
              <a:solidFill>
                <a:schemeClr val="accent5">
                  <a:lumMod val="20000"/>
                  <a:lumOff val="80000"/>
                </a:schemeClr>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0.1</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48" name="矩形 47"/>
              <p:cNvSpPr/>
              <p:nvPr/>
            </p:nvSpPr>
            <p:spPr>
              <a:xfrm>
                <a:off x="5824331" y="2784699"/>
                <a:ext cx="343005" cy="216288"/>
              </a:xfrm>
              <a:prstGeom prst="rect">
                <a:avLst/>
              </a:prstGeom>
              <a:solidFill>
                <a:schemeClr val="accent6">
                  <a:lumMod val="20000"/>
                  <a:lumOff val="80000"/>
                </a:schemeClr>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0.4</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49" name="矩形 48"/>
              <p:cNvSpPr/>
              <p:nvPr/>
            </p:nvSpPr>
            <p:spPr>
              <a:xfrm>
                <a:off x="6838100" y="2350675"/>
                <a:ext cx="343005" cy="216288"/>
              </a:xfrm>
              <a:prstGeom prst="rect">
                <a:avLst/>
              </a:prstGeom>
              <a:solidFill>
                <a:srgbClr val="9CB9EB"/>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0.1</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50" name="矩形 49"/>
              <p:cNvSpPr/>
              <p:nvPr/>
            </p:nvSpPr>
            <p:spPr>
              <a:xfrm>
                <a:off x="6838100" y="2566653"/>
                <a:ext cx="343005" cy="216288"/>
              </a:xfrm>
              <a:prstGeom prst="rect">
                <a:avLst/>
              </a:prstGeom>
              <a:solidFill>
                <a:schemeClr val="accent5">
                  <a:lumMod val="20000"/>
                  <a:lumOff val="80000"/>
                </a:schemeClr>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0.5</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51" name="矩形 50"/>
              <p:cNvSpPr/>
              <p:nvPr/>
            </p:nvSpPr>
            <p:spPr>
              <a:xfrm>
                <a:off x="5824331" y="2352123"/>
                <a:ext cx="343005" cy="216288"/>
              </a:xfrm>
              <a:prstGeom prst="rect">
                <a:avLst/>
              </a:prstGeom>
              <a:solidFill>
                <a:srgbClr val="9CB9EB"/>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0.1</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52" name="矩形 51"/>
              <p:cNvSpPr/>
              <p:nvPr/>
            </p:nvSpPr>
            <p:spPr>
              <a:xfrm>
                <a:off x="5824331" y="2568411"/>
                <a:ext cx="343005" cy="216288"/>
              </a:xfrm>
              <a:prstGeom prst="rect">
                <a:avLst/>
              </a:prstGeom>
              <a:solidFill>
                <a:schemeClr val="accent5">
                  <a:lumMod val="20000"/>
                  <a:lumOff val="80000"/>
                </a:schemeClr>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0.3</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53" name="矩形 52"/>
              <p:cNvSpPr/>
              <p:nvPr/>
            </p:nvSpPr>
            <p:spPr>
              <a:xfrm>
                <a:off x="5476551" y="2351815"/>
                <a:ext cx="343005" cy="216288"/>
              </a:xfrm>
              <a:prstGeom prst="rect">
                <a:avLst/>
              </a:prstGeom>
              <a:solidFill>
                <a:srgbClr val="9CB9EB"/>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0.1</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54" name="矩形 53"/>
              <p:cNvSpPr/>
              <p:nvPr/>
            </p:nvSpPr>
            <p:spPr>
              <a:xfrm>
                <a:off x="5476551" y="2568103"/>
                <a:ext cx="343005" cy="216288"/>
              </a:xfrm>
              <a:prstGeom prst="rect">
                <a:avLst/>
              </a:prstGeom>
              <a:solidFill>
                <a:schemeClr val="accent5">
                  <a:lumMod val="20000"/>
                  <a:lumOff val="80000"/>
                </a:schemeClr>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0.2</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55" name="矩形 54"/>
              <p:cNvSpPr/>
              <p:nvPr/>
            </p:nvSpPr>
            <p:spPr>
              <a:xfrm>
                <a:off x="6167337" y="2784699"/>
                <a:ext cx="343005" cy="216288"/>
              </a:xfrm>
              <a:prstGeom prst="rect">
                <a:avLst/>
              </a:prstGeom>
              <a:solidFill>
                <a:schemeClr val="accent6">
                  <a:lumMod val="20000"/>
                  <a:lumOff val="80000"/>
                </a:schemeClr>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0.4</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56" name="矩形 55"/>
              <p:cNvSpPr/>
              <p:nvPr/>
            </p:nvSpPr>
            <p:spPr>
              <a:xfrm>
                <a:off x="7181105" y="2350675"/>
                <a:ext cx="343005" cy="216288"/>
              </a:xfrm>
              <a:prstGeom prst="rect">
                <a:avLst/>
              </a:prstGeom>
              <a:solidFill>
                <a:srgbClr val="9CB9EB"/>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0.1</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57" name="矩形 56"/>
              <p:cNvSpPr/>
              <p:nvPr/>
            </p:nvSpPr>
            <p:spPr>
              <a:xfrm>
                <a:off x="7181105" y="2566653"/>
                <a:ext cx="343005" cy="216288"/>
              </a:xfrm>
              <a:prstGeom prst="rect">
                <a:avLst/>
              </a:prstGeom>
              <a:solidFill>
                <a:schemeClr val="accent5">
                  <a:lumMod val="20000"/>
                  <a:lumOff val="80000"/>
                </a:schemeClr>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0.5</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58" name="矩形 57"/>
              <p:cNvSpPr/>
              <p:nvPr/>
            </p:nvSpPr>
            <p:spPr>
              <a:xfrm>
                <a:off x="6167337" y="2352123"/>
                <a:ext cx="343005" cy="216288"/>
              </a:xfrm>
              <a:prstGeom prst="rect">
                <a:avLst/>
              </a:prstGeom>
              <a:solidFill>
                <a:srgbClr val="9CB9EB"/>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0.1</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59" name="矩形 58"/>
              <p:cNvSpPr/>
              <p:nvPr/>
            </p:nvSpPr>
            <p:spPr>
              <a:xfrm>
                <a:off x="6167337" y="2568411"/>
                <a:ext cx="343005" cy="216288"/>
              </a:xfrm>
              <a:prstGeom prst="rect">
                <a:avLst/>
              </a:prstGeom>
              <a:solidFill>
                <a:schemeClr val="accent5">
                  <a:lumMod val="20000"/>
                  <a:lumOff val="80000"/>
                </a:schemeClr>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0.3</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60" name="矩形 59"/>
              <p:cNvSpPr/>
              <p:nvPr/>
            </p:nvSpPr>
            <p:spPr>
              <a:xfrm>
                <a:off x="4833765" y="2565521"/>
                <a:ext cx="343004" cy="216288"/>
              </a:xfrm>
              <a:prstGeom prst="rect">
                <a:avLst/>
              </a:prstGeom>
              <a:solidFill>
                <a:schemeClr val="accent5">
                  <a:lumMod val="20000"/>
                  <a:lumOff val="80000"/>
                </a:schemeClr>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B</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62" name="矩形 61"/>
              <p:cNvSpPr/>
              <p:nvPr/>
            </p:nvSpPr>
            <p:spPr>
              <a:xfrm>
                <a:off x="4833765" y="2350675"/>
                <a:ext cx="343005" cy="216288"/>
              </a:xfrm>
              <a:prstGeom prst="rect">
                <a:avLst/>
              </a:prstGeom>
              <a:solidFill>
                <a:srgbClr val="9CB9EB"/>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A</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66" name="矩形 65"/>
              <p:cNvSpPr/>
              <p:nvPr/>
            </p:nvSpPr>
            <p:spPr>
              <a:xfrm>
                <a:off x="6507955" y="2782112"/>
                <a:ext cx="343005" cy="216288"/>
              </a:xfrm>
              <a:prstGeom prst="rect">
                <a:avLst/>
              </a:prstGeom>
              <a:solidFill>
                <a:schemeClr val="accent6">
                  <a:lumMod val="20000"/>
                  <a:lumOff val="80000"/>
                </a:schemeClr>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0.1</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67" name="矩形 66"/>
              <p:cNvSpPr/>
              <p:nvPr/>
            </p:nvSpPr>
            <p:spPr>
              <a:xfrm>
                <a:off x="6835713" y="2781802"/>
                <a:ext cx="343005" cy="216288"/>
              </a:xfrm>
              <a:prstGeom prst="rect">
                <a:avLst/>
              </a:prstGeom>
              <a:solidFill>
                <a:schemeClr val="accent6">
                  <a:lumMod val="20000"/>
                  <a:lumOff val="80000"/>
                </a:schemeClr>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0.4</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68" name="矩形 67"/>
              <p:cNvSpPr/>
              <p:nvPr/>
            </p:nvSpPr>
            <p:spPr>
              <a:xfrm>
                <a:off x="7178718" y="2781802"/>
                <a:ext cx="343005" cy="216288"/>
              </a:xfrm>
              <a:prstGeom prst="rect">
                <a:avLst/>
              </a:prstGeom>
              <a:solidFill>
                <a:schemeClr val="accent6">
                  <a:lumMod val="20000"/>
                  <a:lumOff val="80000"/>
                </a:schemeClr>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0.4</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69" name="矩形 68"/>
              <p:cNvSpPr/>
              <p:nvPr/>
            </p:nvSpPr>
            <p:spPr>
              <a:xfrm>
                <a:off x="5476551" y="2987534"/>
                <a:ext cx="343005" cy="216288"/>
              </a:xfrm>
              <a:prstGeom prst="rect">
                <a:avLst/>
              </a:prstGeom>
              <a:solidFill>
                <a:srgbClr val="99FFCC"/>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0.4</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70" name="矩形 69"/>
              <p:cNvSpPr/>
              <p:nvPr/>
            </p:nvSpPr>
            <p:spPr>
              <a:xfrm>
                <a:off x="5824331" y="2987997"/>
                <a:ext cx="343005" cy="216288"/>
              </a:xfrm>
              <a:prstGeom prst="rect">
                <a:avLst/>
              </a:prstGeom>
              <a:solidFill>
                <a:srgbClr val="99FFCC"/>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0.4</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71" name="矩形 70"/>
              <p:cNvSpPr/>
              <p:nvPr/>
            </p:nvSpPr>
            <p:spPr>
              <a:xfrm>
                <a:off x="6167337" y="2987997"/>
                <a:ext cx="343005" cy="216288"/>
              </a:xfrm>
              <a:prstGeom prst="rect">
                <a:avLst/>
              </a:prstGeom>
              <a:solidFill>
                <a:srgbClr val="99FFCC"/>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0.4</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73" name="矩形 72"/>
              <p:cNvSpPr/>
              <p:nvPr/>
            </p:nvSpPr>
            <p:spPr>
              <a:xfrm>
                <a:off x="6507955" y="2987997"/>
                <a:ext cx="343005" cy="216288"/>
              </a:xfrm>
              <a:prstGeom prst="rect">
                <a:avLst/>
              </a:prstGeom>
              <a:solidFill>
                <a:srgbClr val="99FFCC"/>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0.5</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74" name="矩形 73"/>
              <p:cNvSpPr/>
              <p:nvPr/>
            </p:nvSpPr>
            <p:spPr>
              <a:xfrm>
                <a:off x="6835713" y="2987687"/>
                <a:ext cx="343005" cy="216288"/>
              </a:xfrm>
              <a:prstGeom prst="rect">
                <a:avLst/>
              </a:prstGeom>
              <a:solidFill>
                <a:srgbClr val="99FFCC"/>
              </a:solidFill>
              <a:ln w="12700" cap="flat" cmpd="sng" algn="ctr">
                <a:solidFill>
                  <a:sysClr val="windowText" lastClr="000000"/>
                </a:solidFill>
                <a:prstDash val="solid"/>
                <a:miter lim="800000"/>
              </a:ln>
              <a:effectLst/>
              <a:scene3d>
                <a:camera prst="orthographicFront"/>
                <a:lightRig rig="threePt" dir="t"/>
              </a:scene3d>
              <a:sp3d>
                <a:bevelB w="114300" prst="hardEdge"/>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0.4</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75" name="矩形 74"/>
              <p:cNvSpPr/>
              <p:nvPr/>
            </p:nvSpPr>
            <p:spPr>
              <a:xfrm>
                <a:off x="7178718" y="2987687"/>
                <a:ext cx="343005" cy="216288"/>
              </a:xfrm>
              <a:prstGeom prst="rect">
                <a:avLst/>
              </a:prstGeom>
              <a:solidFill>
                <a:srgbClr val="99FFCC"/>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0.4</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cxnSp>
            <p:nvCxnSpPr>
              <p:cNvPr id="77" name="直接箭头连接符 76"/>
              <p:cNvCxnSpPr/>
              <p:nvPr/>
            </p:nvCxnSpPr>
            <p:spPr>
              <a:xfrm>
                <a:off x="5246305" y="2444559"/>
                <a:ext cx="161471"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5246305" y="2674005"/>
                <a:ext cx="161471"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5246305" y="2893938"/>
                <a:ext cx="161471"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5246305" y="3098431"/>
                <a:ext cx="161471"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4836290" y="3000641"/>
                <a:ext cx="343005" cy="216288"/>
              </a:xfrm>
              <a:prstGeom prst="rect">
                <a:avLst/>
              </a:prstGeom>
              <a:solidFill>
                <a:srgbClr val="99FFCC"/>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rPr>
                  <a:t>D</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sp>
            <p:nvSpPr>
              <p:cNvPr id="82" name="矩形 81"/>
              <p:cNvSpPr/>
              <p:nvPr/>
            </p:nvSpPr>
            <p:spPr>
              <a:xfrm>
                <a:off x="4836290" y="2785795"/>
                <a:ext cx="343004" cy="216288"/>
              </a:xfrm>
              <a:prstGeom prst="rect">
                <a:avLst/>
              </a:prstGeom>
              <a:solidFill>
                <a:schemeClr val="tx2">
                  <a:lumMod val="10000"/>
                  <a:lumOff val="90000"/>
                </a:schemeClr>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lang="en-US" altLang="zh-CN" sz="900" kern="0" dirty="0">
                    <a:solidFill>
                      <a:prstClr val="black"/>
                    </a:solidFill>
                    <a:latin typeface="Calibri" panose="020F0502020204030204"/>
                    <a:ea typeface="等线" panose="02010600030101010101" charset="-122"/>
                  </a:rPr>
                  <a:t>C</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cxnSp>
            <p:nvCxnSpPr>
              <p:cNvPr id="85" name="直接箭头连接符 84"/>
              <p:cNvCxnSpPr/>
              <p:nvPr/>
            </p:nvCxnSpPr>
            <p:spPr>
              <a:xfrm>
                <a:off x="5206784" y="2452932"/>
                <a:ext cx="230246" cy="1140"/>
              </a:xfrm>
              <a:prstGeom prst="straightConnector1">
                <a:avLst/>
              </a:prstGeom>
              <a:ln w="19050">
                <a:solidFill>
                  <a:schemeClr val="accent3">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a:off x="5207589" y="2682869"/>
                <a:ext cx="230246" cy="1140"/>
              </a:xfrm>
              <a:prstGeom prst="straightConnector1">
                <a:avLst/>
              </a:prstGeom>
              <a:ln w="1905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a:off x="5204923" y="2888501"/>
                <a:ext cx="230246" cy="1140"/>
              </a:xfrm>
              <a:prstGeom prst="straightConnector1">
                <a:avLst/>
              </a:prstGeom>
              <a:ln w="19050">
                <a:solidFill>
                  <a:schemeClr val="tx2">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a:off x="5211917" y="3098431"/>
                <a:ext cx="230246" cy="1140"/>
              </a:xfrm>
              <a:prstGeom prst="straightConnector1">
                <a:avLst/>
              </a:prstGeom>
              <a:ln w="19050">
                <a:solidFill>
                  <a:srgbClr val="99FFCC"/>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 name="组合 6"/>
          <p:cNvGrpSpPr/>
          <p:nvPr/>
        </p:nvGrpSpPr>
        <p:grpSpPr>
          <a:xfrm>
            <a:off x="7705126" y="3736122"/>
            <a:ext cx="2901273" cy="2886477"/>
            <a:chOff x="8851091" y="1981439"/>
            <a:chExt cx="2901273" cy="2886477"/>
          </a:xfrm>
        </p:grpSpPr>
        <p:sp>
          <p:nvSpPr>
            <p:cNvPr id="33" name="文本框 32"/>
            <p:cNvSpPr txBox="1"/>
            <p:nvPr/>
          </p:nvSpPr>
          <p:spPr>
            <a:xfrm>
              <a:off x="9437549" y="4413453"/>
              <a:ext cx="1806197" cy="369332"/>
            </a:xfrm>
            <a:prstGeom prst="rect">
              <a:avLst/>
            </a:prstGeom>
            <a:solidFill>
              <a:srgbClr val="E1EAF9"/>
            </a:solidFill>
          </p:spPr>
          <p:txBody>
            <a:bodyPr wrap="square">
              <a:spAutoFit/>
            </a:bodyPr>
            <a:lstStyle/>
            <a:p>
              <a:pPr marL="338455" indent="-234950" algn="l" rtl="0" eaLnBrk="0" fontAlgn="auto">
                <a:lnSpc>
                  <a:spcPct val="100000"/>
                </a:lnSpc>
                <a:spcBef>
                  <a:spcPts val="900"/>
                </a:spcBef>
              </a:pPr>
              <a:r>
                <a:rPr lang="zh-CN" altLang="en-US" kern="0" spc="-10" dirty="0">
                  <a:solidFill>
                    <a:srgbClr val="000000">
                      <a:alpha val="100000"/>
                    </a:srgbClr>
                  </a:solidFill>
                  <a:latin typeface="+mj-ea"/>
                  <a:ea typeface="+mj-ea"/>
                  <a:cs typeface="+mj-ea"/>
                  <a:sym typeface="+mn-ea"/>
                </a:rPr>
                <a:t>智能时序模型</a:t>
              </a:r>
              <a:endParaRPr lang="zh-CN" altLang="en-US" sz="1800" dirty="0">
                <a:latin typeface="+mj-ea"/>
                <a:ea typeface="+mj-ea"/>
                <a:cs typeface="+mj-ea"/>
              </a:endParaRPr>
            </a:p>
          </p:txBody>
        </p:sp>
        <p:sp>
          <p:nvSpPr>
            <p:cNvPr id="35" name="圆角矩形 34"/>
            <p:cNvSpPr/>
            <p:nvPr>
              <p:custDataLst>
                <p:tags r:id="rId5"/>
              </p:custDataLst>
            </p:nvPr>
          </p:nvSpPr>
          <p:spPr>
            <a:xfrm>
              <a:off x="9166477" y="1981440"/>
              <a:ext cx="2293020" cy="360000"/>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noAutofit/>
            </a:bodyPr>
            <a:lstStyle/>
            <a:p>
              <a:pPr marL="338455" indent="-234950" algn="ctr" rtl="0" eaLnBrk="0" fontAlgn="auto">
                <a:lnSpc>
                  <a:spcPct val="110000"/>
                </a:lnSpc>
                <a:spcBef>
                  <a:spcPts val="900"/>
                </a:spcBef>
              </a:pPr>
              <a:r>
                <a:rPr lang="zh-CN" altLang="en-US" kern="100" dirty="0">
                  <a:solidFill>
                    <a:schemeClr val="bg1"/>
                  </a:solidFill>
                  <a:effectLst/>
                  <a:latin typeface="微软雅黑" panose="020B0503020204020204" charset="-122"/>
                  <a:ea typeface="微软雅黑" panose="020B0503020204020204" charset="-122"/>
                  <a:cs typeface="Times New Roman" panose="02020503050405090304" pitchFamily="18" charset="0"/>
                  <a:sym typeface="+mn-ea"/>
                </a:rPr>
                <a:t>智能预测</a:t>
              </a:r>
              <a:r>
                <a:rPr lang="zh-CN" altLang="en-US" kern="100" dirty="0">
                  <a:solidFill>
                    <a:schemeClr val="bg1"/>
                  </a:solidFill>
                  <a:latin typeface="微软雅黑" panose="020B0503020204020204" charset="-122"/>
                  <a:ea typeface="微软雅黑" panose="020B0503020204020204" charset="-122"/>
                  <a:cs typeface="Times New Roman" panose="02020503050405090304" pitchFamily="18" charset="0"/>
                  <a:sym typeface="+mn-ea"/>
                </a:rPr>
                <a:t>技术</a:t>
              </a:r>
              <a:endParaRPr lang="zh-CN" altLang="en-US" kern="100" dirty="0">
                <a:solidFill>
                  <a:schemeClr val="bg1"/>
                </a:solidFill>
                <a:effectLst/>
                <a:latin typeface="微软雅黑" panose="020B0503020204020204" charset="-122"/>
                <a:ea typeface="微软雅黑" panose="020B0503020204020204" charset="-122"/>
                <a:cs typeface="Times New Roman" panose="02020503050405090304" pitchFamily="18" charset="0"/>
                <a:sym typeface="+mn-ea"/>
              </a:endParaRPr>
            </a:p>
          </p:txBody>
        </p:sp>
        <p:sp>
          <p:nvSpPr>
            <p:cNvPr id="36" name="矩形: 圆角 35"/>
            <p:cNvSpPr/>
            <p:nvPr/>
          </p:nvSpPr>
          <p:spPr>
            <a:xfrm>
              <a:off x="8851091" y="1981439"/>
              <a:ext cx="2901273" cy="2886477"/>
            </a:xfrm>
            <a:prstGeom prst="roundRect">
              <a:avLst>
                <a:gd name="adj" fmla="val 5335"/>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pic>
          <p:nvPicPr>
            <p:cNvPr id="91" name="图片 90"/>
            <p:cNvPicPr>
              <a:picLocks noChangeAspect="1"/>
            </p:cNvPicPr>
            <p:nvPr/>
          </p:nvPicPr>
          <p:blipFill>
            <a:blip r:embed="rId6"/>
            <a:stretch>
              <a:fillRect/>
            </a:stretch>
          </p:blipFill>
          <p:spPr>
            <a:xfrm>
              <a:off x="9135476" y="2335301"/>
              <a:ext cx="2488661" cy="935059"/>
            </a:xfrm>
            <a:prstGeom prst="rect">
              <a:avLst/>
            </a:prstGeom>
          </p:spPr>
        </p:pic>
        <p:pic>
          <p:nvPicPr>
            <p:cNvPr id="92" name="图片 91"/>
            <p:cNvPicPr>
              <a:picLocks noChangeAspect="1"/>
            </p:cNvPicPr>
            <p:nvPr/>
          </p:nvPicPr>
          <p:blipFill>
            <a:blip r:embed="rId7"/>
            <a:srcRect l="22780" r="27355" b="5875"/>
            <a:stretch>
              <a:fillRect/>
            </a:stretch>
          </p:blipFill>
          <p:spPr>
            <a:xfrm rot="5400000">
              <a:off x="9816377" y="2740045"/>
              <a:ext cx="1112805" cy="2173435"/>
            </a:xfrm>
            <a:prstGeom prst="rect">
              <a:avLst/>
            </a:prstGeom>
          </p:spPr>
        </p:pic>
      </p:grpSp>
      <p:pic>
        <p:nvPicPr>
          <p:cNvPr id="96" name="图片 95"/>
          <p:cNvPicPr>
            <a:picLocks noChangeAspect="1"/>
          </p:cNvPicPr>
          <p:nvPr/>
        </p:nvPicPr>
        <p:blipFill>
          <a:blip r:embed="rId8"/>
          <a:stretch>
            <a:fillRect/>
          </a:stretch>
        </p:blipFill>
        <p:spPr>
          <a:xfrm>
            <a:off x="361691" y="4035652"/>
            <a:ext cx="1097981" cy="1603589"/>
          </a:xfrm>
          <a:prstGeom prst="rect">
            <a:avLst/>
          </a:prstGeom>
        </p:spPr>
      </p:pic>
      <p:grpSp>
        <p:nvGrpSpPr>
          <p:cNvPr id="8" name="组合 7"/>
          <p:cNvGrpSpPr/>
          <p:nvPr/>
        </p:nvGrpSpPr>
        <p:grpSpPr>
          <a:xfrm>
            <a:off x="7726399" y="985355"/>
            <a:ext cx="2880000" cy="2687453"/>
            <a:chOff x="4596649" y="1787775"/>
            <a:chExt cx="2880000" cy="2687453"/>
          </a:xfrm>
        </p:grpSpPr>
        <p:sp>
          <p:nvSpPr>
            <p:cNvPr id="28" name="文本框 27"/>
            <p:cNvSpPr txBox="1"/>
            <p:nvPr/>
          </p:nvSpPr>
          <p:spPr>
            <a:xfrm>
              <a:off x="5142829" y="4022439"/>
              <a:ext cx="1747647" cy="369332"/>
            </a:xfrm>
            <a:prstGeom prst="rect">
              <a:avLst/>
            </a:prstGeom>
            <a:solidFill>
              <a:srgbClr val="E1EAF9"/>
            </a:solidFill>
          </p:spPr>
          <p:txBody>
            <a:bodyPr wrap="square">
              <a:spAutoFit/>
            </a:bodyPr>
            <a:lstStyle/>
            <a:p>
              <a:pPr marL="467360" indent="-363855" eaLnBrk="0"/>
              <a:r>
                <a:rPr lang="zh-CN" altLang="en-US" kern="0" spc="-10" dirty="0">
                  <a:solidFill>
                    <a:srgbClr val="000000">
                      <a:alpha val="100000"/>
                    </a:srgbClr>
                  </a:solidFill>
                  <a:latin typeface="+mj-ea"/>
                  <a:ea typeface="+mj-ea"/>
                  <a:cs typeface="+mj-ea"/>
                  <a:sym typeface="+mn-ea"/>
                </a:rPr>
                <a:t>深度学习感知</a:t>
              </a:r>
              <a:endParaRPr lang="zh-CN" altLang="en-US" kern="0" spc="-10" dirty="0">
                <a:solidFill>
                  <a:srgbClr val="000000">
                    <a:alpha val="100000"/>
                  </a:srgbClr>
                </a:solidFill>
                <a:latin typeface="+mj-ea"/>
                <a:ea typeface="+mj-ea"/>
                <a:cs typeface="+mj-ea"/>
                <a:sym typeface="+mn-ea"/>
              </a:endParaRPr>
            </a:p>
          </p:txBody>
        </p:sp>
        <p:sp>
          <p:nvSpPr>
            <p:cNvPr id="31" name="矩形: 圆角 30"/>
            <p:cNvSpPr/>
            <p:nvPr/>
          </p:nvSpPr>
          <p:spPr>
            <a:xfrm>
              <a:off x="4596649" y="1787775"/>
              <a:ext cx="2880000" cy="2687453"/>
            </a:xfrm>
            <a:prstGeom prst="roundRect">
              <a:avLst>
                <a:gd name="adj" fmla="val 7560"/>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pic>
          <p:nvPicPr>
            <p:cNvPr id="14" name="图片 13"/>
            <p:cNvPicPr>
              <a:picLocks noChangeAspect="1"/>
            </p:cNvPicPr>
            <p:nvPr/>
          </p:nvPicPr>
          <p:blipFill>
            <a:blip r:embed="rId9"/>
            <a:srcRect l="46505" b="6591"/>
            <a:stretch>
              <a:fillRect/>
            </a:stretch>
          </p:blipFill>
          <p:spPr>
            <a:xfrm>
              <a:off x="4849525" y="2051238"/>
              <a:ext cx="2334257" cy="975634"/>
            </a:xfrm>
            <a:prstGeom prst="rect">
              <a:avLst/>
            </a:prstGeom>
          </p:spPr>
        </p:pic>
        <p:pic>
          <p:nvPicPr>
            <p:cNvPr id="15" name="图片 14"/>
            <p:cNvPicPr>
              <a:picLocks noChangeAspect="1"/>
            </p:cNvPicPr>
            <p:nvPr/>
          </p:nvPicPr>
          <p:blipFill>
            <a:blip r:embed="rId10"/>
            <a:srcRect r="54479"/>
            <a:stretch>
              <a:fillRect/>
            </a:stretch>
          </p:blipFill>
          <p:spPr>
            <a:xfrm>
              <a:off x="5115582" y="2944436"/>
              <a:ext cx="1993827" cy="1047715"/>
            </a:xfrm>
            <a:prstGeom prst="rect">
              <a:avLst/>
            </a:prstGeom>
          </p:spPr>
        </p:pic>
        <p:sp>
          <p:nvSpPr>
            <p:cNvPr id="6" name="圆角矩形 34"/>
            <p:cNvSpPr/>
            <p:nvPr>
              <p:custDataLst>
                <p:tags r:id="rId11"/>
              </p:custDataLst>
            </p:nvPr>
          </p:nvSpPr>
          <p:spPr>
            <a:xfrm>
              <a:off x="4849525" y="1787776"/>
              <a:ext cx="2334257" cy="360000"/>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noAutofit/>
            </a:bodyPr>
            <a:lstStyle/>
            <a:p>
              <a:pPr marL="338455" indent="-234950" algn="ctr" eaLnBrk="0">
                <a:lnSpc>
                  <a:spcPct val="110000"/>
                </a:lnSpc>
                <a:spcBef>
                  <a:spcPts val="900"/>
                </a:spcBef>
              </a:pPr>
              <a:r>
                <a:rPr lang="zh-CN" altLang="en-US" kern="100" dirty="0">
                  <a:solidFill>
                    <a:schemeClr val="bg1"/>
                  </a:solidFill>
                  <a:latin typeface="微软雅黑" panose="020B0503020204020204" charset="-122"/>
                  <a:ea typeface="微软雅黑" panose="020B0503020204020204" charset="-122"/>
                  <a:cs typeface="Times New Roman" panose="02020503050405090304" pitchFamily="18" charset="0"/>
                </a:rPr>
                <a:t>动态电磁行为建模</a:t>
              </a:r>
              <a:endParaRPr lang="zh-CN" altLang="en-US" kern="100" dirty="0">
                <a:solidFill>
                  <a:schemeClr val="bg1"/>
                </a:solidFill>
                <a:latin typeface="微软雅黑" panose="020B0503020204020204" charset="-122"/>
                <a:ea typeface="微软雅黑" panose="020B0503020204020204" charset="-122"/>
                <a:cs typeface="Times New Roman" panose="02020503050405090304" pitchFamily="18" charset="0"/>
              </a:endParaRPr>
            </a:p>
          </p:txBody>
        </p:sp>
      </p:grpSp>
      <p:sp>
        <p:nvSpPr>
          <p:cNvPr id="11" name="圆角矩形 34"/>
          <p:cNvSpPr/>
          <p:nvPr>
            <p:custDataLst>
              <p:tags r:id="rId12"/>
            </p:custDataLst>
          </p:nvPr>
        </p:nvSpPr>
        <p:spPr>
          <a:xfrm>
            <a:off x="361691" y="998537"/>
            <a:ext cx="3312000" cy="538268"/>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noAutofit/>
          </a:bodyPr>
          <a:lstStyle/>
          <a:p>
            <a:pPr marL="338455" indent="-234950" algn="ctr" eaLnBrk="0">
              <a:lnSpc>
                <a:spcPct val="110000"/>
              </a:lnSpc>
              <a:spcBef>
                <a:spcPts val="900"/>
              </a:spcBef>
            </a:pPr>
            <a:r>
              <a:rPr lang="zh-CN" altLang="en-US" kern="100" dirty="0">
                <a:solidFill>
                  <a:schemeClr val="bg1"/>
                </a:solidFill>
                <a:latin typeface="微软雅黑" panose="020B0503020204020204" charset="-122"/>
                <a:ea typeface="微软雅黑" panose="020B0503020204020204" charset="-122"/>
                <a:cs typeface="Times New Roman" panose="02020503050405090304" pitchFamily="18" charset="0"/>
                <a:sym typeface="+mn-ea"/>
              </a:rPr>
              <a:t>电磁数据集构建</a:t>
            </a:r>
            <a:endParaRPr lang="zh-CN" altLang="en-US" kern="100" dirty="0">
              <a:solidFill>
                <a:schemeClr val="bg1"/>
              </a:solidFill>
              <a:latin typeface="微软雅黑" panose="020B0503020204020204" charset="-122"/>
              <a:ea typeface="微软雅黑" panose="020B0503020204020204" charset="-122"/>
              <a:cs typeface="Times New Roman" panose="02020503050405090304" pitchFamily="18" charset="0"/>
              <a:sym typeface="+mn-ea"/>
            </a:endParaRPr>
          </a:p>
        </p:txBody>
      </p:sp>
      <p:sp>
        <p:nvSpPr>
          <p:cNvPr id="12" name="文本框 11"/>
          <p:cNvSpPr txBox="1"/>
          <p:nvPr/>
        </p:nvSpPr>
        <p:spPr>
          <a:xfrm>
            <a:off x="967154" y="3248818"/>
            <a:ext cx="2189463" cy="369332"/>
          </a:xfrm>
          <a:prstGeom prst="rect">
            <a:avLst/>
          </a:prstGeom>
          <a:solidFill>
            <a:srgbClr val="E1EAF9"/>
          </a:solidFill>
        </p:spPr>
        <p:txBody>
          <a:bodyPr wrap="square">
            <a:spAutoFit/>
          </a:bodyPr>
          <a:lstStyle/>
          <a:p>
            <a:pPr marL="467360" indent="-363855" algn="l" rtl="0" eaLnBrk="0" fontAlgn="auto">
              <a:lnSpc>
                <a:spcPct val="100000"/>
              </a:lnSpc>
              <a:spcBef>
                <a:spcPts val="0"/>
              </a:spcBef>
            </a:pPr>
            <a:r>
              <a:rPr lang="zh-CN" altLang="en-US" kern="0" spc="-10" dirty="0">
                <a:solidFill>
                  <a:srgbClr val="000000">
                    <a:alpha val="100000"/>
                  </a:srgbClr>
                </a:solidFill>
                <a:latin typeface="+mj-ea"/>
                <a:ea typeface="+mj-ea"/>
                <a:cs typeface="+mj-ea"/>
                <a:sym typeface="+mn-ea"/>
              </a:rPr>
              <a:t>多模态数据集采集</a:t>
            </a:r>
            <a:endParaRPr lang="zh-CN" altLang="en-US" sz="1800" kern="0" spc="30" dirty="0">
              <a:solidFill>
                <a:srgbClr val="000000">
                  <a:alpha val="100000"/>
                </a:srgbClr>
              </a:solidFill>
              <a:latin typeface="+mj-ea"/>
              <a:ea typeface="+mj-ea"/>
              <a:cs typeface="+mj-ea"/>
              <a:sym typeface="+mn-ea"/>
            </a:endParaRPr>
          </a:p>
        </p:txBody>
      </p:sp>
      <p:sp>
        <p:nvSpPr>
          <p:cNvPr id="13" name="矩形: 圆角 12"/>
          <p:cNvSpPr/>
          <p:nvPr/>
        </p:nvSpPr>
        <p:spPr>
          <a:xfrm>
            <a:off x="226985" y="990771"/>
            <a:ext cx="3600000" cy="5631829"/>
          </a:xfrm>
          <a:prstGeom prst="roundRect">
            <a:avLst>
              <a:gd name="adj" fmla="val 4625"/>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6" name="文本框 15"/>
          <p:cNvSpPr txBox="1"/>
          <p:nvPr/>
        </p:nvSpPr>
        <p:spPr>
          <a:xfrm>
            <a:off x="1163685" y="6137765"/>
            <a:ext cx="1708011" cy="369332"/>
          </a:xfrm>
          <a:prstGeom prst="rect">
            <a:avLst/>
          </a:prstGeom>
          <a:solidFill>
            <a:srgbClr val="E1EAF9"/>
          </a:solidFill>
        </p:spPr>
        <p:txBody>
          <a:bodyPr wrap="square" rtlCol="0">
            <a:spAutoFit/>
          </a:bodyPr>
          <a:lstStyle/>
          <a:p>
            <a:pPr algn="ctr" defTabSz="457200"/>
            <a:r>
              <a:rPr lang="zh-CN" altLang="en-US" kern="0" spc="-10" dirty="0">
                <a:solidFill>
                  <a:srgbClr val="000000">
                    <a:alpha val="100000"/>
                  </a:srgbClr>
                </a:solidFill>
                <a:latin typeface="+mj-ea"/>
                <a:ea typeface="+mj-ea"/>
                <a:cs typeface="+mj-ea"/>
              </a:rPr>
              <a:t>特征提取选择</a:t>
            </a:r>
            <a:endParaRPr lang="zh-CN" altLang="en-US" kern="0" spc="-10" dirty="0">
              <a:solidFill>
                <a:srgbClr val="000000">
                  <a:alpha val="100000"/>
                </a:srgbClr>
              </a:solidFill>
              <a:latin typeface="+mj-ea"/>
              <a:ea typeface="+mj-ea"/>
              <a:cs typeface="+mj-ea"/>
            </a:endParaRPr>
          </a:p>
        </p:txBody>
      </p:sp>
      <p:sp>
        <p:nvSpPr>
          <p:cNvPr id="114" name="箭头: 下 113"/>
          <p:cNvSpPr/>
          <p:nvPr/>
        </p:nvSpPr>
        <p:spPr>
          <a:xfrm rot="16200000">
            <a:off x="3760143" y="3300186"/>
            <a:ext cx="376111" cy="526223"/>
          </a:xfrm>
          <a:prstGeom prst="downArrow">
            <a:avLst/>
          </a:prstGeom>
          <a:solidFill>
            <a:srgbClr val="0043A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箭头: 下 114"/>
          <p:cNvSpPr/>
          <p:nvPr/>
        </p:nvSpPr>
        <p:spPr>
          <a:xfrm rot="16200000">
            <a:off x="7475859" y="4648515"/>
            <a:ext cx="376111" cy="526223"/>
          </a:xfrm>
          <a:prstGeom prst="downArrow">
            <a:avLst/>
          </a:prstGeom>
          <a:solidFill>
            <a:srgbClr val="0043A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箭头: 下 115"/>
          <p:cNvSpPr/>
          <p:nvPr/>
        </p:nvSpPr>
        <p:spPr>
          <a:xfrm rot="16200000">
            <a:off x="7538344" y="2045744"/>
            <a:ext cx="376111" cy="526223"/>
          </a:xfrm>
          <a:prstGeom prst="downArrow">
            <a:avLst/>
          </a:prstGeom>
          <a:solidFill>
            <a:srgbClr val="0043A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8" name="图片 117"/>
          <p:cNvPicPr>
            <a:picLocks noChangeAspect="1"/>
          </p:cNvPicPr>
          <p:nvPr/>
        </p:nvPicPr>
        <p:blipFill>
          <a:blip r:embed="rId13"/>
          <a:stretch>
            <a:fillRect/>
          </a:stretch>
        </p:blipFill>
        <p:spPr>
          <a:xfrm>
            <a:off x="405886" y="1675131"/>
            <a:ext cx="3312001" cy="1267451"/>
          </a:xfrm>
          <a:prstGeom prst="rect">
            <a:avLst/>
          </a:prstGeom>
        </p:spPr>
      </p:pic>
      <p:pic>
        <p:nvPicPr>
          <p:cNvPr id="121" name="图片 120"/>
          <p:cNvPicPr>
            <a:picLocks noChangeAspect="1"/>
          </p:cNvPicPr>
          <p:nvPr/>
        </p:nvPicPr>
        <p:blipFill>
          <a:blip r:embed="rId14"/>
          <a:srcRect l="1" r="3352"/>
          <a:stretch>
            <a:fillRect/>
          </a:stretch>
        </p:blipFill>
        <p:spPr>
          <a:xfrm>
            <a:off x="1484056" y="4089984"/>
            <a:ext cx="2229665" cy="1450933"/>
          </a:xfrm>
          <a:prstGeom prst="rect">
            <a:avLst/>
          </a:prstGeom>
        </p:spPr>
      </p:pic>
      <p:sp>
        <p:nvSpPr>
          <p:cNvPr id="123" name="圆角矩形 34"/>
          <p:cNvSpPr/>
          <p:nvPr>
            <p:custDataLst>
              <p:tags r:id="rId15"/>
            </p:custDataLst>
          </p:nvPr>
        </p:nvSpPr>
        <p:spPr>
          <a:xfrm rot="5400000">
            <a:off x="8810454" y="3399747"/>
            <a:ext cx="5631829" cy="80304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noAutofit/>
          </a:bodyPr>
          <a:lstStyle/>
          <a:p>
            <a:pPr marL="338455" indent="-234950" algn="ctr" eaLnBrk="0">
              <a:lnSpc>
                <a:spcPct val="110000"/>
              </a:lnSpc>
              <a:spcBef>
                <a:spcPts val="900"/>
              </a:spcBef>
            </a:pPr>
            <a:endParaRPr lang="zh-CN" altLang="en-US" kern="100" dirty="0">
              <a:solidFill>
                <a:schemeClr val="bg1"/>
              </a:solidFill>
              <a:latin typeface="微软雅黑" panose="020B0503020204020204" charset="-122"/>
              <a:ea typeface="微软雅黑" panose="020B0503020204020204" charset="-122"/>
              <a:cs typeface="Times New Roman" panose="02020503050405090304" pitchFamily="18" charset="0"/>
              <a:sym typeface="+mn-ea"/>
            </a:endParaRPr>
          </a:p>
        </p:txBody>
      </p:sp>
      <p:grpSp>
        <p:nvGrpSpPr>
          <p:cNvPr id="126" name="组合 125"/>
          <p:cNvGrpSpPr/>
          <p:nvPr/>
        </p:nvGrpSpPr>
        <p:grpSpPr>
          <a:xfrm>
            <a:off x="10284616" y="2026766"/>
            <a:ext cx="842855" cy="551547"/>
            <a:chOff x="10603406" y="2128251"/>
            <a:chExt cx="842855" cy="551547"/>
          </a:xfrm>
        </p:grpSpPr>
        <p:sp>
          <p:nvSpPr>
            <p:cNvPr id="124" name="箭头: 下 123"/>
            <p:cNvSpPr/>
            <p:nvPr/>
          </p:nvSpPr>
          <p:spPr>
            <a:xfrm rot="16200000">
              <a:off x="10749060" y="1982597"/>
              <a:ext cx="551547" cy="842855"/>
            </a:xfrm>
            <a:prstGeom prst="downArrow">
              <a:avLst/>
            </a:prstGeom>
            <a:solidFill>
              <a:srgbClr val="0043A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5" name="文本框 124"/>
            <p:cNvSpPr txBox="1"/>
            <p:nvPr/>
          </p:nvSpPr>
          <p:spPr>
            <a:xfrm>
              <a:off x="10609163" y="2224452"/>
              <a:ext cx="803045" cy="338554"/>
            </a:xfrm>
            <a:prstGeom prst="rect">
              <a:avLst/>
            </a:prstGeom>
            <a:noFill/>
          </p:spPr>
          <p:txBody>
            <a:bodyPr wrap="square" rtlCol="0">
              <a:spAutoFit/>
            </a:bodyPr>
            <a:lstStyle/>
            <a:p>
              <a:r>
                <a:rPr lang="zh-CN" altLang="en-US" sz="1600" dirty="0">
                  <a:solidFill>
                    <a:schemeClr val="bg1"/>
                  </a:solidFill>
                </a:rPr>
                <a:t>感知</a:t>
              </a:r>
              <a:endParaRPr lang="zh-CN" altLang="en-US" sz="1600" dirty="0">
                <a:solidFill>
                  <a:schemeClr val="bg1"/>
                </a:solidFill>
              </a:endParaRPr>
            </a:p>
          </p:txBody>
        </p:sp>
      </p:grpSp>
      <p:grpSp>
        <p:nvGrpSpPr>
          <p:cNvPr id="127" name="组合 126"/>
          <p:cNvGrpSpPr/>
          <p:nvPr/>
        </p:nvGrpSpPr>
        <p:grpSpPr>
          <a:xfrm>
            <a:off x="10269814" y="4905483"/>
            <a:ext cx="842855" cy="551547"/>
            <a:chOff x="10603406" y="2128251"/>
            <a:chExt cx="842855" cy="551547"/>
          </a:xfrm>
        </p:grpSpPr>
        <p:sp>
          <p:nvSpPr>
            <p:cNvPr id="128" name="箭头: 下 127"/>
            <p:cNvSpPr/>
            <p:nvPr/>
          </p:nvSpPr>
          <p:spPr>
            <a:xfrm rot="16200000">
              <a:off x="10749060" y="1982597"/>
              <a:ext cx="551547" cy="842855"/>
            </a:xfrm>
            <a:prstGeom prst="downArrow">
              <a:avLst/>
            </a:prstGeom>
            <a:solidFill>
              <a:srgbClr val="0043A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文本框 128"/>
            <p:cNvSpPr txBox="1"/>
            <p:nvPr/>
          </p:nvSpPr>
          <p:spPr>
            <a:xfrm>
              <a:off x="10609163" y="2224452"/>
              <a:ext cx="803045" cy="338554"/>
            </a:xfrm>
            <a:prstGeom prst="rect">
              <a:avLst/>
            </a:prstGeom>
            <a:noFill/>
          </p:spPr>
          <p:txBody>
            <a:bodyPr wrap="square" rtlCol="0">
              <a:spAutoFit/>
            </a:bodyPr>
            <a:lstStyle/>
            <a:p>
              <a:r>
                <a:rPr lang="zh-CN" altLang="en-US" sz="1600" dirty="0">
                  <a:solidFill>
                    <a:schemeClr val="bg1"/>
                  </a:solidFill>
                </a:rPr>
                <a:t>预测</a:t>
              </a:r>
              <a:endParaRPr lang="zh-CN" altLang="en-US" sz="1600" dirty="0">
                <a:solidFill>
                  <a:schemeClr val="bg1"/>
                </a:solidFill>
              </a:endParaRPr>
            </a:p>
          </p:txBody>
        </p:sp>
      </p:grpSp>
      <p:sp>
        <p:nvSpPr>
          <p:cNvPr id="131" name="文本框 130"/>
          <p:cNvSpPr txBox="1"/>
          <p:nvPr/>
        </p:nvSpPr>
        <p:spPr>
          <a:xfrm>
            <a:off x="11318591" y="1007946"/>
            <a:ext cx="615553" cy="5631829"/>
          </a:xfrm>
          <a:prstGeom prst="rect">
            <a:avLst/>
          </a:prstGeom>
          <a:noFill/>
        </p:spPr>
        <p:txBody>
          <a:bodyPr vert="eaVert" wrap="square" rtlCol="0">
            <a:spAutoFit/>
          </a:bodyPr>
          <a:lstStyle/>
          <a:p>
            <a:pPr algn="ctr"/>
            <a:r>
              <a:rPr lang="zh-CN" altLang="en-US" sz="2800" b="1" dirty="0">
                <a:solidFill>
                  <a:schemeClr val="bg1"/>
                </a:solidFill>
                <a:sym typeface="+mn-ea"/>
              </a:rPr>
              <a:t>复杂</a:t>
            </a:r>
            <a:r>
              <a:rPr lang="zh-CN" altLang="en-US" sz="2800" b="1" dirty="0">
                <a:solidFill>
                  <a:schemeClr val="bg1"/>
                </a:solidFill>
                <a:latin typeface="+mj-lt"/>
                <a:sym typeface="+mn-ea"/>
              </a:rPr>
              <a:t>环境辐射源</a:t>
            </a:r>
            <a:r>
              <a:rPr lang="zh-CN" altLang="en-US" sz="2800" b="1" dirty="0">
                <a:solidFill>
                  <a:schemeClr val="bg1"/>
                </a:solidFill>
                <a:sym typeface="+mn-ea"/>
              </a:rPr>
              <a:t>动态电磁行为</a:t>
            </a:r>
            <a:endParaRPr lang="zh-CN" altLang="en-US" sz="2800" b="1" dirty="0">
              <a:solidFill>
                <a:schemeClr val="bg1"/>
              </a:solidFill>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882468" y="43657"/>
            <a:ext cx="10554674" cy="598488"/>
          </a:xfrm>
        </p:spPr>
        <p:txBody>
          <a:bodyPr/>
          <a:lstStyle/>
          <a:p>
            <a:r>
              <a:rPr lang="zh-CN" altLang="en-US" dirty="0"/>
              <a:t>任务分解</a:t>
            </a:r>
            <a:endParaRPr lang="zh-CN" altLang="en-US" dirty="0"/>
          </a:p>
        </p:txBody>
      </p:sp>
      <p:sp>
        <p:nvSpPr>
          <p:cNvPr id="3" name="矩形 2"/>
          <p:cNvSpPr/>
          <p:nvPr/>
        </p:nvSpPr>
        <p:spPr>
          <a:xfrm>
            <a:off x="1703619" y="1033740"/>
            <a:ext cx="9699484" cy="640736"/>
          </a:xfrm>
          <a:prstGeom prst="rect">
            <a:avLst/>
          </a:prstGeom>
          <a:noFill/>
          <a:ln w="28575">
            <a:solidFill>
              <a:srgbClr val="9C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503050405090304" pitchFamily="18" charset="0"/>
                <a:sym typeface="+mn-ea"/>
              </a:rPr>
              <a:t>典型航天电磁波形传输下的天线近场测量与远场反演</a:t>
            </a:r>
            <a:endParaRPr kumimoji="0" lang="zh-CN" altLang="en-US" sz="2000" b="1"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503050405090304" pitchFamily="18" charset="0"/>
              <a:sym typeface="+mn-ea"/>
            </a:endParaRPr>
          </a:p>
        </p:txBody>
      </p:sp>
      <p:sp>
        <p:nvSpPr>
          <p:cNvPr id="5" name="文本框 4"/>
          <p:cNvSpPr txBox="1"/>
          <p:nvPr/>
        </p:nvSpPr>
        <p:spPr>
          <a:xfrm>
            <a:off x="995733" y="1123275"/>
            <a:ext cx="1415772"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43A8"/>
                </a:solidFill>
                <a:effectLst/>
                <a:uLnTx/>
                <a:uFillTx/>
                <a:latin typeface="Arial" panose="020B0604020202090204"/>
                <a:ea typeface="微软雅黑" panose="020B0503020204020204" charset="-122"/>
                <a:cs typeface="+mn-cs"/>
              </a:rPr>
              <a:t>总体目标</a:t>
            </a:r>
            <a:endParaRPr kumimoji="0" lang="zh-CN" altLang="en-US" sz="2400" b="1" i="0" u="none" strike="noStrike" kern="1200" cap="none" spc="0" normalizeH="0" baseline="0" noProof="0" dirty="0">
              <a:ln>
                <a:noFill/>
              </a:ln>
              <a:solidFill>
                <a:srgbClr val="0043A8"/>
              </a:solidFill>
              <a:effectLst/>
              <a:uLnTx/>
              <a:uFillTx/>
              <a:latin typeface="Arial" panose="020B0604020202090204"/>
              <a:ea typeface="微软雅黑" panose="020B0503020204020204" charset="-122"/>
              <a:cs typeface="+mn-cs"/>
            </a:endParaRPr>
          </a:p>
        </p:txBody>
      </p:sp>
      <p:sp>
        <p:nvSpPr>
          <p:cNvPr id="6" name="矩形 5"/>
          <p:cNvSpPr/>
          <p:nvPr/>
        </p:nvSpPr>
        <p:spPr>
          <a:xfrm>
            <a:off x="500515" y="1980440"/>
            <a:ext cx="3436485" cy="3836164"/>
          </a:xfrm>
          <a:prstGeom prst="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90204"/>
              <a:ea typeface="微软雅黑" panose="020B0503020204020204" charset="-122"/>
              <a:cs typeface="+mn-cs"/>
            </a:endParaRPr>
          </a:p>
        </p:txBody>
      </p:sp>
      <p:sp>
        <p:nvSpPr>
          <p:cNvPr id="9" name="文本框 8"/>
          <p:cNvSpPr txBox="1"/>
          <p:nvPr/>
        </p:nvSpPr>
        <p:spPr>
          <a:xfrm>
            <a:off x="698331" y="1800750"/>
            <a:ext cx="3029284"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rgbClr val="0043A8"/>
                </a:solidFill>
                <a:latin typeface="Arial" panose="020B0604020202090204"/>
                <a:ea typeface="微软雅黑" panose="020B0503020204020204" charset="-122"/>
              </a:rPr>
              <a:t>1. </a:t>
            </a:r>
            <a:r>
              <a:rPr lang="zh-CN" altLang="en-US" b="1" dirty="0">
                <a:solidFill>
                  <a:srgbClr val="0043A8"/>
                </a:solidFill>
                <a:latin typeface="Arial" panose="020B0604020202090204"/>
                <a:ea typeface="微软雅黑" panose="020B0503020204020204" charset="-122"/>
              </a:rPr>
              <a:t>无源电磁空间物理阻断</a:t>
            </a:r>
            <a:endParaRPr kumimoji="0" lang="zh-CN" altLang="en-US" b="1" i="0" u="none" strike="noStrike" kern="1200" cap="none" spc="0" normalizeH="0" baseline="0" noProof="0" dirty="0">
              <a:ln>
                <a:noFill/>
              </a:ln>
              <a:solidFill>
                <a:srgbClr val="0043A8"/>
              </a:solidFill>
              <a:effectLst/>
              <a:uLnTx/>
              <a:uFillTx/>
              <a:latin typeface="Arial" panose="020B0604020202090204"/>
              <a:ea typeface="微软雅黑" panose="020B0503020204020204" charset="-122"/>
              <a:cs typeface="+mn-cs"/>
            </a:endParaRPr>
          </a:p>
        </p:txBody>
      </p:sp>
      <p:grpSp>
        <p:nvGrpSpPr>
          <p:cNvPr id="187" name="组合 186"/>
          <p:cNvGrpSpPr/>
          <p:nvPr/>
        </p:nvGrpSpPr>
        <p:grpSpPr>
          <a:xfrm>
            <a:off x="3347963" y="5153211"/>
            <a:ext cx="1740594" cy="355829"/>
            <a:chOff x="5244406" y="6106714"/>
            <a:chExt cx="1740594" cy="355829"/>
          </a:xfrm>
          <a:solidFill>
            <a:schemeClr val="bg1"/>
          </a:solidFill>
        </p:grpSpPr>
        <p:sp>
          <p:nvSpPr>
            <p:cNvPr id="185" name="文本框 184"/>
            <p:cNvSpPr txBox="1"/>
            <p:nvPr/>
          </p:nvSpPr>
          <p:spPr>
            <a:xfrm>
              <a:off x="5244406" y="6106714"/>
              <a:ext cx="1558326" cy="338554"/>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90204"/>
                  <a:ea typeface="微软雅黑" panose="020B0503020204020204" charset="-122"/>
                  <a:cs typeface="+mn-cs"/>
                </a:rPr>
                <a:t>协同</a:t>
              </a:r>
              <a:endParaRPr kumimoji="0" lang="en-US" altLang="zh-CN" sz="800" b="0" i="0" u="none" strike="noStrike" kern="1200" cap="none" spc="0" normalizeH="0" baseline="0" noProof="0" dirty="0">
                <a:ln>
                  <a:noFill/>
                </a:ln>
                <a:solidFill>
                  <a:srgbClr val="000000"/>
                </a:solidFill>
                <a:effectLst/>
                <a:uLnTx/>
                <a:uFillTx/>
                <a:latin typeface="Arial" panose="020B0604020202090204"/>
                <a:ea typeface="微软雅黑" panose="020B0503020204020204" charset="-122"/>
                <a:cs typeface="+mn-cs"/>
              </a:endParaRPr>
            </a:p>
          </p:txBody>
        </p:sp>
        <p:cxnSp>
          <p:nvCxnSpPr>
            <p:cNvPr id="181" name="直接箭头连接符 180"/>
            <p:cNvCxnSpPr/>
            <p:nvPr/>
          </p:nvCxnSpPr>
          <p:spPr>
            <a:xfrm>
              <a:off x="5264150" y="6462543"/>
              <a:ext cx="1720850" cy="0"/>
            </a:xfrm>
            <a:prstGeom prst="straightConnector1">
              <a:avLst/>
            </a:prstGeom>
            <a:grpFill/>
            <a:ln w="57150">
              <a:solidFill>
                <a:srgbClr val="0043A8"/>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73" name="文本框 6"/>
          <p:cNvSpPr txBox="1"/>
          <p:nvPr>
            <p:custDataLst>
              <p:tags r:id="rId1"/>
            </p:custDataLst>
          </p:nvPr>
        </p:nvSpPr>
        <p:spPr>
          <a:xfrm>
            <a:off x="678347" y="93414"/>
            <a:ext cx="830699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Pct val="100000"/>
              <a:buFontTx/>
              <a:buNone/>
              <a:defRPr/>
            </a:pPr>
            <a:r>
              <a:rPr lang="zh-CN" altLang="en-US" sz="3000" dirty="0">
                <a:solidFill>
                  <a:srgbClr val="0043A8"/>
                </a:solidFill>
              </a:rPr>
              <a:t>研究内容六：基于多层次嗅探的任务自适应对抗</a:t>
            </a:r>
            <a:endParaRPr kumimoji="0" lang="zh-CN" altLang="en-US" sz="30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endParaRPr>
          </a:p>
        </p:txBody>
      </p:sp>
      <p:cxnSp>
        <p:nvCxnSpPr>
          <p:cNvPr id="74" name="直接连接符 73"/>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C53781C-E1F6-4315-A39D-61273F2E0596}" type="slidenum">
              <a:rPr kumimoji="0" lang="zh-CN" altLang="en-US" sz="1200" b="0" i="0" u="none" strike="noStrike" kern="1200" cap="none" spc="0" normalizeH="0" baseline="0" noProof="0" smtClean="0">
                <a:ln>
                  <a:noFill/>
                </a:ln>
                <a:solidFill>
                  <a:srgbClr val="000000">
                    <a:tint val="75000"/>
                  </a:srgbClr>
                </a:solidFill>
                <a:effectLst/>
                <a:uLnTx/>
                <a:uFillTx/>
                <a:latin typeface="Arial" panose="020B0604020202090204"/>
                <a:ea typeface="微软雅黑" panose="020B0503020204020204" charset="-122"/>
                <a:cs typeface="+mn-cs"/>
              </a:rPr>
            </a:fld>
            <a:endParaRPr kumimoji="0" lang="zh-CN" altLang="en-US" sz="1200" b="0" i="0" u="none" strike="noStrike" kern="1200" cap="none" spc="0" normalizeH="0" baseline="0" noProof="0" dirty="0">
              <a:ln>
                <a:noFill/>
              </a:ln>
              <a:solidFill>
                <a:srgbClr val="000000">
                  <a:tint val="75000"/>
                </a:srgbClr>
              </a:solidFill>
              <a:effectLst/>
              <a:uLnTx/>
              <a:uFillTx/>
              <a:latin typeface="Arial" panose="020B0604020202090204"/>
              <a:ea typeface="微软雅黑" panose="020B0503020204020204" charset="-122"/>
              <a:cs typeface="+mn-cs"/>
            </a:endParaRPr>
          </a:p>
        </p:txBody>
      </p:sp>
      <p:sp>
        <p:nvSpPr>
          <p:cNvPr id="89" name="矩形 88"/>
          <p:cNvSpPr/>
          <p:nvPr/>
        </p:nvSpPr>
        <p:spPr>
          <a:xfrm>
            <a:off x="988060" y="2256155"/>
            <a:ext cx="2305050" cy="369570"/>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物理遮蔽机制建模</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119" name="矩形 118"/>
          <p:cNvSpPr/>
          <p:nvPr/>
        </p:nvSpPr>
        <p:spPr>
          <a:xfrm>
            <a:off x="988060" y="4220845"/>
            <a:ext cx="2305050" cy="84391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lgn="l">
              <a:buFont typeface="Arial" panose="020B0604020202090204" pitchFamily="34" charset="0"/>
              <a:buChar char="•"/>
            </a:pPr>
            <a:endParaRPr lang="zh-CN" altLang="en-US" dirty="0">
              <a:solidFill>
                <a:srgbClr val="0043A8"/>
              </a:solidFill>
              <a:latin typeface="楷体" panose="02010609060101010101" pitchFamily="49" charset="-122"/>
              <a:ea typeface="楷体" panose="02010609060101010101" pitchFamily="49" charset="-122"/>
            </a:endParaRPr>
          </a:p>
          <a:p>
            <a:pPr marL="285750" indent="-285750" algn="l">
              <a:buFont typeface="Arial" panose="020B0604020202090204" pitchFamily="34" charset="0"/>
              <a:buChar char="•"/>
            </a:pPr>
            <a:endParaRPr lang="zh-CN" altLang="en-US" dirty="0">
              <a:solidFill>
                <a:srgbClr val="0043A8"/>
              </a:solidFill>
              <a:latin typeface="楷体" panose="02010609060101010101" pitchFamily="49" charset="-122"/>
              <a:ea typeface="楷体" panose="02010609060101010101" pitchFamily="49" charset="-122"/>
            </a:endParaRPr>
          </a:p>
          <a:p>
            <a:pPr marL="285750" indent="-285750" algn="l">
              <a:buFont typeface="Arial" panose="020B0604020202090204" pitchFamily="34" charset="0"/>
              <a:buChar char="•"/>
            </a:pPr>
            <a:r>
              <a:rPr lang="zh-CN" altLang="en-US" b="1" dirty="0">
                <a:solidFill>
                  <a:srgbClr val="0043A8"/>
                </a:solidFill>
                <a:latin typeface="楷体" panose="02010609060101010101" pitchFamily="49" charset="-122"/>
                <a:ea typeface="楷体" panose="02010609060101010101" pitchFamily="49" charset="-122"/>
              </a:rPr>
              <a:t>低</a:t>
            </a:r>
            <a:r>
              <a:rPr lang="zh-CN" altLang="en-US" dirty="0">
                <a:solidFill>
                  <a:srgbClr val="0043A8"/>
                </a:solidFill>
                <a:latin typeface="楷体" panose="02010609060101010101" pitchFamily="49" charset="-122"/>
                <a:ea typeface="楷体" panose="02010609060101010101" pitchFamily="49" charset="-122"/>
              </a:rPr>
              <a:t>成本</a:t>
            </a:r>
            <a:endParaRPr lang="zh-CN" altLang="en-US" dirty="0">
              <a:solidFill>
                <a:srgbClr val="0043A8"/>
              </a:solidFill>
              <a:latin typeface="楷体" panose="02010609060101010101" pitchFamily="49" charset="-122"/>
              <a:ea typeface="楷体" panose="02010609060101010101" pitchFamily="49" charset="-122"/>
            </a:endParaRPr>
          </a:p>
          <a:p>
            <a:pPr marL="285750" indent="-285750" algn="l">
              <a:buFont typeface="Arial" panose="020B0604020202090204" pitchFamily="34" charset="0"/>
              <a:buChar char="•"/>
            </a:pPr>
            <a:r>
              <a:rPr lang="zh-CN" altLang="en-US" b="1" dirty="0">
                <a:solidFill>
                  <a:srgbClr val="0043A8"/>
                </a:solidFill>
                <a:latin typeface="楷体" panose="02010609060101010101" pitchFamily="49" charset="-122"/>
                <a:ea typeface="楷体" panose="02010609060101010101" pitchFamily="49" charset="-122"/>
              </a:rPr>
              <a:t>低</a:t>
            </a:r>
            <a:r>
              <a:rPr lang="zh-CN" altLang="en-US" dirty="0">
                <a:solidFill>
                  <a:srgbClr val="0043A8"/>
                </a:solidFill>
                <a:latin typeface="楷体" panose="02010609060101010101" pitchFamily="49" charset="-122"/>
                <a:ea typeface="楷体" panose="02010609060101010101" pitchFamily="49" charset="-122"/>
              </a:rPr>
              <a:t>复杂性</a:t>
            </a:r>
            <a:endParaRPr lang="zh-CN" altLang="en-US" dirty="0">
              <a:solidFill>
                <a:srgbClr val="0043A8"/>
              </a:solidFill>
              <a:latin typeface="楷体" panose="02010609060101010101" pitchFamily="49" charset="-122"/>
              <a:ea typeface="楷体" panose="02010609060101010101" pitchFamily="49" charset="-122"/>
            </a:endParaRPr>
          </a:p>
          <a:p>
            <a:pPr marL="285750" indent="-285750" algn="l">
              <a:buFont typeface="Arial" panose="020B0604020202090204" pitchFamily="34" charset="0"/>
              <a:buChar char="•"/>
            </a:pPr>
            <a:r>
              <a:rPr lang="zh-CN" altLang="en-US" b="1" dirty="0">
                <a:solidFill>
                  <a:srgbClr val="0043A8"/>
                </a:solidFill>
                <a:latin typeface="楷体" panose="02010609060101010101" pitchFamily="49" charset="-122"/>
                <a:ea typeface="楷体" panose="02010609060101010101" pitchFamily="49" charset="-122"/>
              </a:rPr>
              <a:t>高</a:t>
            </a:r>
            <a:r>
              <a:rPr lang="zh-CN" altLang="en-US" dirty="0">
                <a:solidFill>
                  <a:srgbClr val="0043A8"/>
                </a:solidFill>
                <a:latin typeface="楷体" panose="02010609060101010101" pitchFamily="49" charset="-122"/>
                <a:ea typeface="楷体" panose="02010609060101010101" pitchFamily="49" charset="-122"/>
              </a:rPr>
              <a:t>通用性</a:t>
            </a:r>
            <a:endParaRPr lang="zh-CN" altLang="en-US" dirty="0">
              <a:solidFill>
                <a:srgbClr val="0043A8"/>
              </a:solidFill>
              <a:latin typeface="楷体" panose="02010609060101010101" pitchFamily="49" charset="-122"/>
              <a:ea typeface="楷体" panose="02010609060101010101" pitchFamily="49" charset="-122"/>
            </a:endParaRPr>
          </a:p>
          <a:p>
            <a:pPr marL="285750" indent="-285750" algn="l">
              <a:buFont typeface="Arial" panose="020B0604020202090204" pitchFamily="34" charset="0"/>
              <a:buChar char="•"/>
            </a:pPr>
            <a:endParaRPr lang="zh-CN" altLang="en-US" dirty="0">
              <a:solidFill>
                <a:srgbClr val="0043A8"/>
              </a:solidFill>
              <a:latin typeface="楷体" panose="02010609060101010101" pitchFamily="49" charset="-122"/>
              <a:ea typeface="楷体" panose="02010609060101010101" pitchFamily="49" charset="-122"/>
            </a:endParaRPr>
          </a:p>
          <a:p>
            <a:pPr marL="285750" indent="-285750" algn="l">
              <a:buFont typeface="Arial" panose="020B0604020202090204" pitchFamily="34" charset="0"/>
              <a:buChar char="•"/>
            </a:pPr>
            <a:endParaRPr lang="zh-CN" altLang="en-US" dirty="0">
              <a:solidFill>
                <a:srgbClr val="0043A8"/>
              </a:solidFill>
              <a:latin typeface="楷体" panose="02010609060101010101" pitchFamily="49" charset="-122"/>
              <a:ea typeface="楷体" panose="02010609060101010101" pitchFamily="49" charset="-122"/>
            </a:endParaRPr>
          </a:p>
        </p:txBody>
      </p:sp>
      <p:sp>
        <p:nvSpPr>
          <p:cNvPr id="121" name="矩形: 圆角 120"/>
          <p:cNvSpPr/>
          <p:nvPr/>
        </p:nvSpPr>
        <p:spPr>
          <a:xfrm>
            <a:off x="1455396" y="5280797"/>
            <a:ext cx="1515153" cy="441491"/>
          </a:xfrm>
          <a:prstGeom prst="roundRect">
            <a:avLst/>
          </a:prstGeom>
          <a:solidFill>
            <a:srgbClr val="0043A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panose="020B0503020204020204" charset="-122"/>
                <a:cs typeface="+mn-cs"/>
              </a:rPr>
              <a:t>无源对抗</a:t>
            </a: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panose="020B0503020204020204" charset="-122"/>
              <a:cs typeface="+mn-cs"/>
            </a:endParaRPr>
          </a:p>
        </p:txBody>
      </p:sp>
      <p:sp>
        <p:nvSpPr>
          <p:cNvPr id="38" name="矩形 37"/>
          <p:cNvSpPr/>
          <p:nvPr/>
        </p:nvSpPr>
        <p:spPr>
          <a:xfrm>
            <a:off x="995556" y="2881232"/>
            <a:ext cx="2305278" cy="369332"/>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多场景遮蔽分析</a:t>
            </a:r>
            <a:endParaRPr lang="zh-CN" altLang="en-US" dirty="0">
              <a:solidFill>
                <a:srgbClr val="0043A8"/>
              </a:solidFill>
              <a:latin typeface="楷体" panose="02010609060101010101" pitchFamily="49" charset="-122"/>
              <a:ea typeface="楷体" panose="02010609060101010101" pitchFamily="49" charset="-122"/>
            </a:endParaRPr>
          </a:p>
        </p:txBody>
      </p:sp>
      <p:cxnSp>
        <p:nvCxnSpPr>
          <p:cNvPr id="13" name="直接箭头连接符 12"/>
          <p:cNvCxnSpPr>
            <a:stCxn id="89" idx="2"/>
            <a:endCxn id="38" idx="0"/>
          </p:cNvCxnSpPr>
          <p:nvPr/>
        </p:nvCxnSpPr>
        <p:spPr>
          <a:xfrm>
            <a:off x="2140576" y="2625725"/>
            <a:ext cx="7620" cy="255270"/>
          </a:xfrm>
          <a:prstGeom prst="straightConnector1">
            <a:avLst/>
          </a:prstGeom>
          <a:ln>
            <a:solidFill>
              <a:srgbClr val="0043A8"/>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15"/>
          <p:cNvCxnSpPr>
            <a:stCxn id="38" idx="2"/>
            <a:endCxn id="8" idx="0"/>
          </p:cNvCxnSpPr>
          <p:nvPr/>
        </p:nvCxnSpPr>
        <p:spPr>
          <a:xfrm rot="5400000">
            <a:off x="2011363" y="3379788"/>
            <a:ext cx="266065" cy="7620"/>
          </a:xfrm>
          <a:prstGeom prst="bentConnector3">
            <a:avLst>
              <a:gd name="adj1" fmla="val 50000"/>
            </a:avLst>
          </a:prstGeom>
          <a:ln>
            <a:solidFill>
              <a:srgbClr val="0043A8"/>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87936" y="3516867"/>
            <a:ext cx="2305278" cy="369332"/>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多频段信道遮蔽特性</a:t>
            </a:r>
            <a:endParaRPr lang="zh-CN" altLang="en-US" dirty="0">
              <a:solidFill>
                <a:srgbClr val="0043A8"/>
              </a:solidFill>
              <a:latin typeface="楷体" panose="02010609060101010101" pitchFamily="49" charset="-122"/>
              <a:ea typeface="楷体" panose="02010609060101010101" pitchFamily="49" charset="-122"/>
            </a:endParaRPr>
          </a:p>
        </p:txBody>
      </p:sp>
      <p:cxnSp>
        <p:nvCxnSpPr>
          <p:cNvPr id="10" name="连接符: 肘形 15"/>
          <p:cNvCxnSpPr>
            <a:stCxn id="8" idx="2"/>
            <a:endCxn id="119" idx="0"/>
          </p:cNvCxnSpPr>
          <p:nvPr/>
        </p:nvCxnSpPr>
        <p:spPr>
          <a:xfrm rot="5400000" flipV="1">
            <a:off x="1973580" y="4053205"/>
            <a:ext cx="334645" cy="3175"/>
          </a:xfrm>
          <a:prstGeom prst="bentConnector2">
            <a:avLst/>
          </a:prstGeom>
          <a:ln>
            <a:solidFill>
              <a:srgbClr val="0043A8"/>
            </a:solidFill>
            <a:tailEnd type="triangle"/>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4404611" y="1808298"/>
            <a:ext cx="3436485" cy="4008305"/>
            <a:chOff x="4404611" y="1808298"/>
            <a:chExt cx="3436485" cy="4008305"/>
          </a:xfrm>
        </p:grpSpPr>
        <p:sp>
          <p:nvSpPr>
            <p:cNvPr id="54" name="矩形 53"/>
            <p:cNvSpPr/>
            <p:nvPr/>
          </p:nvSpPr>
          <p:spPr>
            <a:xfrm>
              <a:off x="4404611" y="1980439"/>
              <a:ext cx="3436485" cy="3836164"/>
            </a:xfrm>
            <a:prstGeom prst="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90204"/>
                <a:ea typeface="微软雅黑" panose="020B0503020204020204" charset="-122"/>
                <a:cs typeface="+mn-cs"/>
              </a:endParaRPr>
            </a:p>
          </p:txBody>
        </p:sp>
        <p:sp>
          <p:nvSpPr>
            <p:cNvPr id="57" name="文本框 56"/>
            <p:cNvSpPr txBox="1"/>
            <p:nvPr/>
          </p:nvSpPr>
          <p:spPr>
            <a:xfrm>
              <a:off x="4613996" y="1808298"/>
              <a:ext cx="3029283" cy="369332"/>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rgbClr val="0043A8"/>
                  </a:solidFill>
                  <a:latin typeface="Arial" panose="020B0604020202090204"/>
                  <a:ea typeface="微软雅黑" panose="020B0503020204020204" charset="-122"/>
                </a:rPr>
                <a:t>2.</a:t>
              </a:r>
              <a:r>
                <a:rPr lang="zh-CN" altLang="en-US" b="1" dirty="0">
                  <a:solidFill>
                    <a:srgbClr val="0043A8"/>
                  </a:solidFill>
                  <a:latin typeface="Arial" panose="020B0604020202090204"/>
                  <a:ea typeface="微软雅黑" panose="020B0503020204020204" charset="-122"/>
                </a:rPr>
                <a:t> 近远场收发电磁干扰</a:t>
              </a:r>
              <a:endParaRPr lang="zh-CN" altLang="en-US" b="1" dirty="0">
                <a:solidFill>
                  <a:srgbClr val="0043A8"/>
                </a:solidFill>
                <a:latin typeface="Arial" panose="020B0604020202090204"/>
                <a:ea typeface="微软雅黑" panose="020B0503020204020204" charset="-122"/>
              </a:endParaRPr>
            </a:p>
          </p:txBody>
        </p:sp>
        <p:sp>
          <p:nvSpPr>
            <p:cNvPr id="59" name="矩形: 圆角 58"/>
            <p:cNvSpPr/>
            <p:nvPr/>
          </p:nvSpPr>
          <p:spPr>
            <a:xfrm>
              <a:off x="5360518" y="5240642"/>
              <a:ext cx="1515153" cy="441491"/>
            </a:xfrm>
            <a:prstGeom prst="roundRect">
              <a:avLst/>
            </a:prstGeom>
            <a:solidFill>
              <a:srgbClr val="0043A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rgbClr val="FFFFFF"/>
                  </a:solidFill>
                  <a:latin typeface="Arial" panose="020B0604020202090204"/>
                  <a:ea typeface="微软雅黑" panose="020B0503020204020204" charset="-122"/>
                </a:rPr>
                <a:t>收发干扰</a:t>
              </a: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panose="020B0503020204020204" charset="-122"/>
                <a:cs typeface="+mn-cs"/>
              </a:endParaRPr>
            </a:p>
          </p:txBody>
        </p:sp>
        <p:sp>
          <p:nvSpPr>
            <p:cNvPr id="60" name="矩形 59"/>
            <p:cNvSpPr/>
            <p:nvPr/>
          </p:nvSpPr>
          <p:spPr>
            <a:xfrm>
              <a:off x="4645491" y="3869966"/>
              <a:ext cx="1327918"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远场接收机噪声干扰</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61" name="矩形 60"/>
            <p:cNvSpPr/>
            <p:nvPr/>
          </p:nvSpPr>
          <p:spPr>
            <a:xfrm>
              <a:off x="4879316" y="2191826"/>
              <a:ext cx="2306222" cy="662624"/>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基于近场反演的</a:t>
              </a:r>
              <a:endParaRPr lang="en-US" altLang="zh-CN" dirty="0">
                <a:solidFill>
                  <a:srgbClr val="0043A8"/>
                </a:solidFill>
                <a:latin typeface="楷体" panose="02010609060101010101" pitchFamily="49" charset="-122"/>
                <a:ea typeface="楷体" panose="02010609060101010101" pitchFamily="49" charset="-122"/>
              </a:endParaRPr>
            </a:p>
            <a:p>
              <a:pPr algn="ctr"/>
              <a:r>
                <a:rPr lang="zh-CN" altLang="en-US" dirty="0">
                  <a:solidFill>
                    <a:srgbClr val="0043A8"/>
                  </a:solidFill>
                  <a:latin typeface="楷体" panose="02010609060101010101" pitchFamily="49" charset="-122"/>
                  <a:ea typeface="楷体" panose="02010609060101010101" pitchFamily="49" charset="-122"/>
                </a:rPr>
                <a:t>波束识别与预测</a:t>
              </a:r>
              <a:endParaRPr lang="zh-CN" altLang="en-US" dirty="0">
                <a:solidFill>
                  <a:srgbClr val="0043A8"/>
                </a:solidFill>
                <a:latin typeface="楷体" panose="02010609060101010101" pitchFamily="49" charset="-122"/>
                <a:ea typeface="楷体" panose="02010609060101010101" pitchFamily="49" charset="-122"/>
              </a:endParaRPr>
            </a:p>
          </p:txBody>
        </p:sp>
        <p:sp>
          <p:nvSpPr>
            <p:cNvPr id="62" name="矩形 61"/>
            <p:cNvSpPr/>
            <p:nvPr/>
          </p:nvSpPr>
          <p:spPr>
            <a:xfrm>
              <a:off x="6191610" y="3877309"/>
              <a:ext cx="1327918"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近场发射机电磁屏蔽</a:t>
              </a:r>
              <a:endParaRPr lang="zh-CN" altLang="en-US" dirty="0">
                <a:solidFill>
                  <a:srgbClr val="0043A8"/>
                </a:solidFill>
                <a:latin typeface="楷体" panose="02010609060101010101" pitchFamily="49" charset="-122"/>
                <a:ea typeface="楷体" panose="02010609060101010101" pitchFamily="49" charset="-122"/>
              </a:endParaRPr>
            </a:p>
          </p:txBody>
        </p:sp>
        <p:cxnSp>
          <p:nvCxnSpPr>
            <p:cNvPr id="66" name="连接符: 肘形 65"/>
            <p:cNvCxnSpPr>
              <a:stCxn id="60" idx="2"/>
            </p:cNvCxnSpPr>
            <p:nvPr/>
          </p:nvCxnSpPr>
          <p:spPr>
            <a:xfrm rot="16200000" flipH="1">
              <a:off x="5545428" y="4240412"/>
              <a:ext cx="274404" cy="746361"/>
            </a:xfrm>
            <a:prstGeom prst="bentConnector3">
              <a:avLst/>
            </a:prstGeom>
            <a:ln>
              <a:solidFill>
                <a:srgbClr val="0043A8"/>
              </a:solidFill>
              <a:tailEnd type="triangle"/>
            </a:ln>
          </p:spPr>
          <p:style>
            <a:lnRef idx="1">
              <a:schemeClr val="accent1"/>
            </a:lnRef>
            <a:fillRef idx="0">
              <a:schemeClr val="accent1"/>
            </a:fillRef>
            <a:effectRef idx="0">
              <a:schemeClr val="accent1"/>
            </a:effectRef>
            <a:fontRef idx="minor">
              <a:schemeClr val="tx1"/>
            </a:fontRef>
          </p:style>
        </p:cxnSp>
        <p:cxnSp>
          <p:nvCxnSpPr>
            <p:cNvPr id="67" name="连接符: 肘形 66"/>
            <p:cNvCxnSpPr>
              <a:stCxn id="62" idx="2"/>
              <a:endCxn id="70" idx="0"/>
            </p:cNvCxnSpPr>
            <p:nvPr/>
          </p:nvCxnSpPr>
          <p:spPr>
            <a:xfrm rot="5400000">
              <a:off x="6327951" y="4210652"/>
              <a:ext cx="254536" cy="800701"/>
            </a:xfrm>
            <a:prstGeom prst="bentConnector3">
              <a:avLst>
                <a:gd name="adj1" fmla="val 50000"/>
              </a:avLst>
            </a:prstGeom>
            <a:ln>
              <a:solidFill>
                <a:srgbClr val="0043A8"/>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4902228" y="4738270"/>
              <a:ext cx="2305279" cy="369332"/>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断绝收发闭环</a:t>
              </a:r>
              <a:endParaRPr lang="zh-CN" altLang="en-US" dirty="0"/>
            </a:p>
          </p:txBody>
        </p:sp>
        <p:sp>
          <p:nvSpPr>
            <p:cNvPr id="72" name="矩形 71"/>
            <p:cNvSpPr/>
            <p:nvPr/>
          </p:nvSpPr>
          <p:spPr>
            <a:xfrm>
              <a:off x="4880260" y="3090361"/>
              <a:ext cx="2305278" cy="369332"/>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信号特征精确识别</a:t>
              </a:r>
              <a:endParaRPr lang="zh-CN" altLang="en-US" dirty="0">
                <a:solidFill>
                  <a:srgbClr val="0043A8"/>
                </a:solidFill>
                <a:latin typeface="楷体" panose="02010609060101010101" pitchFamily="49" charset="-122"/>
                <a:ea typeface="楷体" panose="02010609060101010101" pitchFamily="49" charset="-122"/>
              </a:endParaRPr>
            </a:p>
          </p:txBody>
        </p:sp>
        <p:cxnSp>
          <p:nvCxnSpPr>
            <p:cNvPr id="75" name="直接箭头连接符 74"/>
            <p:cNvCxnSpPr>
              <a:stCxn id="61" idx="2"/>
              <a:endCxn id="72" idx="0"/>
            </p:cNvCxnSpPr>
            <p:nvPr/>
          </p:nvCxnSpPr>
          <p:spPr>
            <a:xfrm>
              <a:off x="6032427" y="2854450"/>
              <a:ext cx="472" cy="235911"/>
            </a:xfrm>
            <a:prstGeom prst="straightConnector1">
              <a:avLst/>
            </a:prstGeom>
            <a:ln>
              <a:solidFill>
                <a:srgbClr val="0043A8"/>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连接符: 肘形 76"/>
            <p:cNvCxnSpPr>
              <a:stCxn id="72" idx="2"/>
              <a:endCxn id="62" idx="0"/>
            </p:cNvCxnSpPr>
            <p:nvPr/>
          </p:nvCxnSpPr>
          <p:spPr>
            <a:xfrm rot="16200000" flipH="1">
              <a:off x="6235426" y="3257166"/>
              <a:ext cx="417616" cy="822670"/>
            </a:xfrm>
            <a:prstGeom prst="bentConnector3">
              <a:avLst/>
            </a:prstGeom>
            <a:ln>
              <a:solidFill>
                <a:srgbClr val="0043A8"/>
              </a:solidFill>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p:cNvCxnSpPr>
              <a:stCxn id="72" idx="2"/>
              <a:endCxn id="60" idx="0"/>
            </p:cNvCxnSpPr>
            <p:nvPr/>
          </p:nvCxnSpPr>
          <p:spPr>
            <a:xfrm rot="5400000">
              <a:off x="5466039" y="3303105"/>
              <a:ext cx="410273" cy="723449"/>
            </a:xfrm>
            <a:prstGeom prst="bentConnector3">
              <a:avLst/>
            </a:prstGeom>
            <a:ln>
              <a:solidFill>
                <a:srgbClr val="0043A8"/>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矩形 34"/>
          <p:cNvSpPr/>
          <p:nvPr/>
        </p:nvSpPr>
        <p:spPr>
          <a:xfrm>
            <a:off x="8327699" y="1980439"/>
            <a:ext cx="3436485" cy="3836164"/>
          </a:xfrm>
          <a:prstGeom prst="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90204"/>
              <a:ea typeface="微软雅黑" panose="020B0503020204020204" charset="-122"/>
              <a:cs typeface="+mn-cs"/>
            </a:endParaRPr>
          </a:p>
        </p:txBody>
      </p:sp>
      <p:sp>
        <p:nvSpPr>
          <p:cNvPr id="36" name="文本框 35"/>
          <p:cNvSpPr txBox="1"/>
          <p:nvPr/>
        </p:nvSpPr>
        <p:spPr>
          <a:xfrm>
            <a:off x="8445185" y="1801078"/>
            <a:ext cx="3201511" cy="369332"/>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rgbClr val="0043A8"/>
                </a:solidFill>
                <a:latin typeface="Arial" panose="020B0604020202090204"/>
                <a:ea typeface="微软雅黑" panose="020B0503020204020204" charset="-122"/>
              </a:rPr>
              <a:t>3.</a:t>
            </a:r>
            <a:r>
              <a:rPr lang="zh-CN" altLang="en-US" b="1" dirty="0">
                <a:solidFill>
                  <a:srgbClr val="0043A8"/>
                </a:solidFill>
                <a:latin typeface="Arial" panose="020B0604020202090204"/>
                <a:ea typeface="微软雅黑" panose="020B0503020204020204" charset="-122"/>
              </a:rPr>
              <a:t> 基于认知的自适应干扰</a:t>
            </a:r>
            <a:endParaRPr lang="zh-CN" altLang="en-US" b="1" dirty="0">
              <a:solidFill>
                <a:srgbClr val="0043A8"/>
              </a:solidFill>
              <a:latin typeface="Arial" panose="020B0604020202090204"/>
              <a:ea typeface="微软雅黑" panose="020B0503020204020204" charset="-122"/>
            </a:endParaRPr>
          </a:p>
        </p:txBody>
      </p:sp>
      <p:sp>
        <p:nvSpPr>
          <p:cNvPr id="37" name="矩形: 圆角 175"/>
          <p:cNvSpPr/>
          <p:nvPr/>
        </p:nvSpPr>
        <p:spPr>
          <a:xfrm>
            <a:off x="9288365" y="5255360"/>
            <a:ext cx="1515153" cy="441491"/>
          </a:xfrm>
          <a:prstGeom prst="roundRect">
            <a:avLst/>
          </a:prstGeom>
          <a:solidFill>
            <a:srgbClr val="0043A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panose="020B0503020204020204" charset="-122"/>
                <a:cs typeface="+mn-cs"/>
              </a:rPr>
              <a:t>智能</a:t>
            </a:r>
            <a:r>
              <a:rPr lang="zh-CN" altLang="en-US" sz="2000" b="1" dirty="0">
                <a:solidFill>
                  <a:srgbClr val="FFFFFF"/>
                </a:solidFill>
                <a:latin typeface="Arial" panose="020B0604020202090204"/>
                <a:ea typeface="微软雅黑" panose="020B0503020204020204" charset="-122"/>
              </a:rPr>
              <a:t>欺骗</a:t>
            </a: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panose="020B0503020204020204" charset="-122"/>
              <a:cs typeface="+mn-cs"/>
            </a:endParaRPr>
          </a:p>
        </p:txBody>
      </p:sp>
      <p:sp>
        <p:nvSpPr>
          <p:cNvPr id="39" name="矩形 38"/>
          <p:cNvSpPr/>
          <p:nvPr/>
        </p:nvSpPr>
        <p:spPr>
          <a:xfrm>
            <a:off x="8394945" y="2551436"/>
            <a:ext cx="1557379" cy="817174"/>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solidFill>
                  <a:srgbClr val="0043A8"/>
                </a:solidFill>
                <a:latin typeface="楷体" panose="02010609060101010101" pitchFamily="49" charset="-122"/>
                <a:ea typeface="楷体" panose="02010609060101010101" pitchFamily="49" charset="-122"/>
              </a:rPr>
              <a:t>宽频段扫描</a:t>
            </a:r>
            <a:endParaRPr lang="en-US" altLang="zh-CN" sz="1600" dirty="0">
              <a:solidFill>
                <a:srgbClr val="0043A8"/>
              </a:solidFill>
              <a:latin typeface="楷体" panose="02010609060101010101" pitchFamily="49" charset="-122"/>
              <a:ea typeface="楷体" panose="02010609060101010101" pitchFamily="49" charset="-122"/>
            </a:endParaRPr>
          </a:p>
          <a:p>
            <a:pPr algn="ctr"/>
            <a:r>
              <a:rPr lang="zh-CN" altLang="en-US" sz="1600" dirty="0">
                <a:solidFill>
                  <a:srgbClr val="0043A8"/>
                </a:solidFill>
                <a:latin typeface="楷体" panose="02010609060101010101" pitchFamily="49" charset="-122"/>
                <a:ea typeface="楷体" panose="02010609060101010101" pitchFamily="49" charset="-122"/>
              </a:rPr>
              <a:t>参数测量（频段</a:t>
            </a:r>
            <a:r>
              <a:rPr lang="en-US" altLang="zh-CN" sz="1600" dirty="0">
                <a:solidFill>
                  <a:srgbClr val="0043A8"/>
                </a:solidFill>
                <a:latin typeface="楷体" panose="02010609060101010101" pitchFamily="49" charset="-122"/>
                <a:ea typeface="楷体" panose="02010609060101010101" pitchFamily="49" charset="-122"/>
              </a:rPr>
              <a:t>/</a:t>
            </a:r>
            <a:r>
              <a:rPr lang="zh-CN" altLang="en-US" sz="1600" dirty="0">
                <a:solidFill>
                  <a:srgbClr val="0043A8"/>
                </a:solidFill>
                <a:latin typeface="楷体" panose="02010609060101010101" pitchFamily="49" charset="-122"/>
                <a:ea typeface="楷体" panose="02010609060101010101" pitchFamily="49" charset="-122"/>
              </a:rPr>
              <a:t>带宽</a:t>
            </a:r>
            <a:r>
              <a:rPr lang="en-US" altLang="zh-CN" sz="1600" dirty="0">
                <a:solidFill>
                  <a:srgbClr val="0043A8"/>
                </a:solidFill>
                <a:latin typeface="楷体" panose="02010609060101010101" pitchFamily="49" charset="-122"/>
                <a:ea typeface="楷体" panose="02010609060101010101" pitchFamily="49" charset="-122"/>
              </a:rPr>
              <a:t>/</a:t>
            </a:r>
            <a:r>
              <a:rPr lang="zh-CN" altLang="en-US" sz="1600" dirty="0">
                <a:solidFill>
                  <a:srgbClr val="0043A8"/>
                </a:solidFill>
                <a:latin typeface="楷体" panose="02010609060101010101" pitchFamily="49" charset="-122"/>
                <a:ea typeface="楷体" panose="02010609060101010101" pitchFamily="49" charset="-122"/>
              </a:rPr>
              <a:t>调制）</a:t>
            </a:r>
            <a:endParaRPr lang="zh-CN" altLang="en-US" sz="1600" dirty="0">
              <a:solidFill>
                <a:srgbClr val="0043A8"/>
              </a:solidFill>
              <a:latin typeface="楷体" panose="02010609060101010101" pitchFamily="49" charset="-122"/>
              <a:ea typeface="楷体" panose="02010609060101010101" pitchFamily="49" charset="-122"/>
            </a:endParaRPr>
          </a:p>
        </p:txBody>
      </p:sp>
      <p:sp>
        <p:nvSpPr>
          <p:cNvPr id="40" name="矩形 39"/>
          <p:cNvSpPr/>
          <p:nvPr/>
        </p:nvSpPr>
        <p:spPr>
          <a:xfrm>
            <a:off x="8394945" y="2276543"/>
            <a:ext cx="1557379" cy="266348"/>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楷体" panose="02010609060101010101" pitchFamily="49" charset="-122"/>
                <a:ea typeface="楷体" panose="02010609060101010101" pitchFamily="49" charset="-122"/>
              </a:rPr>
              <a:t>信号侦察</a:t>
            </a:r>
            <a:endParaRPr lang="zh-CN" altLang="en-US" dirty="0">
              <a:solidFill>
                <a:schemeClr val="bg1"/>
              </a:solidFill>
              <a:latin typeface="楷体" panose="02010609060101010101" pitchFamily="49" charset="-122"/>
              <a:ea typeface="楷体" panose="02010609060101010101" pitchFamily="49" charset="-122"/>
            </a:endParaRPr>
          </a:p>
        </p:txBody>
      </p:sp>
      <p:sp>
        <p:nvSpPr>
          <p:cNvPr id="41" name="矩形 40"/>
          <p:cNvSpPr/>
          <p:nvPr/>
        </p:nvSpPr>
        <p:spPr>
          <a:xfrm>
            <a:off x="10156565" y="2549090"/>
            <a:ext cx="1557379" cy="817174"/>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solidFill>
                  <a:srgbClr val="0043A8"/>
                </a:solidFill>
                <a:latin typeface="楷体" panose="02010609060101010101" pitchFamily="49" charset="-122"/>
                <a:ea typeface="楷体" panose="02010609060101010101" pitchFamily="49" charset="-122"/>
              </a:rPr>
              <a:t>信号指纹提取</a:t>
            </a:r>
            <a:endParaRPr lang="en-US" altLang="zh-CN" sz="1600" dirty="0">
              <a:solidFill>
                <a:srgbClr val="0043A8"/>
              </a:solidFill>
              <a:latin typeface="楷体" panose="02010609060101010101" pitchFamily="49" charset="-122"/>
              <a:ea typeface="楷体" panose="02010609060101010101" pitchFamily="49" charset="-122"/>
            </a:endParaRPr>
          </a:p>
          <a:p>
            <a:pPr algn="ctr"/>
            <a:r>
              <a:rPr lang="zh-CN" altLang="en-US" sz="1600" dirty="0">
                <a:solidFill>
                  <a:srgbClr val="0043A8"/>
                </a:solidFill>
                <a:latin typeface="楷体" panose="02010609060101010101" pitchFamily="49" charset="-122"/>
                <a:ea typeface="楷体" panose="02010609060101010101" pitchFamily="49" charset="-122"/>
              </a:rPr>
              <a:t>调频预测</a:t>
            </a:r>
            <a:endParaRPr lang="en-US" altLang="zh-CN" sz="1600" dirty="0">
              <a:solidFill>
                <a:srgbClr val="0043A8"/>
              </a:solidFill>
              <a:latin typeface="楷体" panose="02010609060101010101" pitchFamily="49" charset="-122"/>
              <a:ea typeface="楷体" panose="02010609060101010101" pitchFamily="49" charset="-122"/>
            </a:endParaRPr>
          </a:p>
          <a:p>
            <a:pPr algn="ctr"/>
            <a:r>
              <a:rPr lang="zh-CN" altLang="en-US" sz="1600" dirty="0">
                <a:solidFill>
                  <a:srgbClr val="0043A8"/>
                </a:solidFill>
                <a:latin typeface="楷体" panose="02010609060101010101" pitchFamily="49" charset="-122"/>
                <a:ea typeface="楷体" panose="02010609060101010101" pitchFamily="49" charset="-122"/>
              </a:rPr>
              <a:t>频谱图分析</a:t>
            </a:r>
            <a:endParaRPr lang="zh-CN" altLang="en-US" sz="1600" dirty="0">
              <a:solidFill>
                <a:srgbClr val="0043A8"/>
              </a:solidFill>
              <a:latin typeface="楷体" panose="02010609060101010101" pitchFamily="49" charset="-122"/>
              <a:ea typeface="楷体" panose="02010609060101010101" pitchFamily="49" charset="-122"/>
            </a:endParaRPr>
          </a:p>
        </p:txBody>
      </p:sp>
      <p:sp>
        <p:nvSpPr>
          <p:cNvPr id="42" name="矩形 41"/>
          <p:cNvSpPr/>
          <p:nvPr/>
        </p:nvSpPr>
        <p:spPr>
          <a:xfrm>
            <a:off x="10156565" y="2274197"/>
            <a:ext cx="1557379" cy="266348"/>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楷体" panose="02010609060101010101" pitchFamily="49" charset="-122"/>
                <a:ea typeface="楷体" panose="02010609060101010101" pitchFamily="49" charset="-122"/>
              </a:rPr>
              <a:t>信号分析识别</a:t>
            </a:r>
            <a:endParaRPr lang="zh-CN" altLang="en-US" dirty="0">
              <a:solidFill>
                <a:schemeClr val="bg1"/>
              </a:solidFill>
              <a:latin typeface="楷体" panose="02010609060101010101" pitchFamily="49" charset="-122"/>
              <a:ea typeface="楷体" panose="02010609060101010101" pitchFamily="49" charset="-122"/>
            </a:endParaRPr>
          </a:p>
        </p:txBody>
      </p:sp>
      <p:sp>
        <p:nvSpPr>
          <p:cNvPr id="43" name="矩形 42"/>
          <p:cNvSpPr/>
          <p:nvPr/>
        </p:nvSpPr>
        <p:spPr>
          <a:xfrm>
            <a:off x="8394945" y="4246050"/>
            <a:ext cx="1557379" cy="817174"/>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solidFill>
                  <a:srgbClr val="0043A8"/>
                </a:solidFill>
                <a:latin typeface="楷体" panose="02010609060101010101" pitchFamily="49" charset="-122"/>
                <a:ea typeface="楷体" panose="02010609060101010101" pitchFamily="49" charset="-122"/>
              </a:rPr>
              <a:t>通信质量劣化评估</a:t>
            </a:r>
            <a:endParaRPr lang="en-US" altLang="zh-CN" sz="1600" dirty="0">
              <a:solidFill>
                <a:srgbClr val="0043A8"/>
              </a:solidFill>
              <a:latin typeface="楷体" panose="02010609060101010101" pitchFamily="49" charset="-122"/>
              <a:ea typeface="楷体" panose="02010609060101010101" pitchFamily="49" charset="-122"/>
            </a:endParaRPr>
          </a:p>
          <a:p>
            <a:pPr algn="ctr"/>
            <a:r>
              <a:rPr lang="zh-CN" altLang="en-US" sz="1600" dirty="0">
                <a:solidFill>
                  <a:srgbClr val="0043A8"/>
                </a:solidFill>
                <a:latin typeface="楷体" panose="02010609060101010101" pitchFamily="49" charset="-122"/>
                <a:ea typeface="楷体" panose="02010609060101010101" pitchFamily="49" charset="-122"/>
              </a:rPr>
              <a:t>参数动态调整</a:t>
            </a:r>
            <a:endParaRPr lang="en-US" altLang="zh-CN" sz="1600" dirty="0">
              <a:solidFill>
                <a:srgbClr val="0043A8"/>
              </a:solidFill>
              <a:latin typeface="楷体" panose="02010609060101010101" pitchFamily="49" charset="-122"/>
              <a:ea typeface="楷体" panose="02010609060101010101" pitchFamily="49" charset="-122"/>
            </a:endParaRPr>
          </a:p>
        </p:txBody>
      </p:sp>
      <p:sp>
        <p:nvSpPr>
          <p:cNvPr id="44" name="矩形 43"/>
          <p:cNvSpPr/>
          <p:nvPr/>
        </p:nvSpPr>
        <p:spPr>
          <a:xfrm>
            <a:off x="8394945" y="3971157"/>
            <a:ext cx="1557379" cy="266348"/>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楷体" panose="02010609060101010101" pitchFamily="49" charset="-122"/>
                <a:ea typeface="楷体" panose="02010609060101010101" pitchFamily="49" charset="-122"/>
              </a:rPr>
              <a:t>干扰效果评估</a:t>
            </a:r>
            <a:endParaRPr lang="zh-CN" altLang="en-US" dirty="0">
              <a:solidFill>
                <a:schemeClr val="bg1"/>
              </a:solidFill>
              <a:latin typeface="楷体" panose="02010609060101010101" pitchFamily="49" charset="-122"/>
              <a:ea typeface="楷体" panose="02010609060101010101" pitchFamily="49" charset="-122"/>
            </a:endParaRPr>
          </a:p>
        </p:txBody>
      </p:sp>
      <p:sp>
        <p:nvSpPr>
          <p:cNvPr id="45" name="矩形 44"/>
          <p:cNvSpPr/>
          <p:nvPr/>
        </p:nvSpPr>
        <p:spPr>
          <a:xfrm>
            <a:off x="10156565" y="4246050"/>
            <a:ext cx="1557379" cy="817174"/>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solidFill>
                  <a:srgbClr val="0043A8"/>
                </a:solidFill>
                <a:latin typeface="楷体" panose="02010609060101010101" pitchFamily="49" charset="-122"/>
                <a:ea typeface="楷体" panose="02010609060101010101" pitchFamily="49" charset="-122"/>
              </a:rPr>
              <a:t>干扰策略生成</a:t>
            </a:r>
            <a:endParaRPr lang="en-US" altLang="zh-CN" sz="1600" dirty="0">
              <a:solidFill>
                <a:srgbClr val="0043A8"/>
              </a:solidFill>
              <a:latin typeface="楷体" panose="02010609060101010101" pitchFamily="49" charset="-122"/>
              <a:ea typeface="楷体" panose="02010609060101010101" pitchFamily="49" charset="-122"/>
            </a:endParaRPr>
          </a:p>
          <a:p>
            <a:pPr algn="ctr"/>
            <a:r>
              <a:rPr lang="zh-CN" altLang="en-US" sz="1600" dirty="0">
                <a:solidFill>
                  <a:srgbClr val="0043A8"/>
                </a:solidFill>
                <a:latin typeface="楷体" panose="02010609060101010101" pitchFamily="49" charset="-122"/>
                <a:ea typeface="楷体" panose="02010609060101010101" pitchFamily="49" charset="-122"/>
              </a:rPr>
              <a:t>干扰信号构造</a:t>
            </a:r>
            <a:endParaRPr lang="en-US" altLang="zh-CN" sz="1600" dirty="0">
              <a:solidFill>
                <a:srgbClr val="0043A8"/>
              </a:solidFill>
              <a:latin typeface="楷体" panose="02010609060101010101" pitchFamily="49" charset="-122"/>
              <a:ea typeface="楷体" panose="02010609060101010101" pitchFamily="49" charset="-122"/>
            </a:endParaRPr>
          </a:p>
          <a:p>
            <a:pPr algn="ctr"/>
            <a:r>
              <a:rPr lang="zh-CN" altLang="en-US" sz="1600" dirty="0">
                <a:solidFill>
                  <a:srgbClr val="0043A8"/>
                </a:solidFill>
                <a:latin typeface="楷体" panose="02010609060101010101" pitchFamily="49" charset="-122"/>
                <a:ea typeface="楷体" panose="02010609060101010101" pitchFamily="49" charset="-122"/>
              </a:rPr>
              <a:t>干扰信号合成</a:t>
            </a:r>
            <a:endParaRPr lang="zh-CN" altLang="en-US" sz="1600" dirty="0">
              <a:solidFill>
                <a:srgbClr val="0043A8"/>
              </a:solidFill>
              <a:latin typeface="楷体" panose="02010609060101010101" pitchFamily="49" charset="-122"/>
              <a:ea typeface="楷体" panose="02010609060101010101" pitchFamily="49" charset="-122"/>
            </a:endParaRPr>
          </a:p>
        </p:txBody>
      </p:sp>
      <p:sp>
        <p:nvSpPr>
          <p:cNvPr id="46" name="矩形 45"/>
          <p:cNvSpPr/>
          <p:nvPr/>
        </p:nvSpPr>
        <p:spPr>
          <a:xfrm>
            <a:off x="10156565" y="3971157"/>
            <a:ext cx="1557379" cy="266348"/>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楷体" panose="02010609060101010101" pitchFamily="49" charset="-122"/>
                <a:ea typeface="楷体" panose="02010609060101010101" pitchFamily="49" charset="-122"/>
              </a:rPr>
              <a:t>干扰信号生成</a:t>
            </a:r>
            <a:endParaRPr lang="zh-CN" altLang="en-US" dirty="0">
              <a:solidFill>
                <a:schemeClr val="bg1"/>
              </a:solidFill>
              <a:latin typeface="楷体" panose="02010609060101010101" pitchFamily="49" charset="-122"/>
              <a:ea typeface="楷体" panose="02010609060101010101" pitchFamily="49" charset="-122"/>
            </a:endParaRPr>
          </a:p>
        </p:txBody>
      </p:sp>
      <p:sp>
        <p:nvSpPr>
          <p:cNvPr id="47" name="右弧形箭头 46"/>
          <p:cNvSpPr/>
          <p:nvPr/>
        </p:nvSpPr>
        <p:spPr>
          <a:xfrm>
            <a:off x="9816175" y="3387491"/>
            <a:ext cx="520784" cy="575121"/>
          </a:xfrm>
          <a:prstGeom prst="curvedLeft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8" name="组合 47"/>
          <p:cNvGrpSpPr/>
          <p:nvPr/>
        </p:nvGrpSpPr>
        <p:grpSpPr>
          <a:xfrm>
            <a:off x="7207507" y="5138380"/>
            <a:ext cx="1740594" cy="355829"/>
            <a:chOff x="5244406" y="6106714"/>
            <a:chExt cx="1740594" cy="355829"/>
          </a:xfrm>
          <a:solidFill>
            <a:schemeClr val="bg1"/>
          </a:solidFill>
        </p:grpSpPr>
        <p:sp>
          <p:nvSpPr>
            <p:cNvPr id="49" name="文本框 48"/>
            <p:cNvSpPr txBox="1"/>
            <p:nvPr/>
          </p:nvSpPr>
          <p:spPr>
            <a:xfrm>
              <a:off x="5244406" y="6106714"/>
              <a:ext cx="1558326" cy="338554"/>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90204"/>
                  <a:ea typeface="微软雅黑" panose="020B0503020204020204" charset="-122"/>
                  <a:cs typeface="+mn-cs"/>
                </a:rPr>
                <a:t>跨层</a:t>
              </a:r>
              <a:endParaRPr kumimoji="0" lang="en-US" altLang="zh-CN" sz="800" b="0" i="0" u="none" strike="noStrike" kern="1200" cap="none" spc="0" normalizeH="0" baseline="0" noProof="0" dirty="0">
                <a:ln>
                  <a:noFill/>
                </a:ln>
                <a:solidFill>
                  <a:srgbClr val="000000"/>
                </a:solidFill>
                <a:effectLst/>
                <a:uLnTx/>
                <a:uFillTx/>
                <a:latin typeface="Arial" panose="020B0604020202090204"/>
                <a:ea typeface="微软雅黑" panose="020B0503020204020204" charset="-122"/>
                <a:cs typeface="+mn-cs"/>
              </a:endParaRPr>
            </a:p>
          </p:txBody>
        </p:sp>
        <p:cxnSp>
          <p:nvCxnSpPr>
            <p:cNvPr id="50" name="直接箭头连接符 49"/>
            <p:cNvCxnSpPr/>
            <p:nvPr/>
          </p:nvCxnSpPr>
          <p:spPr>
            <a:xfrm>
              <a:off x="5264150" y="6462543"/>
              <a:ext cx="1720850" cy="0"/>
            </a:xfrm>
            <a:prstGeom prst="straightConnector1">
              <a:avLst/>
            </a:prstGeom>
            <a:grpFill/>
            <a:ln w="57150">
              <a:solidFill>
                <a:srgbClr val="0043A8"/>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98"/>
          <p:cNvSpPr/>
          <p:nvPr/>
        </p:nvSpPr>
        <p:spPr>
          <a:xfrm>
            <a:off x="1261146" y="2502311"/>
            <a:ext cx="2060614" cy="448945"/>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itchFamily="2" charset="-122"/>
                <a:ea typeface="宋体" pitchFamily="2" charset="-122"/>
              </a:rPr>
              <a:t>场景构建与阻断方式</a:t>
            </a:r>
            <a:endParaRPr lang="zh-CN" altLang="en-US" sz="1400" b="1" dirty="0">
              <a:solidFill>
                <a:srgbClr val="0043A8"/>
              </a:solidFill>
              <a:latin typeface="宋体" pitchFamily="2" charset="-122"/>
              <a:ea typeface="宋体" pitchFamily="2" charset="-122"/>
            </a:endParaRPr>
          </a:p>
        </p:txBody>
      </p:sp>
      <p:sp>
        <p:nvSpPr>
          <p:cNvPr id="98" name="矩形 97"/>
          <p:cNvSpPr/>
          <p:nvPr/>
        </p:nvSpPr>
        <p:spPr>
          <a:xfrm>
            <a:off x="1261146" y="1732056"/>
            <a:ext cx="2060614" cy="448945"/>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itchFamily="2" charset="-122"/>
                <a:ea typeface="宋体" pitchFamily="2" charset="-122"/>
              </a:rPr>
              <a:t>电磁遮蔽模型建立</a:t>
            </a:r>
            <a:endParaRPr lang="zh-CN" altLang="en-US" sz="1400" b="1" dirty="0">
              <a:solidFill>
                <a:srgbClr val="0043A8"/>
              </a:solidFill>
              <a:latin typeface="宋体" pitchFamily="2" charset="-122"/>
              <a:ea typeface="宋体" pitchFamily="2" charset="-122"/>
            </a:endParaRPr>
          </a:p>
        </p:txBody>
      </p:sp>
      <p:sp>
        <p:nvSpPr>
          <p:cNvPr id="37" name="文本框 6"/>
          <p:cNvSpPr txBox="1"/>
          <p:nvPr>
            <p:custDataLst>
              <p:tags r:id="rId1"/>
            </p:custDataLst>
          </p:nvPr>
        </p:nvSpPr>
        <p:spPr>
          <a:xfrm>
            <a:off x="647700" y="83820"/>
            <a:ext cx="10733809"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技术路线六：无源有源任务自适应对抗技术</a:t>
            </a:r>
            <a:endParaRPr lang="zh-CN" altLang="en-US" sz="3000" dirty="0">
              <a:solidFill>
                <a:srgbClr val="0043A8"/>
              </a:solidFill>
            </a:endParaRPr>
          </a:p>
        </p:txBody>
      </p:sp>
      <p:sp>
        <p:nvSpPr>
          <p:cNvPr id="4" name="矩形: 圆角 108"/>
          <p:cNvSpPr/>
          <p:nvPr>
            <p:custDataLst>
              <p:tags r:id="rId2"/>
            </p:custDataLst>
          </p:nvPr>
        </p:nvSpPr>
        <p:spPr>
          <a:xfrm>
            <a:off x="362585" y="871220"/>
            <a:ext cx="3712845" cy="587502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6" name="圆角矩形 5"/>
          <p:cNvSpPr/>
          <p:nvPr>
            <p:custDataLst>
              <p:tags r:id="rId3"/>
            </p:custDataLst>
          </p:nvPr>
        </p:nvSpPr>
        <p:spPr>
          <a:xfrm>
            <a:off x="501650" y="811082"/>
            <a:ext cx="3386212" cy="67926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sz="2000" b="1" dirty="0">
                <a:solidFill>
                  <a:schemeClr val="bg1"/>
                </a:solidFill>
                <a:latin typeface="Arial" panose="020B0604020202090204"/>
                <a:ea typeface="微软雅黑" panose="020B0503020204020204" charset="-122"/>
                <a:sym typeface="+mn-ea"/>
              </a:rPr>
              <a:t>无源电磁空间物理阻断</a:t>
            </a:r>
            <a:endParaRPr lang="zh-CN" altLang="en-US" sz="2000" b="1" kern="100" spc="30" dirty="0">
              <a:solidFill>
                <a:schemeClr val="bg1"/>
              </a:solidFill>
              <a:effectLst/>
              <a:latin typeface="Arial" panose="020B0604020202090204"/>
              <a:ea typeface="微软雅黑" panose="020B0503020204020204" charset="-122"/>
              <a:cs typeface="Times New Roman" panose="02020503050405090304" pitchFamily="18" charset="0"/>
              <a:sym typeface="+mn-ea"/>
            </a:endParaRPr>
          </a:p>
        </p:txBody>
      </p:sp>
      <p:sp>
        <p:nvSpPr>
          <p:cNvPr id="100" name="矩形 99"/>
          <p:cNvSpPr/>
          <p:nvPr/>
        </p:nvSpPr>
        <p:spPr>
          <a:xfrm>
            <a:off x="1278291" y="3247801"/>
            <a:ext cx="2060614" cy="448945"/>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微软雅黑" panose="020B0503020204020204" charset="-122"/>
                <a:ea typeface="微软雅黑" panose="020B0503020204020204" charset="-122"/>
                <a:cs typeface="微软雅黑" panose="020B0503020204020204" charset="-122"/>
                <a:sym typeface="+mn-ea"/>
              </a:rPr>
              <a:t>USRP实验平台搭建</a:t>
            </a:r>
            <a:endParaRPr lang="zh-CN" altLang="en-US" sz="1400" b="1" dirty="0">
              <a:solidFill>
                <a:srgbClr val="0043A8"/>
              </a:solidFill>
              <a:latin typeface="微软雅黑" panose="020B0503020204020204" charset="-122"/>
              <a:ea typeface="微软雅黑" panose="020B0503020204020204" charset="-122"/>
              <a:cs typeface="微软雅黑" panose="020B0503020204020204" charset="-122"/>
            </a:endParaRPr>
          </a:p>
        </p:txBody>
      </p:sp>
      <p:sp>
        <p:nvSpPr>
          <p:cNvPr id="101" name="下箭头 100"/>
          <p:cNvSpPr/>
          <p:nvPr/>
        </p:nvSpPr>
        <p:spPr>
          <a:xfrm>
            <a:off x="2132965" y="2197735"/>
            <a:ext cx="170180" cy="33972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2" name="下箭头 101"/>
          <p:cNvSpPr/>
          <p:nvPr/>
        </p:nvSpPr>
        <p:spPr>
          <a:xfrm>
            <a:off x="2132965" y="2947035"/>
            <a:ext cx="170180" cy="33972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2" name="矩形 141"/>
          <p:cNvSpPr/>
          <p:nvPr/>
        </p:nvSpPr>
        <p:spPr>
          <a:xfrm>
            <a:off x="431800" y="3738245"/>
            <a:ext cx="3542665" cy="2515870"/>
          </a:xfrm>
          <a:prstGeom prst="rect">
            <a:avLst/>
          </a:prstGeom>
          <a:noFill/>
          <a:ln w="15875">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53" name="直接连接符 52"/>
          <p:cNvCxnSpPr/>
          <p:nvPr>
            <p:custDataLst>
              <p:tags r:id="rId4"/>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pic>
        <p:nvPicPr>
          <p:cNvPr id="10" name="图片 9" descr="电视"/>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3725" y="5814695"/>
            <a:ext cx="439420" cy="439420"/>
          </a:xfrm>
          <a:prstGeom prst="rect">
            <a:avLst/>
          </a:prstGeom>
        </p:spPr>
      </p:pic>
      <p:sp>
        <p:nvSpPr>
          <p:cNvPr id="11" name="矩形 10"/>
          <p:cNvSpPr/>
          <p:nvPr/>
        </p:nvSpPr>
        <p:spPr>
          <a:xfrm>
            <a:off x="1569720" y="4266565"/>
            <a:ext cx="238125" cy="426085"/>
          </a:xfrm>
          <a:prstGeom prst="rect">
            <a:avLst/>
          </a:prstGeom>
          <a:solidFill>
            <a:schemeClr val="accent3">
              <a:lumMod val="75000"/>
            </a:schemeClr>
          </a:solidFill>
          <a:effectLst>
            <a:outerShdw blurRad="50800" dist="38100" dir="2700000" algn="tl" rotWithShape="0">
              <a:prstClr val="black">
                <a:alpha val="40000"/>
              </a:prstClr>
            </a:outerShdw>
          </a:effectLst>
          <a:scene3d>
            <a:camera prst="isometricLeftDown"/>
            <a:lightRig rig="threePt" dir="t"/>
          </a:scene3d>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7"/>
          <a:stretch>
            <a:fillRect/>
          </a:stretch>
        </p:blipFill>
        <p:spPr>
          <a:xfrm>
            <a:off x="529590" y="4548505"/>
            <a:ext cx="731520" cy="762000"/>
          </a:xfrm>
          <a:prstGeom prst="rect">
            <a:avLst/>
          </a:prstGeom>
        </p:spPr>
      </p:pic>
      <p:pic>
        <p:nvPicPr>
          <p:cNvPr id="14" name="图片 13"/>
          <p:cNvPicPr>
            <a:picLocks noChangeAspect="1"/>
          </p:cNvPicPr>
          <p:nvPr/>
        </p:nvPicPr>
        <p:blipFill>
          <a:blip r:embed="rId8"/>
          <a:stretch>
            <a:fillRect/>
          </a:stretch>
        </p:blipFill>
        <p:spPr>
          <a:xfrm>
            <a:off x="3166745" y="4606925"/>
            <a:ext cx="652145" cy="679450"/>
          </a:xfrm>
          <a:prstGeom prst="rect">
            <a:avLst/>
          </a:prstGeom>
        </p:spPr>
      </p:pic>
      <p:cxnSp>
        <p:nvCxnSpPr>
          <p:cNvPr id="25" name="直接箭头连接符 24"/>
          <p:cNvCxnSpPr>
            <a:stCxn id="14" idx="2"/>
            <a:endCxn id="10" idx="0"/>
          </p:cNvCxnSpPr>
          <p:nvPr/>
        </p:nvCxnSpPr>
        <p:spPr>
          <a:xfrm flipH="1">
            <a:off x="2083435" y="5286375"/>
            <a:ext cx="1409700" cy="52832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6" name="矩形 25"/>
          <p:cNvSpPr/>
          <p:nvPr/>
        </p:nvSpPr>
        <p:spPr>
          <a:xfrm>
            <a:off x="2928620" y="4614545"/>
            <a:ext cx="238125" cy="426085"/>
          </a:xfrm>
          <a:prstGeom prst="rect">
            <a:avLst/>
          </a:prstGeom>
          <a:solidFill>
            <a:schemeClr val="accent3">
              <a:lumMod val="75000"/>
            </a:schemeClr>
          </a:solidFill>
          <a:effectLst>
            <a:outerShdw blurRad="50800" dist="38100" dir="2700000" algn="tl" rotWithShape="0">
              <a:prstClr val="black">
                <a:alpha val="40000"/>
              </a:prstClr>
            </a:outerShdw>
          </a:effectLst>
          <a:scene3d>
            <a:camera prst="isometricLeftDown"/>
            <a:lightRig rig="threePt" dir="t"/>
          </a:scene3d>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rotWithShape="1">
          <a:blip r:embed="rId9">
            <a:extLst>
              <a:ext uri="{28A0092B-C50C-407E-A947-70E740481C1C}">
                <a14:useLocalDpi xmlns:a14="http://schemas.microsoft.com/office/drawing/2010/main" val="0"/>
              </a:ext>
            </a:extLst>
          </a:blip>
          <a:srcRect l="58722" t="317"/>
          <a:stretch>
            <a:fillRect/>
          </a:stretch>
        </p:blipFill>
        <p:spPr>
          <a:xfrm>
            <a:off x="6380638" y="4614780"/>
            <a:ext cx="1560837" cy="1810943"/>
          </a:xfrm>
          <a:prstGeom prst="rect">
            <a:avLst/>
          </a:prstGeom>
        </p:spPr>
      </p:pic>
      <p:pic>
        <p:nvPicPr>
          <p:cNvPr id="43" name="图片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02481" y="2023263"/>
            <a:ext cx="1514787" cy="1761047"/>
          </a:xfrm>
          <a:prstGeom prst="rect">
            <a:avLst/>
          </a:prstGeom>
        </p:spPr>
      </p:pic>
      <p:sp>
        <p:nvSpPr>
          <p:cNvPr id="44" name="文本框 43"/>
          <p:cNvSpPr txBox="1"/>
          <p:nvPr>
            <p:custDataLst>
              <p:tags r:id="rId11"/>
            </p:custDataLst>
          </p:nvPr>
        </p:nvSpPr>
        <p:spPr>
          <a:xfrm>
            <a:off x="5068250" y="1006576"/>
            <a:ext cx="2165102" cy="344683"/>
          </a:xfrm>
          <a:prstGeom prst="rect">
            <a:avLst/>
          </a:prstGeom>
          <a:noFill/>
        </p:spPr>
        <p:txBody>
          <a:bodyPr wrap="square">
            <a:normAutofit fontScale="85000"/>
          </a:bodyPr>
          <a:lstStyle/>
          <a:p>
            <a:pPr algn="ctr"/>
            <a:r>
              <a:rPr lang="zh-CN" altLang="en-US" sz="1800" b="1" kern="100" dirty="0">
                <a:solidFill>
                  <a:schemeClr val="tx1"/>
                </a:solidFill>
                <a:effectLst/>
                <a:latin typeface="微软雅黑" panose="020B0503020204020204" charset="-122"/>
                <a:ea typeface="微软雅黑" panose="020B0503020204020204" charset="-122"/>
                <a:cs typeface="Times New Roman" panose="02020503050405090304" pitchFamily="18" charset="0"/>
              </a:rPr>
              <a:t>干扰分析与管理</a:t>
            </a:r>
            <a:endParaRPr lang="zh-CN" altLang="en-US" sz="1800" b="1" kern="100" dirty="0">
              <a:solidFill>
                <a:schemeClr val="tx1"/>
              </a:solidFill>
              <a:effectLst/>
              <a:latin typeface="微软雅黑" panose="020B0503020204020204" charset="-122"/>
              <a:ea typeface="微软雅黑" panose="020B0503020204020204" charset="-122"/>
              <a:cs typeface="Times New Roman" panose="02020503050405090304" pitchFamily="18" charset="0"/>
            </a:endParaRPr>
          </a:p>
        </p:txBody>
      </p:sp>
      <p:sp>
        <p:nvSpPr>
          <p:cNvPr id="45" name="矩形: 圆角 110"/>
          <p:cNvSpPr/>
          <p:nvPr>
            <p:custDataLst>
              <p:tags r:id="rId12"/>
            </p:custDataLst>
          </p:nvPr>
        </p:nvSpPr>
        <p:spPr>
          <a:xfrm>
            <a:off x="4321175" y="810895"/>
            <a:ext cx="3578860" cy="593471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46" name="圆角矩形 7"/>
          <p:cNvSpPr/>
          <p:nvPr>
            <p:custDataLst>
              <p:tags r:id="rId13"/>
            </p:custDataLst>
          </p:nvPr>
        </p:nvSpPr>
        <p:spPr>
          <a:xfrm>
            <a:off x="4321588" y="760433"/>
            <a:ext cx="3578164" cy="67926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buClrTx/>
              <a:buSzTx/>
              <a:buFontTx/>
            </a:pPr>
            <a:r>
              <a:rPr lang="zh-CN" altLang="en-US" sz="2000" b="1" dirty="0">
                <a:solidFill>
                  <a:schemeClr val="bg1"/>
                </a:solidFill>
                <a:latin typeface="Arial" panose="020B0604020202090204"/>
                <a:ea typeface="微软雅黑" panose="020B0503020204020204" charset="-122"/>
                <a:sym typeface="+mn-ea"/>
              </a:rPr>
              <a:t>基于波束聚焦的近远场</a:t>
            </a:r>
            <a:endParaRPr lang="en-US" altLang="zh-CN" sz="2000" b="1" dirty="0">
              <a:solidFill>
                <a:schemeClr val="bg1"/>
              </a:solidFill>
              <a:latin typeface="Arial" panose="020B0604020202090204"/>
              <a:ea typeface="微软雅黑" panose="020B0503020204020204" charset="-122"/>
              <a:sym typeface="+mn-ea"/>
            </a:endParaRPr>
          </a:p>
          <a:p>
            <a:pPr marL="338455" indent="-234950" algn="ctr" rtl="0" eaLnBrk="0" fontAlgn="auto">
              <a:lnSpc>
                <a:spcPct val="100000"/>
              </a:lnSpc>
              <a:buClrTx/>
              <a:buSzTx/>
              <a:buFontTx/>
            </a:pPr>
            <a:r>
              <a:rPr lang="zh-CN" altLang="en-US" sz="2000" b="1" dirty="0">
                <a:solidFill>
                  <a:schemeClr val="bg1"/>
                </a:solidFill>
                <a:latin typeface="Arial" panose="020B0604020202090204"/>
                <a:ea typeface="微软雅黑" panose="020B0503020204020204" charset="-122"/>
                <a:sym typeface="+mn-ea"/>
              </a:rPr>
              <a:t>收发电磁干扰</a:t>
            </a:r>
            <a:endParaRPr lang="zh-CN" altLang="en-US" sz="2000" b="1" dirty="0">
              <a:solidFill>
                <a:schemeClr val="bg1"/>
              </a:solidFill>
              <a:latin typeface="Arial" panose="020B0604020202090204"/>
              <a:ea typeface="微软雅黑" panose="020B0503020204020204" charset="-122"/>
              <a:sym typeface="+mn-ea"/>
            </a:endParaRPr>
          </a:p>
        </p:txBody>
      </p:sp>
      <p:sp>
        <p:nvSpPr>
          <p:cNvPr id="47" name="矩形 46"/>
          <p:cNvSpPr/>
          <p:nvPr/>
        </p:nvSpPr>
        <p:spPr>
          <a:xfrm>
            <a:off x="4736465" y="1616710"/>
            <a:ext cx="2719070" cy="356235"/>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微软雅黑" panose="020B0503020204020204" charset="-122"/>
                <a:ea typeface="微软雅黑" panose="020B0503020204020204" charset="-122"/>
                <a:cs typeface="微软雅黑" panose="020B0503020204020204" charset="-122"/>
              </a:rPr>
              <a:t>近场发射机电磁屏蔽</a:t>
            </a:r>
            <a:endParaRPr lang="zh-CN" altLang="en-US" sz="1400" b="1" dirty="0">
              <a:solidFill>
                <a:srgbClr val="0043A8"/>
              </a:solidFill>
              <a:latin typeface="微软雅黑" panose="020B0503020204020204" charset="-122"/>
              <a:ea typeface="微软雅黑" panose="020B0503020204020204" charset="-122"/>
              <a:cs typeface="微软雅黑" panose="020B0503020204020204" charset="-122"/>
            </a:endParaRPr>
          </a:p>
        </p:txBody>
      </p:sp>
      <p:sp>
        <p:nvSpPr>
          <p:cNvPr id="48" name="矩形 47"/>
          <p:cNvSpPr/>
          <p:nvPr/>
        </p:nvSpPr>
        <p:spPr>
          <a:xfrm>
            <a:off x="4736465" y="3912077"/>
            <a:ext cx="2719070" cy="356235"/>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微软雅黑" panose="020B0503020204020204" charset="-122"/>
                <a:ea typeface="微软雅黑" panose="020B0503020204020204" charset="-122"/>
                <a:cs typeface="微软雅黑" panose="020B0503020204020204" charset="-122"/>
              </a:rPr>
              <a:t>远场接收机噪声干扰</a:t>
            </a:r>
            <a:endParaRPr lang="zh-CN" altLang="en-US" sz="1400" b="1" dirty="0">
              <a:solidFill>
                <a:srgbClr val="0043A8"/>
              </a:solidFill>
              <a:latin typeface="微软雅黑" panose="020B0503020204020204" charset="-122"/>
              <a:ea typeface="微软雅黑" panose="020B0503020204020204" charset="-122"/>
              <a:cs typeface="微软雅黑" panose="020B0503020204020204" charset="-122"/>
            </a:endParaRPr>
          </a:p>
        </p:txBody>
      </p:sp>
      <p:sp>
        <p:nvSpPr>
          <p:cNvPr id="49" name="矩形 48"/>
          <p:cNvSpPr/>
          <p:nvPr/>
        </p:nvSpPr>
        <p:spPr>
          <a:xfrm>
            <a:off x="4434788" y="4995601"/>
            <a:ext cx="1820310" cy="314736"/>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400" dirty="0">
              <a:solidFill>
                <a:srgbClr val="0043A8"/>
              </a:solidFill>
              <a:latin typeface="宋体" pitchFamily="2" charset="-122"/>
              <a:ea typeface="宋体" pitchFamily="2" charset="-122"/>
            </a:endParaRPr>
          </a:p>
        </p:txBody>
      </p:sp>
      <p:sp>
        <p:nvSpPr>
          <p:cNvPr id="50" name="矩形 49"/>
          <p:cNvSpPr/>
          <p:nvPr/>
        </p:nvSpPr>
        <p:spPr>
          <a:xfrm>
            <a:off x="4434788" y="4448633"/>
            <a:ext cx="1814258" cy="314736"/>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400" dirty="0">
              <a:solidFill>
                <a:srgbClr val="0043A8"/>
              </a:solidFill>
              <a:latin typeface="宋体" pitchFamily="2" charset="-122"/>
              <a:ea typeface="宋体" pitchFamily="2" charset="-122"/>
            </a:endParaRPr>
          </a:p>
        </p:txBody>
      </p:sp>
      <p:sp>
        <p:nvSpPr>
          <p:cNvPr id="51" name="文本框 50"/>
          <p:cNvSpPr txBox="1"/>
          <p:nvPr/>
        </p:nvSpPr>
        <p:spPr>
          <a:xfrm>
            <a:off x="4524145" y="4447022"/>
            <a:ext cx="1629491" cy="276999"/>
          </a:xfrm>
          <a:prstGeom prst="rect">
            <a:avLst/>
          </a:prstGeom>
          <a:noFill/>
        </p:spPr>
        <p:txBody>
          <a:bodyPr wrap="square" rtlCol="0" anchor="t">
            <a:spAutoFit/>
          </a:bodyPr>
          <a:lstStyle>
            <a:defPPr>
              <a:defRPr lang="zh-CN"/>
            </a:defPPr>
            <a:lvl1pPr>
              <a:defRPr sz="1400" b="1">
                <a:solidFill>
                  <a:srgbClr val="0043A8"/>
                </a:solidFill>
                <a:latin typeface="微软雅黑" panose="020B0503020204020204" charset="-122"/>
                <a:ea typeface="微软雅黑" panose="020B0503020204020204" charset="-122"/>
              </a:defRPr>
            </a:lvl1pPr>
          </a:lstStyle>
          <a:p>
            <a:pPr algn="ctr"/>
            <a:r>
              <a:rPr lang="zh-CN" altLang="en-US" sz="1200" b="0" dirty="0"/>
              <a:t>发射信号特征检测</a:t>
            </a:r>
            <a:endParaRPr lang="en-US" altLang="zh-CN" sz="1200" b="0" dirty="0"/>
          </a:p>
        </p:txBody>
      </p:sp>
      <p:sp>
        <p:nvSpPr>
          <p:cNvPr id="52" name="文本框 51"/>
          <p:cNvSpPr txBox="1"/>
          <p:nvPr/>
        </p:nvSpPr>
        <p:spPr>
          <a:xfrm>
            <a:off x="4542873" y="5009300"/>
            <a:ext cx="1579931" cy="276999"/>
          </a:xfrm>
          <a:prstGeom prst="rect">
            <a:avLst/>
          </a:prstGeom>
          <a:noFill/>
        </p:spPr>
        <p:txBody>
          <a:bodyPr wrap="square" rtlCol="0" anchor="t">
            <a:spAutoFit/>
          </a:bodyPr>
          <a:lstStyle/>
          <a:p>
            <a:pPr algn="ctr"/>
            <a:r>
              <a:rPr lang="zh-CN" altLang="en-US" sz="1200" dirty="0">
                <a:solidFill>
                  <a:srgbClr val="0043A8"/>
                </a:solidFill>
                <a:latin typeface="微软雅黑" panose="020B0503020204020204" charset="-122"/>
                <a:ea typeface="微软雅黑" panose="020B0503020204020204" charset="-122"/>
              </a:rPr>
              <a:t>发射波束识别</a:t>
            </a:r>
            <a:endParaRPr lang="en-US" altLang="zh-CN" sz="1200" dirty="0">
              <a:solidFill>
                <a:srgbClr val="0043A8"/>
              </a:solidFill>
              <a:latin typeface="微软雅黑" panose="020B0503020204020204" charset="-122"/>
              <a:ea typeface="微软雅黑" panose="020B0503020204020204" charset="-122"/>
            </a:endParaRPr>
          </a:p>
        </p:txBody>
      </p:sp>
      <p:sp>
        <p:nvSpPr>
          <p:cNvPr id="54" name="矩形 53"/>
          <p:cNvSpPr/>
          <p:nvPr/>
        </p:nvSpPr>
        <p:spPr>
          <a:xfrm>
            <a:off x="4428736" y="5550585"/>
            <a:ext cx="1820310" cy="314736"/>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solidFill>
                  <a:srgbClr val="0043A8"/>
                </a:solidFill>
                <a:latin typeface="微软雅黑" panose="020B0503020204020204" charset="-122"/>
                <a:ea typeface="微软雅黑" panose="020B0503020204020204" charset="-122"/>
                <a:cs typeface="微软雅黑" panose="020B0503020204020204" charset="-122"/>
              </a:rPr>
              <a:t>干扰噪声波束赋型</a:t>
            </a:r>
            <a:endParaRPr lang="zh-CN" altLang="en-US" sz="1200" dirty="0">
              <a:solidFill>
                <a:srgbClr val="0043A8"/>
              </a:solidFill>
              <a:latin typeface="微软雅黑" panose="020B0503020204020204" charset="-122"/>
              <a:ea typeface="微软雅黑" panose="020B0503020204020204" charset="-122"/>
              <a:cs typeface="微软雅黑" panose="020B0503020204020204" charset="-122"/>
            </a:endParaRPr>
          </a:p>
        </p:txBody>
      </p:sp>
      <p:sp>
        <p:nvSpPr>
          <p:cNvPr id="55" name="下箭头 100"/>
          <p:cNvSpPr/>
          <p:nvPr/>
        </p:nvSpPr>
        <p:spPr>
          <a:xfrm>
            <a:off x="5218908" y="4764554"/>
            <a:ext cx="166742" cy="238167"/>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6" name="下箭头 101"/>
          <p:cNvSpPr/>
          <p:nvPr/>
        </p:nvSpPr>
        <p:spPr>
          <a:xfrm>
            <a:off x="5233513" y="5314372"/>
            <a:ext cx="166742" cy="238167"/>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7" name="矩形 56"/>
          <p:cNvSpPr/>
          <p:nvPr/>
        </p:nvSpPr>
        <p:spPr>
          <a:xfrm>
            <a:off x="4428735" y="6123404"/>
            <a:ext cx="1826363" cy="294258"/>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solidFill>
                  <a:srgbClr val="0043A8"/>
                </a:solidFill>
                <a:latin typeface="微软雅黑" panose="020B0503020204020204" charset="-122"/>
                <a:ea typeface="微软雅黑" panose="020B0503020204020204" charset="-122"/>
              </a:rPr>
              <a:t>干扰波束自适应追踪</a:t>
            </a:r>
            <a:endParaRPr lang="zh-CN" altLang="en-US" sz="1200" dirty="0">
              <a:solidFill>
                <a:srgbClr val="0043A8"/>
              </a:solidFill>
              <a:latin typeface="微软雅黑" panose="020B0503020204020204" charset="-122"/>
              <a:ea typeface="微软雅黑" panose="020B0503020204020204" charset="-122"/>
            </a:endParaRPr>
          </a:p>
        </p:txBody>
      </p:sp>
      <p:sp>
        <p:nvSpPr>
          <p:cNvPr id="58" name="下箭头 143"/>
          <p:cNvSpPr/>
          <p:nvPr/>
        </p:nvSpPr>
        <p:spPr>
          <a:xfrm>
            <a:off x="5233513" y="5871900"/>
            <a:ext cx="166742" cy="238167"/>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9" name="矩形 58"/>
          <p:cNvSpPr/>
          <p:nvPr/>
        </p:nvSpPr>
        <p:spPr>
          <a:xfrm>
            <a:off x="4438234" y="2702069"/>
            <a:ext cx="1820310" cy="314736"/>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solidFill>
                  <a:srgbClr val="0043A8"/>
                </a:solidFill>
                <a:latin typeface="微软雅黑" panose="020B0503020204020204" charset="-122"/>
                <a:ea typeface="微软雅黑" panose="020B0503020204020204" charset="-122"/>
                <a:cs typeface="微软雅黑" panose="020B0503020204020204" charset="-122"/>
              </a:rPr>
              <a:t>角度</a:t>
            </a:r>
            <a:r>
              <a:rPr lang="en-US" altLang="zh-CN" sz="1200" dirty="0">
                <a:solidFill>
                  <a:srgbClr val="0043A8"/>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0043A8"/>
                </a:solidFill>
                <a:latin typeface="微软雅黑" panose="020B0503020204020204" charset="-122"/>
                <a:ea typeface="微软雅黑" panose="020B0503020204020204" charset="-122"/>
                <a:cs typeface="微软雅黑" panose="020B0503020204020204" charset="-122"/>
              </a:rPr>
              <a:t>距离网格波束聚焦</a:t>
            </a:r>
            <a:endParaRPr lang="zh-CN" altLang="en-US" sz="1200" dirty="0">
              <a:solidFill>
                <a:srgbClr val="0043A8"/>
              </a:solidFill>
              <a:latin typeface="微软雅黑" panose="020B0503020204020204" charset="-122"/>
              <a:ea typeface="微软雅黑" panose="020B0503020204020204" charset="-122"/>
              <a:cs typeface="微软雅黑" panose="020B0503020204020204" charset="-122"/>
            </a:endParaRPr>
          </a:p>
        </p:txBody>
      </p:sp>
      <p:sp>
        <p:nvSpPr>
          <p:cNvPr id="60" name="矩形 59"/>
          <p:cNvSpPr/>
          <p:nvPr/>
        </p:nvSpPr>
        <p:spPr>
          <a:xfrm>
            <a:off x="4428734" y="2153266"/>
            <a:ext cx="1826363" cy="294258"/>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solidFill>
                  <a:srgbClr val="0043A8"/>
                </a:solidFill>
                <a:latin typeface="微软雅黑" panose="020B0503020204020204" charset="-122"/>
                <a:ea typeface="微软雅黑" panose="020B0503020204020204" charset="-122"/>
              </a:rPr>
              <a:t>回波</a:t>
            </a:r>
            <a:r>
              <a:rPr lang="en-US" altLang="zh-CN" sz="1200" dirty="0">
                <a:solidFill>
                  <a:srgbClr val="0043A8"/>
                </a:solidFill>
                <a:latin typeface="微软雅黑" panose="020B0503020204020204" charset="-122"/>
                <a:ea typeface="微软雅黑" panose="020B0503020204020204" charset="-122"/>
              </a:rPr>
              <a:t>/</a:t>
            </a:r>
            <a:r>
              <a:rPr lang="zh-CN" altLang="en-US" sz="1200" dirty="0">
                <a:solidFill>
                  <a:srgbClr val="0043A8"/>
                </a:solidFill>
                <a:latin typeface="微软雅黑" panose="020B0503020204020204" charset="-122"/>
                <a:ea typeface="微软雅黑" panose="020B0503020204020204" charset="-122"/>
              </a:rPr>
              <a:t>反馈信号特征检测</a:t>
            </a:r>
            <a:endParaRPr lang="zh-CN" altLang="en-US" sz="1200" dirty="0">
              <a:solidFill>
                <a:srgbClr val="0043A8"/>
              </a:solidFill>
              <a:latin typeface="微软雅黑" panose="020B0503020204020204" charset="-122"/>
              <a:ea typeface="微软雅黑" panose="020B0503020204020204" charset="-122"/>
            </a:endParaRPr>
          </a:p>
        </p:txBody>
      </p:sp>
      <p:sp>
        <p:nvSpPr>
          <p:cNvPr id="61" name="下箭头 143"/>
          <p:cNvSpPr/>
          <p:nvPr/>
        </p:nvSpPr>
        <p:spPr>
          <a:xfrm>
            <a:off x="5243011" y="2455713"/>
            <a:ext cx="166742" cy="238167"/>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2" name="矩形 61"/>
          <p:cNvSpPr/>
          <p:nvPr/>
        </p:nvSpPr>
        <p:spPr>
          <a:xfrm>
            <a:off x="4438234" y="3271350"/>
            <a:ext cx="1826363" cy="294258"/>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solidFill>
                  <a:srgbClr val="0043A8"/>
                </a:solidFill>
                <a:latin typeface="微软雅黑" panose="020B0503020204020204" charset="-122"/>
                <a:ea typeface="微软雅黑" panose="020B0503020204020204" charset="-122"/>
              </a:rPr>
              <a:t>干扰波束自适应调整</a:t>
            </a:r>
            <a:endParaRPr lang="zh-CN" altLang="en-US" sz="1200" dirty="0">
              <a:solidFill>
                <a:srgbClr val="0043A8"/>
              </a:solidFill>
              <a:latin typeface="微软雅黑" panose="020B0503020204020204" charset="-122"/>
              <a:ea typeface="微软雅黑" panose="020B0503020204020204" charset="-122"/>
            </a:endParaRPr>
          </a:p>
        </p:txBody>
      </p:sp>
      <p:sp>
        <p:nvSpPr>
          <p:cNvPr id="63" name="下箭头 143"/>
          <p:cNvSpPr/>
          <p:nvPr/>
        </p:nvSpPr>
        <p:spPr>
          <a:xfrm>
            <a:off x="5243012" y="3019846"/>
            <a:ext cx="166742" cy="238167"/>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4" name="文本框 63"/>
          <p:cNvSpPr txBox="1"/>
          <p:nvPr>
            <p:custDataLst>
              <p:tags r:id="rId14"/>
            </p:custDataLst>
          </p:nvPr>
        </p:nvSpPr>
        <p:spPr>
          <a:xfrm>
            <a:off x="8608592" y="1006280"/>
            <a:ext cx="2596413" cy="344683"/>
          </a:xfrm>
          <a:prstGeom prst="rect">
            <a:avLst/>
          </a:prstGeom>
          <a:noFill/>
        </p:spPr>
        <p:txBody>
          <a:bodyPr wrap="square">
            <a:normAutofit fontScale="85000"/>
          </a:bodyPr>
          <a:lstStyle/>
          <a:p>
            <a:pPr algn="ctr"/>
            <a:r>
              <a:rPr lang="zh-CN" altLang="en-US" sz="1800" b="1" kern="100" dirty="0">
                <a:solidFill>
                  <a:schemeClr val="tx1"/>
                </a:solidFill>
                <a:effectLst/>
                <a:latin typeface="微软雅黑" panose="020B0503020204020204" charset="-122"/>
                <a:ea typeface="微软雅黑" panose="020B0503020204020204" charset="-122"/>
                <a:cs typeface="Times New Roman" panose="02020503050405090304" pitchFamily="18" charset="0"/>
              </a:rPr>
              <a:t>时频空码域资源优化</a:t>
            </a:r>
            <a:endParaRPr lang="zh-CN" altLang="en-US" sz="1800" b="1" kern="100" dirty="0">
              <a:solidFill>
                <a:schemeClr val="tx1"/>
              </a:solidFill>
              <a:effectLst/>
              <a:latin typeface="微软雅黑" panose="020B0503020204020204" charset="-122"/>
              <a:ea typeface="微软雅黑" panose="020B0503020204020204" charset="-122"/>
              <a:cs typeface="Times New Roman" panose="02020503050405090304" pitchFamily="18" charset="0"/>
            </a:endParaRPr>
          </a:p>
        </p:txBody>
      </p:sp>
      <p:sp>
        <p:nvSpPr>
          <p:cNvPr id="65" name="矩形: 圆角 112"/>
          <p:cNvSpPr/>
          <p:nvPr>
            <p:custDataLst>
              <p:tags r:id="rId15"/>
            </p:custDataLst>
          </p:nvPr>
        </p:nvSpPr>
        <p:spPr>
          <a:xfrm>
            <a:off x="8147050" y="871220"/>
            <a:ext cx="3369310" cy="587502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66" name="圆角矩形 65"/>
          <p:cNvSpPr/>
          <p:nvPr>
            <p:custDataLst>
              <p:tags r:id="rId16"/>
            </p:custDataLst>
          </p:nvPr>
        </p:nvSpPr>
        <p:spPr>
          <a:xfrm>
            <a:off x="8178294" y="760282"/>
            <a:ext cx="3366006" cy="67926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zh-CN" altLang="en-US" sz="2400" b="1" kern="100" spc="30" dirty="0">
                <a:solidFill>
                  <a:srgbClr val="FFFFFF"/>
                </a:solidFill>
                <a:latin typeface="微软雅黑" panose="020B0503020204020204" charset="-122"/>
                <a:ea typeface="微软雅黑" panose="020B0503020204020204" charset="-122"/>
                <a:cs typeface="Times New Roman" panose="02020503050405090304" pitchFamily="18" charset="0"/>
                <a:sym typeface="+mn-ea"/>
              </a:rPr>
              <a:t>基于认知的自适应干扰</a:t>
            </a:r>
            <a:endParaRPr lang="zh-CN" altLang="en-US" sz="2400" b="1" kern="100" spc="30" dirty="0">
              <a:solidFill>
                <a:srgbClr val="FFFFFF"/>
              </a:solidFill>
              <a:effectLst/>
              <a:latin typeface="微软雅黑" panose="020B0503020204020204" charset="-122"/>
              <a:ea typeface="微软雅黑" panose="020B0503020204020204" charset="-122"/>
              <a:cs typeface="Times New Roman" panose="02020503050405090304" pitchFamily="18" charset="0"/>
              <a:sym typeface="+mn-ea"/>
            </a:endParaRPr>
          </a:p>
        </p:txBody>
      </p:sp>
      <p:sp>
        <p:nvSpPr>
          <p:cNvPr id="67" name="矩形 66"/>
          <p:cNvSpPr/>
          <p:nvPr/>
        </p:nvSpPr>
        <p:spPr>
          <a:xfrm>
            <a:off x="8333348" y="1825376"/>
            <a:ext cx="1557379" cy="1136882"/>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altLang="zh-CN" sz="1600" dirty="0">
                <a:solidFill>
                  <a:srgbClr val="0043A8"/>
                </a:solidFill>
                <a:latin typeface="楷体" panose="02010609060101010101" pitchFamily="49" charset="-122"/>
                <a:ea typeface="楷体" panose="02010609060101010101" pitchFamily="49" charset="-122"/>
              </a:rPr>
              <a:t>1.</a:t>
            </a:r>
            <a:r>
              <a:rPr lang="zh-CN" altLang="en-US" sz="1600" dirty="0">
                <a:solidFill>
                  <a:srgbClr val="0043A8"/>
                </a:solidFill>
                <a:latin typeface="楷体" panose="02010609060101010101" pitchFamily="49" charset="-122"/>
                <a:ea typeface="楷体" panose="02010609060101010101" pitchFamily="49" charset="-122"/>
              </a:rPr>
              <a:t>频谱感知</a:t>
            </a:r>
            <a:endParaRPr lang="en-US" altLang="zh-CN" sz="1600" dirty="0">
              <a:solidFill>
                <a:srgbClr val="0043A8"/>
              </a:solidFill>
              <a:latin typeface="楷体" panose="02010609060101010101" pitchFamily="49" charset="-122"/>
              <a:ea typeface="楷体" panose="02010609060101010101" pitchFamily="49" charset="-122"/>
            </a:endParaRPr>
          </a:p>
          <a:p>
            <a:pPr marL="285750" indent="-285750">
              <a:buFont typeface="Arial" panose="020B0604020202090204" pitchFamily="34" charset="0"/>
              <a:buChar char="•"/>
            </a:pPr>
            <a:r>
              <a:rPr lang="zh-CN" altLang="en-US" sz="1600" dirty="0">
                <a:solidFill>
                  <a:srgbClr val="0043A8"/>
                </a:solidFill>
                <a:latin typeface="楷体" panose="02010609060101010101" pitchFamily="49" charset="-122"/>
                <a:ea typeface="楷体" panose="02010609060101010101" pitchFamily="49" charset="-122"/>
              </a:rPr>
              <a:t>宽带接收机</a:t>
            </a:r>
            <a:endParaRPr lang="en-US" altLang="zh-CN" sz="1600" dirty="0">
              <a:solidFill>
                <a:srgbClr val="0043A8"/>
              </a:solidFill>
              <a:latin typeface="楷体" panose="02010609060101010101" pitchFamily="49" charset="-122"/>
              <a:ea typeface="楷体" panose="02010609060101010101" pitchFamily="49" charset="-122"/>
            </a:endParaRPr>
          </a:p>
          <a:p>
            <a:pPr marL="285750" indent="-285750">
              <a:buFont typeface="Arial" panose="020B0604020202090204" pitchFamily="34" charset="0"/>
              <a:buChar char="•"/>
            </a:pPr>
            <a:r>
              <a:rPr lang="zh-CN" altLang="en-US" sz="1600" dirty="0">
                <a:solidFill>
                  <a:srgbClr val="0043A8"/>
                </a:solidFill>
                <a:latin typeface="楷体" panose="02010609060101010101" pitchFamily="49" charset="-122"/>
                <a:ea typeface="楷体" panose="02010609060101010101" pitchFamily="49" charset="-122"/>
              </a:rPr>
              <a:t>信号检测</a:t>
            </a:r>
            <a:endParaRPr lang="en-US" altLang="zh-CN" sz="1600" dirty="0">
              <a:solidFill>
                <a:srgbClr val="0043A8"/>
              </a:solidFill>
              <a:latin typeface="楷体" panose="02010609060101010101" pitchFamily="49" charset="-122"/>
              <a:ea typeface="楷体" panose="02010609060101010101" pitchFamily="49" charset="-122"/>
            </a:endParaRPr>
          </a:p>
          <a:p>
            <a:r>
              <a:rPr lang="en-US" altLang="zh-CN" sz="1600" dirty="0">
                <a:solidFill>
                  <a:srgbClr val="0043A8"/>
                </a:solidFill>
                <a:latin typeface="楷体" panose="02010609060101010101" pitchFamily="49" charset="-122"/>
                <a:ea typeface="楷体" panose="02010609060101010101" pitchFamily="49" charset="-122"/>
              </a:rPr>
              <a:t>2.</a:t>
            </a:r>
            <a:r>
              <a:rPr lang="zh-CN" altLang="en-US" sz="1600" dirty="0">
                <a:solidFill>
                  <a:srgbClr val="0043A8"/>
                </a:solidFill>
                <a:latin typeface="楷体" panose="02010609060101010101" pitchFamily="49" charset="-122"/>
                <a:ea typeface="楷体" panose="02010609060101010101" pitchFamily="49" charset="-122"/>
              </a:rPr>
              <a:t>信号捕获</a:t>
            </a:r>
            <a:endParaRPr lang="en-US" altLang="zh-CN" sz="1600" dirty="0">
              <a:solidFill>
                <a:srgbClr val="0043A8"/>
              </a:solidFill>
              <a:latin typeface="楷体" panose="02010609060101010101" pitchFamily="49" charset="-122"/>
              <a:ea typeface="楷体" panose="02010609060101010101" pitchFamily="49" charset="-122"/>
            </a:endParaRPr>
          </a:p>
        </p:txBody>
      </p:sp>
      <p:sp>
        <p:nvSpPr>
          <p:cNvPr id="68" name="矩形 67"/>
          <p:cNvSpPr/>
          <p:nvPr/>
        </p:nvSpPr>
        <p:spPr>
          <a:xfrm>
            <a:off x="8333348" y="1550483"/>
            <a:ext cx="1557379" cy="266348"/>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楷体" panose="02010609060101010101" pitchFamily="49" charset="-122"/>
                <a:ea typeface="楷体" panose="02010609060101010101" pitchFamily="49" charset="-122"/>
              </a:rPr>
              <a:t>信号侦察</a:t>
            </a:r>
            <a:endParaRPr lang="zh-CN" altLang="en-US" dirty="0">
              <a:solidFill>
                <a:schemeClr val="bg1"/>
              </a:solidFill>
              <a:latin typeface="楷体" panose="02010609060101010101" pitchFamily="49" charset="-122"/>
              <a:ea typeface="楷体" panose="02010609060101010101" pitchFamily="49" charset="-122"/>
            </a:endParaRPr>
          </a:p>
        </p:txBody>
      </p:sp>
      <p:sp>
        <p:nvSpPr>
          <p:cNvPr id="69" name="矩形 68"/>
          <p:cNvSpPr/>
          <p:nvPr/>
        </p:nvSpPr>
        <p:spPr>
          <a:xfrm>
            <a:off x="8329750" y="3614437"/>
            <a:ext cx="1557379" cy="1151238"/>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altLang="zh-CN" sz="1600" dirty="0">
                <a:solidFill>
                  <a:srgbClr val="0043A8"/>
                </a:solidFill>
                <a:latin typeface="楷体" panose="02010609060101010101" pitchFamily="49" charset="-122"/>
                <a:ea typeface="楷体" panose="02010609060101010101" pitchFamily="49" charset="-122"/>
              </a:rPr>
              <a:t>1.</a:t>
            </a:r>
            <a:r>
              <a:rPr lang="zh-CN" altLang="en-US" sz="1600" dirty="0">
                <a:solidFill>
                  <a:srgbClr val="0043A8"/>
                </a:solidFill>
                <a:latin typeface="楷体" panose="02010609060101010101" pitchFamily="49" charset="-122"/>
                <a:ea typeface="楷体" panose="02010609060101010101" pitchFamily="49" charset="-122"/>
              </a:rPr>
              <a:t>参数分析</a:t>
            </a:r>
            <a:endParaRPr lang="en-US" altLang="zh-CN" sz="1600" dirty="0">
              <a:solidFill>
                <a:srgbClr val="0043A8"/>
              </a:solidFill>
              <a:latin typeface="楷体" panose="02010609060101010101" pitchFamily="49" charset="-122"/>
              <a:ea typeface="楷体" panose="02010609060101010101" pitchFamily="49" charset="-122"/>
            </a:endParaRPr>
          </a:p>
          <a:p>
            <a:pPr marL="285750" indent="-285750">
              <a:buFont typeface="Arial" panose="020B0604020202090204" pitchFamily="34" charset="0"/>
              <a:buChar char="•"/>
            </a:pPr>
            <a:r>
              <a:rPr lang="zh-CN" altLang="en-US" sz="1600" dirty="0">
                <a:solidFill>
                  <a:srgbClr val="0043A8"/>
                </a:solidFill>
                <a:latin typeface="楷体" panose="02010609060101010101" pitchFamily="49" charset="-122"/>
                <a:ea typeface="楷体" panose="02010609060101010101" pitchFamily="49" charset="-122"/>
              </a:rPr>
              <a:t>时频分析</a:t>
            </a:r>
            <a:endParaRPr lang="en-US" altLang="zh-CN" sz="1600" dirty="0">
              <a:solidFill>
                <a:srgbClr val="0043A8"/>
              </a:solidFill>
              <a:latin typeface="楷体" panose="02010609060101010101" pitchFamily="49" charset="-122"/>
              <a:ea typeface="楷体" panose="02010609060101010101" pitchFamily="49" charset="-122"/>
            </a:endParaRPr>
          </a:p>
          <a:p>
            <a:pPr marL="285750" indent="-285750">
              <a:buFont typeface="Arial" panose="020B0604020202090204" pitchFamily="34" charset="0"/>
              <a:buChar char="•"/>
            </a:pPr>
            <a:r>
              <a:rPr lang="zh-CN" altLang="en-US" sz="1600" dirty="0">
                <a:solidFill>
                  <a:srgbClr val="0043A8"/>
                </a:solidFill>
                <a:latin typeface="楷体" panose="02010609060101010101" pitchFamily="49" charset="-122"/>
                <a:ea typeface="楷体" panose="02010609060101010101" pitchFamily="49" charset="-122"/>
              </a:rPr>
              <a:t>调制识别</a:t>
            </a:r>
            <a:endParaRPr lang="en-US" altLang="zh-CN" sz="1600" dirty="0">
              <a:solidFill>
                <a:srgbClr val="0043A8"/>
              </a:solidFill>
              <a:latin typeface="楷体" panose="02010609060101010101" pitchFamily="49" charset="-122"/>
              <a:ea typeface="楷体" panose="02010609060101010101" pitchFamily="49" charset="-122"/>
            </a:endParaRPr>
          </a:p>
          <a:p>
            <a:r>
              <a:rPr lang="en-US" altLang="zh-CN" sz="1600" dirty="0">
                <a:solidFill>
                  <a:srgbClr val="0043A8"/>
                </a:solidFill>
                <a:latin typeface="楷体" panose="02010609060101010101" pitchFamily="49" charset="-122"/>
                <a:ea typeface="楷体" panose="02010609060101010101" pitchFamily="49" charset="-122"/>
              </a:rPr>
              <a:t>2.</a:t>
            </a:r>
            <a:r>
              <a:rPr lang="zh-CN" altLang="en-US" sz="1600" dirty="0">
                <a:solidFill>
                  <a:srgbClr val="0043A8"/>
                </a:solidFill>
                <a:latin typeface="楷体" panose="02010609060101010101" pitchFamily="49" charset="-122"/>
                <a:ea typeface="楷体" panose="02010609060101010101" pitchFamily="49" charset="-122"/>
              </a:rPr>
              <a:t>特征提取</a:t>
            </a:r>
            <a:endParaRPr lang="en-US" altLang="zh-CN" sz="1600" dirty="0">
              <a:solidFill>
                <a:srgbClr val="0043A8"/>
              </a:solidFill>
              <a:latin typeface="楷体" panose="02010609060101010101" pitchFamily="49" charset="-122"/>
              <a:ea typeface="楷体" panose="02010609060101010101" pitchFamily="49" charset="-122"/>
            </a:endParaRPr>
          </a:p>
        </p:txBody>
      </p:sp>
      <p:sp>
        <p:nvSpPr>
          <p:cNvPr id="70" name="矩形 69"/>
          <p:cNvSpPr/>
          <p:nvPr/>
        </p:nvSpPr>
        <p:spPr>
          <a:xfrm>
            <a:off x="8329750" y="3339544"/>
            <a:ext cx="1557379" cy="266348"/>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楷体" panose="02010609060101010101" pitchFamily="49" charset="-122"/>
                <a:ea typeface="楷体" panose="02010609060101010101" pitchFamily="49" charset="-122"/>
              </a:rPr>
              <a:t>信号处理</a:t>
            </a:r>
            <a:endParaRPr lang="zh-CN" altLang="en-US" dirty="0">
              <a:solidFill>
                <a:schemeClr val="bg1"/>
              </a:solidFill>
              <a:latin typeface="楷体" panose="02010609060101010101" pitchFamily="49" charset="-122"/>
              <a:ea typeface="楷体" panose="02010609060101010101" pitchFamily="49" charset="-122"/>
            </a:endParaRPr>
          </a:p>
        </p:txBody>
      </p:sp>
      <p:sp>
        <p:nvSpPr>
          <p:cNvPr id="71" name="矩形 70"/>
          <p:cNvSpPr/>
          <p:nvPr/>
        </p:nvSpPr>
        <p:spPr>
          <a:xfrm>
            <a:off x="8329750" y="5408782"/>
            <a:ext cx="1557379" cy="1075993"/>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solidFill>
                  <a:srgbClr val="0043A8"/>
                </a:solidFill>
                <a:latin typeface="楷体" panose="02010609060101010101" pitchFamily="49" charset="-122"/>
                <a:ea typeface="楷体" panose="02010609060101010101" pitchFamily="49" charset="-122"/>
              </a:rPr>
              <a:t>1.</a:t>
            </a:r>
            <a:r>
              <a:rPr lang="zh-CN" altLang="en-US" sz="1600" dirty="0">
                <a:solidFill>
                  <a:srgbClr val="0043A8"/>
                </a:solidFill>
                <a:latin typeface="楷体" panose="02010609060101010101" pitchFamily="49" charset="-122"/>
                <a:ea typeface="楷体" panose="02010609060101010101" pitchFamily="49" charset="-122"/>
              </a:rPr>
              <a:t>干扰测策略选择</a:t>
            </a:r>
            <a:endParaRPr lang="en-US" altLang="zh-CN" sz="1600" dirty="0">
              <a:solidFill>
                <a:srgbClr val="0043A8"/>
              </a:solidFill>
              <a:latin typeface="楷体" panose="02010609060101010101" pitchFamily="49" charset="-122"/>
              <a:ea typeface="楷体" panose="02010609060101010101" pitchFamily="49" charset="-122"/>
            </a:endParaRPr>
          </a:p>
          <a:p>
            <a:pPr algn="ctr"/>
            <a:r>
              <a:rPr lang="en-US" altLang="zh-CN" sz="1600" dirty="0">
                <a:solidFill>
                  <a:srgbClr val="0043A8"/>
                </a:solidFill>
                <a:latin typeface="楷体" panose="02010609060101010101" pitchFamily="49" charset="-122"/>
                <a:ea typeface="楷体" panose="02010609060101010101" pitchFamily="49" charset="-122"/>
              </a:rPr>
              <a:t>2.</a:t>
            </a:r>
            <a:r>
              <a:rPr lang="zh-CN" altLang="en-US" sz="1600" dirty="0">
                <a:solidFill>
                  <a:srgbClr val="0043A8"/>
                </a:solidFill>
                <a:latin typeface="楷体" panose="02010609060101010101" pitchFamily="49" charset="-122"/>
                <a:ea typeface="楷体" panose="02010609060101010101" pitchFamily="49" charset="-122"/>
              </a:rPr>
              <a:t>信号合成</a:t>
            </a:r>
            <a:endParaRPr lang="zh-CN" altLang="en-US" sz="1600" dirty="0">
              <a:solidFill>
                <a:srgbClr val="0043A8"/>
              </a:solidFill>
              <a:latin typeface="楷体" panose="02010609060101010101" pitchFamily="49" charset="-122"/>
              <a:ea typeface="楷体" panose="02010609060101010101" pitchFamily="49" charset="-122"/>
            </a:endParaRPr>
          </a:p>
        </p:txBody>
      </p:sp>
      <p:sp>
        <p:nvSpPr>
          <p:cNvPr id="72" name="矩形 71"/>
          <p:cNvSpPr/>
          <p:nvPr/>
        </p:nvSpPr>
        <p:spPr>
          <a:xfrm>
            <a:off x="8329750" y="5133890"/>
            <a:ext cx="1557379" cy="266348"/>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楷体" panose="02010609060101010101" pitchFamily="49" charset="-122"/>
                <a:ea typeface="楷体" panose="02010609060101010101" pitchFamily="49" charset="-122"/>
              </a:rPr>
              <a:t>干扰执行</a:t>
            </a:r>
            <a:endParaRPr lang="zh-CN" altLang="en-US" dirty="0">
              <a:solidFill>
                <a:schemeClr val="bg1"/>
              </a:solidFill>
              <a:latin typeface="楷体" panose="02010609060101010101" pitchFamily="49" charset="-122"/>
              <a:ea typeface="楷体" panose="02010609060101010101" pitchFamily="49" charset="-122"/>
            </a:endParaRPr>
          </a:p>
        </p:txBody>
      </p:sp>
      <p:sp>
        <p:nvSpPr>
          <p:cNvPr id="73" name="矩形 72"/>
          <p:cNvSpPr/>
          <p:nvPr/>
        </p:nvSpPr>
        <p:spPr>
          <a:xfrm>
            <a:off x="10016132" y="2557498"/>
            <a:ext cx="1432530" cy="817174"/>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solidFill>
                  <a:srgbClr val="0043A8"/>
                </a:solidFill>
                <a:latin typeface="楷体" panose="02010609060101010101" pitchFamily="49" charset="-122"/>
                <a:ea typeface="楷体" panose="02010609060101010101" pitchFamily="49" charset="-122"/>
              </a:rPr>
              <a:t>信号特征库</a:t>
            </a:r>
            <a:endParaRPr lang="en-US" altLang="zh-CN" sz="1600" dirty="0">
              <a:solidFill>
                <a:srgbClr val="0043A8"/>
              </a:solidFill>
              <a:latin typeface="楷体" panose="02010609060101010101" pitchFamily="49" charset="-122"/>
              <a:ea typeface="楷体" panose="02010609060101010101" pitchFamily="49" charset="-122"/>
            </a:endParaRPr>
          </a:p>
          <a:p>
            <a:pPr algn="ctr"/>
            <a:r>
              <a:rPr lang="zh-CN" altLang="en-US" sz="1600" dirty="0">
                <a:solidFill>
                  <a:srgbClr val="0043A8"/>
                </a:solidFill>
                <a:latin typeface="楷体" panose="02010609060101010101" pitchFamily="49" charset="-122"/>
                <a:ea typeface="楷体" panose="02010609060101010101" pitchFamily="49" charset="-122"/>
              </a:rPr>
              <a:t>干扰模板库</a:t>
            </a:r>
            <a:endParaRPr lang="zh-CN" altLang="en-US" sz="1600" dirty="0">
              <a:solidFill>
                <a:srgbClr val="0043A8"/>
              </a:solidFill>
              <a:latin typeface="楷体" panose="02010609060101010101" pitchFamily="49" charset="-122"/>
              <a:ea typeface="楷体" panose="02010609060101010101" pitchFamily="49" charset="-122"/>
            </a:endParaRPr>
          </a:p>
        </p:txBody>
      </p:sp>
      <p:sp>
        <p:nvSpPr>
          <p:cNvPr id="74" name="矩形 73"/>
          <p:cNvSpPr/>
          <p:nvPr/>
        </p:nvSpPr>
        <p:spPr>
          <a:xfrm>
            <a:off x="10016132" y="4384766"/>
            <a:ext cx="1432530" cy="1015471"/>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1600" dirty="0">
                <a:solidFill>
                  <a:srgbClr val="0043A8"/>
                </a:solidFill>
                <a:latin typeface="楷体" panose="02010609060101010101" pitchFamily="49" charset="-122"/>
                <a:ea typeface="楷体" panose="02010609060101010101" pitchFamily="49" charset="-122"/>
              </a:rPr>
              <a:t>效果评估优化</a:t>
            </a:r>
            <a:endParaRPr lang="en-US" altLang="zh-CN" sz="1600" dirty="0">
              <a:solidFill>
                <a:srgbClr val="0043A8"/>
              </a:solidFill>
              <a:latin typeface="楷体" panose="02010609060101010101" pitchFamily="49" charset="-122"/>
              <a:ea typeface="楷体" panose="02010609060101010101" pitchFamily="49" charset="-122"/>
            </a:endParaRPr>
          </a:p>
          <a:p>
            <a:pPr marL="285750" indent="-285750">
              <a:buFont typeface="Arial" panose="020B0604020202090204" pitchFamily="34" charset="0"/>
              <a:buChar char="•"/>
            </a:pPr>
            <a:r>
              <a:rPr lang="en-US" altLang="zh-CN" sz="1600" dirty="0">
                <a:solidFill>
                  <a:srgbClr val="0043A8"/>
                </a:solidFill>
                <a:latin typeface="楷体" panose="02010609060101010101" pitchFamily="49" charset="-122"/>
                <a:ea typeface="楷体" panose="02010609060101010101" pitchFamily="49" charset="-122"/>
              </a:rPr>
              <a:t>BER</a:t>
            </a:r>
            <a:r>
              <a:rPr lang="zh-CN" altLang="en-US" sz="1600" dirty="0">
                <a:solidFill>
                  <a:srgbClr val="0043A8"/>
                </a:solidFill>
                <a:latin typeface="楷体" panose="02010609060101010101" pitchFamily="49" charset="-122"/>
                <a:ea typeface="楷体" panose="02010609060101010101" pitchFamily="49" charset="-122"/>
              </a:rPr>
              <a:t>检测</a:t>
            </a:r>
            <a:endParaRPr lang="en-US" altLang="zh-CN" sz="1600" dirty="0">
              <a:solidFill>
                <a:srgbClr val="0043A8"/>
              </a:solidFill>
              <a:latin typeface="楷体" panose="02010609060101010101" pitchFamily="49" charset="-122"/>
              <a:ea typeface="楷体" panose="02010609060101010101" pitchFamily="49" charset="-122"/>
            </a:endParaRPr>
          </a:p>
          <a:p>
            <a:pPr marL="285750" indent="-285750">
              <a:buFont typeface="Arial" panose="020B0604020202090204" pitchFamily="34" charset="0"/>
              <a:buChar char="•"/>
            </a:pPr>
            <a:r>
              <a:rPr lang="zh-CN" altLang="en-US" sz="1600" dirty="0">
                <a:solidFill>
                  <a:srgbClr val="0043A8"/>
                </a:solidFill>
                <a:latin typeface="楷体" panose="02010609060101010101" pitchFamily="49" charset="-122"/>
                <a:ea typeface="楷体" panose="02010609060101010101" pitchFamily="49" charset="-122"/>
              </a:rPr>
              <a:t>频谱占用分析</a:t>
            </a:r>
            <a:endParaRPr lang="zh-CN" altLang="en-US" sz="1600" dirty="0">
              <a:solidFill>
                <a:srgbClr val="0043A8"/>
              </a:solidFill>
              <a:latin typeface="楷体" panose="02010609060101010101" pitchFamily="49" charset="-122"/>
              <a:ea typeface="楷体" panose="02010609060101010101" pitchFamily="49" charset="-122"/>
            </a:endParaRPr>
          </a:p>
        </p:txBody>
      </p:sp>
      <p:sp>
        <p:nvSpPr>
          <p:cNvPr id="75" name="弧形 74"/>
          <p:cNvSpPr/>
          <p:nvPr/>
        </p:nvSpPr>
        <p:spPr>
          <a:xfrm>
            <a:off x="9451910" y="2116007"/>
            <a:ext cx="1250302" cy="608532"/>
          </a:xfrm>
          <a:prstGeom prst="arc">
            <a:avLst/>
          </a:prstGeom>
          <a:ln w="76200">
            <a:solidFill>
              <a:schemeClr val="accent3">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6" name="直接箭头连接符 75"/>
          <p:cNvCxnSpPr/>
          <p:nvPr/>
        </p:nvCxnSpPr>
        <p:spPr>
          <a:xfrm flipV="1">
            <a:off x="10702212" y="3561544"/>
            <a:ext cx="0" cy="601569"/>
          </a:xfrm>
          <a:prstGeom prst="straightConnector1">
            <a:avLst/>
          </a:prstGeom>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弧形 76"/>
          <p:cNvSpPr/>
          <p:nvPr/>
        </p:nvSpPr>
        <p:spPr>
          <a:xfrm rot="6556576">
            <a:off x="9800950" y="4964313"/>
            <a:ext cx="961848" cy="967429"/>
          </a:xfrm>
          <a:prstGeom prst="arc">
            <a:avLst/>
          </a:prstGeom>
          <a:ln w="76200">
            <a:solidFill>
              <a:schemeClr val="accent3">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8" name="直接箭头连接符 77"/>
          <p:cNvCxnSpPr>
            <a:stCxn id="67" idx="2"/>
            <a:endCxn id="70" idx="0"/>
          </p:cNvCxnSpPr>
          <p:nvPr/>
        </p:nvCxnSpPr>
        <p:spPr>
          <a:xfrm flipH="1">
            <a:off x="9108440" y="2962258"/>
            <a:ext cx="3598" cy="377286"/>
          </a:xfrm>
          <a:prstGeom prst="straightConnector1">
            <a:avLst/>
          </a:prstGeom>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69" idx="2"/>
            <a:endCxn id="72" idx="0"/>
          </p:cNvCxnSpPr>
          <p:nvPr/>
        </p:nvCxnSpPr>
        <p:spPr>
          <a:xfrm>
            <a:off x="9108440" y="4765675"/>
            <a:ext cx="0" cy="368215"/>
          </a:xfrm>
          <a:prstGeom prst="straightConnector1">
            <a:avLst/>
          </a:prstGeom>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7"/>
          <a:stretch>
            <a:fillRect/>
          </a:stretch>
        </p:blipFill>
        <p:spPr>
          <a:xfrm>
            <a:off x="1849120" y="4161155"/>
            <a:ext cx="596265" cy="601980"/>
          </a:xfrm>
          <a:prstGeom prst="rect">
            <a:avLst/>
          </a:prstGeom>
        </p:spPr>
      </p:pic>
      <p:cxnSp>
        <p:nvCxnSpPr>
          <p:cNvPr id="3" name="直接箭头连接符 2"/>
          <p:cNvCxnSpPr>
            <a:stCxn id="13" idx="2"/>
            <a:endCxn id="10" idx="0"/>
          </p:cNvCxnSpPr>
          <p:nvPr/>
        </p:nvCxnSpPr>
        <p:spPr>
          <a:xfrm>
            <a:off x="895350" y="5310505"/>
            <a:ext cx="1188085" cy="50419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5" name="弧形 4"/>
          <p:cNvSpPr/>
          <p:nvPr/>
        </p:nvSpPr>
        <p:spPr>
          <a:xfrm rot="2280000">
            <a:off x="2187575" y="4203700"/>
            <a:ext cx="417195" cy="482600"/>
          </a:xfrm>
          <a:prstGeom prst="arc">
            <a:avLst/>
          </a:prstGeom>
          <a:ln w="12700" cap="flat" cmpd="sng">
            <a:solidFill>
              <a:schemeClr val="tx1"/>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8" name="弧形 7"/>
          <p:cNvSpPr/>
          <p:nvPr/>
        </p:nvSpPr>
        <p:spPr>
          <a:xfrm rot="2280000">
            <a:off x="2407285" y="4203700"/>
            <a:ext cx="417195" cy="482600"/>
          </a:xfrm>
          <a:prstGeom prst="arc">
            <a:avLst/>
          </a:prstGeom>
          <a:ln w="12700" cap="flat" cmpd="sng">
            <a:solidFill>
              <a:schemeClr val="tx1"/>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9" name="弧形 8"/>
          <p:cNvSpPr/>
          <p:nvPr/>
        </p:nvSpPr>
        <p:spPr>
          <a:xfrm rot="7620000">
            <a:off x="1918335" y="4580890"/>
            <a:ext cx="417195" cy="482600"/>
          </a:xfrm>
          <a:prstGeom prst="arc">
            <a:avLst/>
          </a:prstGeom>
          <a:ln w="12700" cap="flat" cmpd="sng">
            <a:solidFill>
              <a:schemeClr val="tx1"/>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5" name="弧形 14"/>
          <p:cNvSpPr/>
          <p:nvPr/>
        </p:nvSpPr>
        <p:spPr>
          <a:xfrm rot="7620000">
            <a:off x="1918970" y="4371975"/>
            <a:ext cx="417195" cy="482600"/>
          </a:xfrm>
          <a:prstGeom prst="arc">
            <a:avLst/>
          </a:prstGeom>
          <a:ln w="12700" cap="flat" cmpd="sng">
            <a:solidFill>
              <a:schemeClr val="tx1"/>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弧形 19"/>
          <p:cNvSpPr/>
          <p:nvPr/>
        </p:nvSpPr>
        <p:spPr>
          <a:xfrm rot="16800000">
            <a:off x="1871980" y="4049395"/>
            <a:ext cx="417195" cy="482600"/>
          </a:xfrm>
          <a:prstGeom prst="arc">
            <a:avLst/>
          </a:prstGeom>
          <a:ln w="12700" cap="flat" cmpd="sng">
            <a:solidFill>
              <a:schemeClr val="tx1"/>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弧形 21"/>
          <p:cNvSpPr/>
          <p:nvPr/>
        </p:nvSpPr>
        <p:spPr>
          <a:xfrm rot="16800000">
            <a:off x="1776095" y="3851275"/>
            <a:ext cx="417195" cy="482600"/>
          </a:xfrm>
          <a:prstGeom prst="arc">
            <a:avLst/>
          </a:prstGeom>
          <a:ln w="12700" cap="flat" cmpd="sng">
            <a:solidFill>
              <a:schemeClr val="tx1"/>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3" name="弧形 22"/>
          <p:cNvSpPr/>
          <p:nvPr/>
        </p:nvSpPr>
        <p:spPr>
          <a:xfrm rot="20880000">
            <a:off x="2072640" y="4017010"/>
            <a:ext cx="417195" cy="482600"/>
          </a:xfrm>
          <a:prstGeom prst="arc">
            <a:avLst/>
          </a:prstGeom>
          <a:ln w="12700" cap="flat" cmpd="sng">
            <a:solidFill>
              <a:schemeClr val="tx1"/>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7" name="弧形 26"/>
          <p:cNvSpPr/>
          <p:nvPr/>
        </p:nvSpPr>
        <p:spPr>
          <a:xfrm rot="20880000">
            <a:off x="2178685" y="3883660"/>
            <a:ext cx="417195" cy="482600"/>
          </a:xfrm>
          <a:prstGeom prst="arc">
            <a:avLst/>
          </a:prstGeom>
          <a:ln w="12700" cap="flat" cmpd="sng">
            <a:solidFill>
              <a:schemeClr val="tx1"/>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ustDataLst>
      <p:tags r:id="rId18"/>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7305" y="0"/>
            <a:ext cx="12219305" cy="68580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 name="https://photo-static-api.fotomore.com/creative/vcg/veer/612/veer-123404728.jpg" descr="夜晚,地球,留白,气候,能源,平视角,光亮,全球通讯,地球形,全球商务"/>
          <p:cNvPicPr>
            <a:picLocks noChangeAspect="1"/>
          </p:cNvPicPr>
          <p:nvPr/>
        </p:nvPicPr>
        <p:blipFill>
          <a:blip r:embed="rId1"/>
          <a:srcRect l="42004" r="8110"/>
          <a:stretch>
            <a:fillRect/>
          </a:stretch>
        </p:blipFill>
        <p:spPr>
          <a:xfrm>
            <a:off x="-27305" y="0"/>
            <a:ext cx="4839970" cy="6858000"/>
          </a:xfrm>
          <a:prstGeom prst="rect">
            <a:avLst/>
          </a:prstGeom>
          <a:noFill/>
        </p:spPr>
      </p:pic>
      <p:sp>
        <p:nvSpPr>
          <p:cNvPr id="10" name="矩形 9"/>
          <p:cNvSpPr/>
          <p:nvPr/>
        </p:nvSpPr>
        <p:spPr>
          <a:xfrm>
            <a:off x="-27940" y="0"/>
            <a:ext cx="12219940" cy="6858000"/>
          </a:xfrm>
          <a:prstGeom prst="rect">
            <a:avLst/>
          </a:prstGeom>
          <a:gradFill>
            <a:gsLst>
              <a:gs pos="60000">
                <a:srgbClr val="0043A8">
                  <a:alpha val="100000"/>
                </a:srgbClr>
              </a:gs>
              <a:gs pos="21000">
                <a:schemeClr val="bg1">
                  <a:alpha val="23000"/>
                </a:schemeClr>
              </a:gs>
              <a:gs pos="41000">
                <a:srgbClr val="9CB9EB">
                  <a:alpha val="67000"/>
                </a:srgbClr>
              </a:gs>
              <a:gs pos="80000">
                <a:srgbClr val="0043A8">
                  <a:alpha val="49000"/>
                </a:srgbClr>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标题"/>
          <p:cNvSpPr>
            <a:spLocks noGrp="1"/>
          </p:cNvSpPr>
          <p:nvPr>
            <p:ph type="title"/>
            <p:custDataLst>
              <p:tags r:id="rId2"/>
            </p:custDataLst>
          </p:nvPr>
        </p:nvSpPr>
        <p:spPr>
          <a:xfrm>
            <a:off x="699135" y="1757680"/>
            <a:ext cx="4083050" cy="1637030"/>
          </a:xfrm>
        </p:spPr>
        <p:txBody>
          <a:bodyPr>
            <a:noAutofit/>
            <a:scene3d>
              <a:camera prst="orthographicFront"/>
              <a:lightRig rig="threePt" dir="t"/>
            </a:scene3d>
          </a:bodyPr>
          <a:lstStyle/>
          <a:p>
            <a:pPr algn="ctr"/>
            <a:r>
              <a:rPr lang="zh-CN" altLang="en-US" sz="8800" i="0">
                <a:solidFill>
                  <a:schemeClr val="bg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目录</a:t>
            </a:r>
            <a:endParaRPr lang="zh-CN" altLang="en-US" sz="8800" i="0">
              <a:solidFill>
                <a:schemeClr val="bg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
        <p:nvSpPr>
          <p:cNvPr id="5" name="任意多边形: 形状 4"/>
          <p:cNvSpPr/>
          <p:nvPr>
            <p:custDataLst>
              <p:tags r:id="rId3"/>
            </p:custDataLst>
          </p:nvPr>
        </p:nvSpPr>
        <p:spPr>
          <a:xfrm>
            <a:off x="1777683" y="3142615"/>
            <a:ext cx="2018665" cy="286385"/>
          </a:xfrm>
          <a:custGeom>
            <a:avLst/>
            <a:gdLst/>
            <a:ahLst/>
            <a:cxnLst/>
            <a:rect l="l" t="t" r="r" b="b"/>
            <a:pathLst>
              <a:path w="1420113" h="201170">
                <a:moveTo>
                  <a:pt x="267388" y="35915"/>
                </a:moveTo>
                <a:cubicBezTo>
                  <a:pt x="251148" y="35915"/>
                  <a:pt x="238360" y="41942"/>
                  <a:pt x="229026" y="53997"/>
                </a:cubicBezTo>
                <a:cubicBezTo>
                  <a:pt x="219691" y="66052"/>
                  <a:pt x="215024" y="81665"/>
                  <a:pt x="215024" y="100836"/>
                </a:cubicBezTo>
                <a:cubicBezTo>
                  <a:pt x="215024" y="119756"/>
                  <a:pt x="219587" y="135222"/>
                  <a:pt x="228712" y="147236"/>
                </a:cubicBezTo>
                <a:cubicBezTo>
                  <a:pt x="237837" y="159249"/>
                  <a:pt x="250352" y="165256"/>
                  <a:pt x="266258" y="165256"/>
                </a:cubicBezTo>
                <a:cubicBezTo>
                  <a:pt x="282499" y="165256"/>
                  <a:pt x="295140" y="159500"/>
                  <a:pt x="304182" y="147989"/>
                </a:cubicBezTo>
                <a:cubicBezTo>
                  <a:pt x="313223" y="136478"/>
                  <a:pt x="317744" y="121012"/>
                  <a:pt x="317744" y="101590"/>
                </a:cubicBezTo>
                <a:cubicBezTo>
                  <a:pt x="317744" y="81330"/>
                  <a:pt x="313348" y="65320"/>
                  <a:pt x="304558" y="53558"/>
                </a:cubicBezTo>
                <a:cubicBezTo>
                  <a:pt x="295768" y="41796"/>
                  <a:pt x="283378" y="35915"/>
                  <a:pt x="267388" y="35915"/>
                </a:cubicBezTo>
                <a:close/>
                <a:moveTo>
                  <a:pt x="1117923" y="3265"/>
                </a:moveTo>
                <a:lnTo>
                  <a:pt x="1270369" y="3265"/>
                </a:lnTo>
                <a:lnTo>
                  <a:pt x="1270369" y="37170"/>
                </a:lnTo>
                <a:lnTo>
                  <a:pt x="1214866" y="37170"/>
                </a:lnTo>
                <a:lnTo>
                  <a:pt x="1214866" y="197779"/>
                </a:lnTo>
                <a:lnTo>
                  <a:pt x="1173301" y="197779"/>
                </a:lnTo>
                <a:lnTo>
                  <a:pt x="1173301" y="37170"/>
                </a:lnTo>
                <a:lnTo>
                  <a:pt x="1117923" y="37170"/>
                </a:lnTo>
                <a:close/>
                <a:moveTo>
                  <a:pt x="917056" y="3265"/>
                </a:moveTo>
                <a:lnTo>
                  <a:pt x="962262" y="3265"/>
                </a:lnTo>
                <a:lnTo>
                  <a:pt x="1041625" y="125574"/>
                </a:lnTo>
                <a:cubicBezTo>
                  <a:pt x="1046899" y="133695"/>
                  <a:pt x="1050122" y="138843"/>
                  <a:pt x="1051294" y="141020"/>
                </a:cubicBezTo>
                <a:lnTo>
                  <a:pt x="1051922" y="141020"/>
                </a:lnTo>
                <a:cubicBezTo>
                  <a:pt x="1051085" y="136332"/>
                  <a:pt x="1050666" y="127374"/>
                  <a:pt x="1050666" y="114147"/>
                </a:cubicBezTo>
                <a:lnTo>
                  <a:pt x="1050666" y="3265"/>
                </a:lnTo>
                <a:lnTo>
                  <a:pt x="1089971" y="3265"/>
                </a:lnTo>
                <a:lnTo>
                  <a:pt x="1089971" y="197779"/>
                </a:lnTo>
                <a:lnTo>
                  <a:pt x="1047527" y="197779"/>
                </a:lnTo>
                <a:lnTo>
                  <a:pt x="965151" y="71954"/>
                </a:lnTo>
                <a:cubicBezTo>
                  <a:pt x="960881" y="65424"/>
                  <a:pt x="957784" y="60150"/>
                  <a:pt x="955858" y="56132"/>
                </a:cubicBezTo>
                <a:lnTo>
                  <a:pt x="955230" y="56132"/>
                </a:lnTo>
                <a:cubicBezTo>
                  <a:pt x="955984" y="62829"/>
                  <a:pt x="956360" y="73168"/>
                  <a:pt x="956360" y="87149"/>
                </a:cubicBezTo>
                <a:lnTo>
                  <a:pt x="956360" y="197779"/>
                </a:lnTo>
                <a:lnTo>
                  <a:pt x="917056" y="197779"/>
                </a:lnTo>
                <a:close/>
                <a:moveTo>
                  <a:pt x="774181" y="3265"/>
                </a:moveTo>
                <a:lnTo>
                  <a:pt x="884811" y="3265"/>
                </a:lnTo>
                <a:lnTo>
                  <a:pt x="884811" y="37170"/>
                </a:lnTo>
                <a:lnTo>
                  <a:pt x="815620" y="37170"/>
                </a:lnTo>
                <a:lnTo>
                  <a:pt x="815620" y="83005"/>
                </a:lnTo>
                <a:lnTo>
                  <a:pt x="879914" y="83005"/>
                </a:lnTo>
                <a:lnTo>
                  <a:pt x="879914" y="116784"/>
                </a:lnTo>
                <a:lnTo>
                  <a:pt x="815620" y="116784"/>
                </a:lnTo>
                <a:lnTo>
                  <a:pt x="815620" y="163874"/>
                </a:lnTo>
                <a:lnTo>
                  <a:pt x="889332" y="163874"/>
                </a:lnTo>
                <a:lnTo>
                  <a:pt x="889332" y="197779"/>
                </a:lnTo>
                <a:lnTo>
                  <a:pt x="774181" y="197779"/>
                </a:lnTo>
                <a:close/>
                <a:moveTo>
                  <a:pt x="594048" y="3265"/>
                </a:moveTo>
                <a:lnTo>
                  <a:pt x="746494" y="3265"/>
                </a:lnTo>
                <a:lnTo>
                  <a:pt x="746494" y="37170"/>
                </a:lnTo>
                <a:lnTo>
                  <a:pt x="690991" y="37170"/>
                </a:lnTo>
                <a:lnTo>
                  <a:pt x="690991" y="197779"/>
                </a:lnTo>
                <a:lnTo>
                  <a:pt x="649426" y="197779"/>
                </a:lnTo>
                <a:lnTo>
                  <a:pt x="649426" y="37170"/>
                </a:lnTo>
                <a:lnTo>
                  <a:pt x="594048" y="37170"/>
                </a:lnTo>
                <a:close/>
                <a:moveTo>
                  <a:pt x="393181" y="3265"/>
                </a:moveTo>
                <a:lnTo>
                  <a:pt x="438387" y="3265"/>
                </a:lnTo>
                <a:lnTo>
                  <a:pt x="517750" y="125574"/>
                </a:lnTo>
                <a:cubicBezTo>
                  <a:pt x="523024" y="133695"/>
                  <a:pt x="526247" y="138843"/>
                  <a:pt x="527419" y="141020"/>
                </a:cubicBezTo>
                <a:lnTo>
                  <a:pt x="528047" y="141020"/>
                </a:lnTo>
                <a:cubicBezTo>
                  <a:pt x="527210" y="136332"/>
                  <a:pt x="526791" y="127374"/>
                  <a:pt x="526791" y="114147"/>
                </a:cubicBezTo>
                <a:lnTo>
                  <a:pt x="526791" y="3265"/>
                </a:lnTo>
                <a:lnTo>
                  <a:pt x="566096" y="3265"/>
                </a:lnTo>
                <a:lnTo>
                  <a:pt x="566096" y="197779"/>
                </a:lnTo>
                <a:lnTo>
                  <a:pt x="523652" y="197779"/>
                </a:lnTo>
                <a:lnTo>
                  <a:pt x="441276" y="71954"/>
                </a:lnTo>
                <a:cubicBezTo>
                  <a:pt x="437006" y="65424"/>
                  <a:pt x="433909" y="60150"/>
                  <a:pt x="431983" y="56132"/>
                </a:cubicBezTo>
                <a:lnTo>
                  <a:pt x="431355" y="56132"/>
                </a:lnTo>
                <a:cubicBezTo>
                  <a:pt x="432109" y="62829"/>
                  <a:pt x="432485" y="73168"/>
                  <a:pt x="432485" y="87149"/>
                </a:cubicBezTo>
                <a:lnTo>
                  <a:pt x="432485" y="197779"/>
                </a:lnTo>
                <a:lnTo>
                  <a:pt x="393181" y="197779"/>
                </a:lnTo>
                <a:close/>
                <a:moveTo>
                  <a:pt x="1363731" y="0"/>
                </a:moveTo>
                <a:cubicBezTo>
                  <a:pt x="1382734" y="0"/>
                  <a:pt x="1398682" y="2470"/>
                  <a:pt x="1411574" y="7409"/>
                </a:cubicBezTo>
                <a:lnTo>
                  <a:pt x="1411574" y="46337"/>
                </a:lnTo>
                <a:cubicBezTo>
                  <a:pt x="1398515" y="37463"/>
                  <a:pt x="1383237" y="33026"/>
                  <a:pt x="1365740" y="33026"/>
                </a:cubicBezTo>
                <a:cubicBezTo>
                  <a:pt x="1355527" y="33026"/>
                  <a:pt x="1347364" y="34889"/>
                  <a:pt x="1341253" y="38614"/>
                </a:cubicBezTo>
                <a:cubicBezTo>
                  <a:pt x="1335142" y="42340"/>
                  <a:pt x="1332086" y="47342"/>
                  <a:pt x="1332086" y="53620"/>
                </a:cubicBezTo>
                <a:cubicBezTo>
                  <a:pt x="1332086" y="58643"/>
                  <a:pt x="1334179" y="63269"/>
                  <a:pt x="1338365" y="67496"/>
                </a:cubicBezTo>
                <a:cubicBezTo>
                  <a:pt x="1342551" y="71724"/>
                  <a:pt x="1352890" y="77438"/>
                  <a:pt x="1369382" y="84637"/>
                </a:cubicBezTo>
                <a:cubicBezTo>
                  <a:pt x="1388720" y="92925"/>
                  <a:pt x="1402010" y="101673"/>
                  <a:pt x="1409251" y="110882"/>
                </a:cubicBezTo>
                <a:cubicBezTo>
                  <a:pt x="1416493" y="120091"/>
                  <a:pt x="1420113" y="131058"/>
                  <a:pt x="1420113" y="143782"/>
                </a:cubicBezTo>
                <a:cubicBezTo>
                  <a:pt x="1420113" y="162451"/>
                  <a:pt x="1413500" y="176683"/>
                  <a:pt x="1400273" y="186477"/>
                </a:cubicBezTo>
                <a:cubicBezTo>
                  <a:pt x="1387046" y="196272"/>
                  <a:pt x="1368252" y="201170"/>
                  <a:pt x="1343890" y="201170"/>
                </a:cubicBezTo>
                <a:cubicBezTo>
                  <a:pt x="1321622" y="201170"/>
                  <a:pt x="1303372" y="197570"/>
                  <a:pt x="1289140" y="190370"/>
                </a:cubicBezTo>
                <a:lnTo>
                  <a:pt x="1289140" y="148805"/>
                </a:lnTo>
                <a:cubicBezTo>
                  <a:pt x="1304795" y="161781"/>
                  <a:pt x="1322585" y="168269"/>
                  <a:pt x="1342509" y="168269"/>
                </a:cubicBezTo>
                <a:cubicBezTo>
                  <a:pt x="1353811" y="168269"/>
                  <a:pt x="1362308" y="166323"/>
                  <a:pt x="1368000" y="162430"/>
                </a:cubicBezTo>
                <a:cubicBezTo>
                  <a:pt x="1373693" y="158537"/>
                  <a:pt x="1376539" y="153535"/>
                  <a:pt x="1376539" y="147424"/>
                </a:cubicBezTo>
                <a:cubicBezTo>
                  <a:pt x="1376539" y="142150"/>
                  <a:pt x="1374279" y="137169"/>
                  <a:pt x="1369758" y="132481"/>
                </a:cubicBezTo>
                <a:cubicBezTo>
                  <a:pt x="1365238" y="127793"/>
                  <a:pt x="1353308" y="121430"/>
                  <a:pt x="1333970" y="113394"/>
                </a:cubicBezTo>
                <a:cubicBezTo>
                  <a:pt x="1303581" y="100501"/>
                  <a:pt x="1288387" y="81749"/>
                  <a:pt x="1288387" y="57136"/>
                </a:cubicBezTo>
                <a:cubicBezTo>
                  <a:pt x="1288387" y="39054"/>
                  <a:pt x="1295272" y="25011"/>
                  <a:pt x="1309044" y="15007"/>
                </a:cubicBezTo>
                <a:cubicBezTo>
                  <a:pt x="1322815" y="5002"/>
                  <a:pt x="1341044" y="0"/>
                  <a:pt x="1363731" y="0"/>
                </a:cubicBezTo>
                <a:close/>
                <a:moveTo>
                  <a:pt x="268644" y="0"/>
                </a:moveTo>
                <a:cubicBezTo>
                  <a:pt x="296438" y="0"/>
                  <a:pt x="318811" y="9251"/>
                  <a:pt x="335763" y="27752"/>
                </a:cubicBezTo>
                <a:cubicBezTo>
                  <a:pt x="352716" y="46253"/>
                  <a:pt x="361192" y="70029"/>
                  <a:pt x="361192" y="99078"/>
                </a:cubicBezTo>
                <a:cubicBezTo>
                  <a:pt x="361192" y="129383"/>
                  <a:pt x="352381" y="153975"/>
                  <a:pt x="334759" y="172853"/>
                </a:cubicBezTo>
                <a:cubicBezTo>
                  <a:pt x="317137" y="191731"/>
                  <a:pt x="294052" y="201170"/>
                  <a:pt x="265505" y="201170"/>
                </a:cubicBezTo>
                <a:cubicBezTo>
                  <a:pt x="237627" y="201170"/>
                  <a:pt x="214982" y="192024"/>
                  <a:pt x="197569" y="173732"/>
                </a:cubicBezTo>
                <a:cubicBezTo>
                  <a:pt x="180157" y="155440"/>
                  <a:pt x="171450" y="131895"/>
                  <a:pt x="171450" y="103097"/>
                </a:cubicBezTo>
                <a:cubicBezTo>
                  <a:pt x="171450" y="72624"/>
                  <a:pt x="180345" y="47823"/>
                  <a:pt x="198135" y="28694"/>
                </a:cubicBezTo>
                <a:cubicBezTo>
                  <a:pt x="215924" y="9565"/>
                  <a:pt x="239427" y="0"/>
                  <a:pt x="268644" y="0"/>
                </a:cubicBezTo>
                <a:close/>
                <a:moveTo>
                  <a:pt x="103222" y="0"/>
                </a:moveTo>
                <a:cubicBezTo>
                  <a:pt x="122225" y="0"/>
                  <a:pt x="138131" y="2470"/>
                  <a:pt x="150940" y="7409"/>
                </a:cubicBezTo>
                <a:lnTo>
                  <a:pt x="150940" y="47467"/>
                </a:lnTo>
                <a:cubicBezTo>
                  <a:pt x="137796" y="39765"/>
                  <a:pt x="122895" y="35915"/>
                  <a:pt x="106235" y="35915"/>
                </a:cubicBezTo>
                <a:cubicBezTo>
                  <a:pt x="87232" y="35915"/>
                  <a:pt x="72038" y="41984"/>
                  <a:pt x="60652" y="54123"/>
                </a:cubicBezTo>
                <a:cubicBezTo>
                  <a:pt x="49267" y="66262"/>
                  <a:pt x="43574" y="82126"/>
                  <a:pt x="43574" y="101715"/>
                </a:cubicBezTo>
                <a:cubicBezTo>
                  <a:pt x="43574" y="120802"/>
                  <a:pt x="48974" y="136164"/>
                  <a:pt x="59773" y="147801"/>
                </a:cubicBezTo>
                <a:cubicBezTo>
                  <a:pt x="70573" y="159437"/>
                  <a:pt x="85181" y="165256"/>
                  <a:pt x="103598" y="165256"/>
                </a:cubicBezTo>
                <a:cubicBezTo>
                  <a:pt x="120928" y="165256"/>
                  <a:pt x="136708" y="161070"/>
                  <a:pt x="150940" y="152698"/>
                </a:cubicBezTo>
                <a:lnTo>
                  <a:pt x="150940" y="190747"/>
                </a:lnTo>
                <a:cubicBezTo>
                  <a:pt x="136792" y="197695"/>
                  <a:pt x="118332" y="201170"/>
                  <a:pt x="95562" y="201170"/>
                </a:cubicBezTo>
                <a:cubicBezTo>
                  <a:pt x="66261" y="201170"/>
                  <a:pt x="43009" y="192400"/>
                  <a:pt x="25806" y="174862"/>
                </a:cubicBezTo>
                <a:cubicBezTo>
                  <a:pt x="8602" y="157323"/>
                  <a:pt x="0" y="133946"/>
                  <a:pt x="0" y="104729"/>
                </a:cubicBezTo>
                <a:cubicBezTo>
                  <a:pt x="0" y="74005"/>
                  <a:pt x="9607" y="48870"/>
                  <a:pt x="28819" y="29322"/>
                </a:cubicBezTo>
                <a:cubicBezTo>
                  <a:pt x="48032" y="9774"/>
                  <a:pt x="72833" y="0"/>
                  <a:pt x="103222"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endParaRPr>
          </a:p>
        </p:txBody>
      </p:sp>
      <p:grpSp>
        <p:nvGrpSpPr>
          <p:cNvPr id="7" name="组合 6"/>
          <p:cNvGrpSpPr/>
          <p:nvPr/>
        </p:nvGrpSpPr>
        <p:grpSpPr>
          <a:xfrm>
            <a:off x="5978525" y="657224"/>
            <a:ext cx="7426325" cy="4921325"/>
            <a:chOff x="7888" y="915"/>
            <a:chExt cx="11695" cy="5846"/>
          </a:xfrm>
        </p:grpSpPr>
        <p:sp>
          <p:nvSpPr>
            <p:cNvPr id="3" name="序号"/>
            <p:cNvSpPr txBox="1"/>
            <p:nvPr>
              <p:custDataLst>
                <p:tags r:id="rId4"/>
              </p:custDataLst>
            </p:nvPr>
          </p:nvSpPr>
          <p:spPr>
            <a:xfrm>
              <a:off x="7888" y="915"/>
              <a:ext cx="2034" cy="1252"/>
            </a:xfrm>
            <a:prstGeom prst="parallelogram">
              <a:avLst>
                <a:gd name="adj" fmla="val 0"/>
              </a:avLst>
            </a:prstGeom>
            <a:gradFill>
              <a:gsLst>
                <a:gs pos="0">
                  <a:srgbClr val="438EF3"/>
                </a:gs>
                <a:gs pos="60000">
                  <a:srgbClr val="0043A8"/>
                </a:gs>
              </a:gsLst>
              <a:lin ang="0" scaled="1"/>
            </a:gradFill>
          </p:spPr>
          <p:txBody>
            <a:bodyPr wrap="none" rtlCol="0" anchor="ctr" anchorCtr="0">
              <a:noAutofit/>
            </a:bodyPr>
            <a:lstStyle>
              <a:defPPr>
                <a:defRPr lang="zh-CN"/>
              </a:defPPr>
              <a:lvl1pPr algn="ct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rPr>
                <a:t>01</a:t>
              </a:r>
              <a:endParaRPr lang="en-US" sz="2000" b="1" dirty="0">
                <a:solidFill>
                  <a:srgbClr val="FFFFFF"/>
                </a:solidFill>
              </a:endParaRPr>
            </a:p>
          </p:txBody>
        </p:sp>
        <p:sp>
          <p:nvSpPr>
            <p:cNvPr id="6" name="项标题"/>
            <p:cNvSpPr txBox="1"/>
            <p:nvPr>
              <p:custDataLst>
                <p:tags r:id="rId5"/>
              </p:custDataLst>
            </p:nvPr>
          </p:nvSpPr>
          <p:spPr>
            <a:xfrm>
              <a:off x="10858" y="926"/>
              <a:ext cx="8725" cy="1242"/>
            </a:xfrm>
            <a:prstGeom prst="rect">
              <a:avLst/>
            </a:prstGeom>
            <a:noFill/>
          </p:spPr>
          <p:txBody>
            <a:bodyPr wrap="square" lIns="0" tIns="0" rIns="0" bIns="0" rtlCol="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b="1" spc="300" dirty="0">
                  <a:solidFill>
                    <a:srgbClr val="0043A8"/>
                  </a:solidFill>
                  <a:effectLst>
                    <a:outerShdw blurRad="38100" dist="25400" dir="5400000" algn="ctr" rotWithShape="0">
                      <a:srgbClr val="6E747A">
                        <a:alpha val="43000"/>
                      </a:srgbClr>
                    </a:outerShdw>
                  </a:effectLst>
                  <a:latin typeface="+mn-ea"/>
                </a:rPr>
                <a:t>研究背景与研究需求</a:t>
              </a:r>
              <a:endParaRPr lang="zh-CN" altLang="en-US" sz="2400" b="1" spc="300" dirty="0">
                <a:solidFill>
                  <a:srgbClr val="0043A8"/>
                </a:solidFill>
                <a:effectLst>
                  <a:outerShdw blurRad="38100" dist="25400" dir="5400000" algn="ctr" rotWithShape="0">
                    <a:srgbClr val="6E747A">
                      <a:alpha val="43000"/>
                    </a:srgbClr>
                  </a:outerShdw>
                </a:effectLst>
                <a:latin typeface="+mn-ea"/>
              </a:endParaRPr>
            </a:p>
          </p:txBody>
        </p:sp>
        <p:sp>
          <p:nvSpPr>
            <p:cNvPr id="8" name="序号"/>
            <p:cNvSpPr txBox="1"/>
            <p:nvPr>
              <p:custDataLst>
                <p:tags r:id="rId6"/>
              </p:custDataLst>
            </p:nvPr>
          </p:nvSpPr>
          <p:spPr>
            <a:xfrm>
              <a:off x="7888" y="2447"/>
              <a:ext cx="2034" cy="1252"/>
            </a:xfrm>
            <a:prstGeom prst="parallelogram">
              <a:avLst>
                <a:gd name="adj" fmla="val 0"/>
              </a:avLst>
            </a:prstGeom>
            <a:gradFill>
              <a:gsLst>
                <a:gs pos="0">
                  <a:srgbClr val="438EF3"/>
                </a:gs>
                <a:gs pos="58000">
                  <a:srgbClr val="0043A8"/>
                </a:gs>
              </a:gsLst>
              <a:lin ang="0" scaled="1"/>
            </a:gradFill>
          </p:spPr>
          <p:txBody>
            <a:bodyPr wrap="none" rtlCol="0" anchor="ctr" anchorCtr="0">
              <a:noAutofit/>
            </a:bodyPr>
            <a:lstStyle>
              <a:defPPr>
                <a:defRPr lang="zh-CN"/>
              </a:defPPr>
              <a:lvl1pPr algn="ct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rPr>
                <a:t>02</a:t>
              </a:r>
              <a:endParaRPr lang="en-US" sz="2000" b="1" dirty="0">
                <a:solidFill>
                  <a:srgbClr val="FFFFFF"/>
                </a:solidFill>
              </a:endParaRPr>
            </a:p>
          </p:txBody>
        </p:sp>
        <p:sp>
          <p:nvSpPr>
            <p:cNvPr id="9" name="项标题"/>
            <p:cNvSpPr txBox="1"/>
            <p:nvPr>
              <p:custDataLst>
                <p:tags r:id="rId7"/>
              </p:custDataLst>
            </p:nvPr>
          </p:nvSpPr>
          <p:spPr>
            <a:xfrm>
              <a:off x="10858" y="2456"/>
              <a:ext cx="8725" cy="1242"/>
            </a:xfrm>
            <a:prstGeom prst="rect">
              <a:avLst/>
            </a:prstGeom>
            <a:noFill/>
          </p:spPr>
          <p:txBody>
            <a:bodyPr wrap="square" lIns="0" tIns="0" rIns="0" bIns="0" rtlCol="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b="1" spc="300" dirty="0">
                  <a:solidFill>
                    <a:srgbClr val="0043A8"/>
                  </a:solidFill>
                  <a:effectLst>
                    <a:outerShdw blurRad="38100" dist="25400" dir="5400000" algn="ctr" rotWithShape="0">
                      <a:srgbClr val="6E747A">
                        <a:alpha val="43000"/>
                      </a:srgbClr>
                    </a:outerShdw>
                  </a:effectLst>
                  <a:latin typeface="+mn-ea"/>
                </a:rPr>
                <a:t>研究内容与技术路线</a:t>
              </a:r>
              <a:endParaRPr lang="zh-CN" altLang="en-US" sz="2400" b="1" spc="300" dirty="0">
                <a:solidFill>
                  <a:srgbClr val="0043A8"/>
                </a:solidFill>
                <a:effectLst>
                  <a:outerShdw blurRad="38100" dist="25400" dir="5400000" algn="ctr" rotWithShape="0">
                    <a:srgbClr val="6E747A">
                      <a:alpha val="43000"/>
                    </a:srgbClr>
                  </a:outerShdw>
                </a:effectLst>
                <a:latin typeface="+mn-ea"/>
              </a:endParaRPr>
            </a:p>
          </p:txBody>
        </p:sp>
        <p:sp>
          <p:nvSpPr>
            <p:cNvPr id="11" name="序号"/>
            <p:cNvSpPr txBox="1"/>
            <p:nvPr>
              <p:custDataLst>
                <p:tags r:id="rId8"/>
              </p:custDataLst>
            </p:nvPr>
          </p:nvSpPr>
          <p:spPr>
            <a:xfrm>
              <a:off x="7888" y="3978"/>
              <a:ext cx="2034" cy="1252"/>
            </a:xfrm>
            <a:prstGeom prst="parallelogram">
              <a:avLst>
                <a:gd name="adj" fmla="val 0"/>
              </a:avLst>
            </a:prstGeom>
            <a:gradFill>
              <a:gsLst>
                <a:gs pos="0">
                  <a:srgbClr val="438EF3"/>
                </a:gs>
                <a:gs pos="58000">
                  <a:srgbClr val="0043A8"/>
                </a:gs>
              </a:gsLst>
              <a:lin ang="0" scaled="1"/>
            </a:gradFill>
          </p:spPr>
          <p:txBody>
            <a:bodyPr wrap="none" rtlCol="0" anchor="ctr" anchorCtr="0">
              <a:noAutofit/>
            </a:bodyPr>
            <a:lstStyle>
              <a:defPPr>
                <a:defRPr lang="zh-CN"/>
              </a:defPPr>
              <a:lvl1pPr algn="ct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rPr>
                <a:t>03</a:t>
              </a:r>
              <a:endParaRPr lang="en-US" sz="2000" b="1" dirty="0">
                <a:solidFill>
                  <a:srgbClr val="FFFFFF"/>
                </a:solidFill>
              </a:endParaRPr>
            </a:p>
          </p:txBody>
        </p:sp>
        <p:sp>
          <p:nvSpPr>
            <p:cNvPr id="12" name="项标题"/>
            <p:cNvSpPr txBox="1"/>
            <p:nvPr>
              <p:custDataLst>
                <p:tags r:id="rId9"/>
              </p:custDataLst>
            </p:nvPr>
          </p:nvSpPr>
          <p:spPr>
            <a:xfrm>
              <a:off x="10858" y="3986"/>
              <a:ext cx="8725" cy="1242"/>
            </a:xfrm>
            <a:prstGeom prst="rect">
              <a:avLst/>
            </a:prstGeom>
            <a:noFill/>
          </p:spPr>
          <p:txBody>
            <a:bodyPr wrap="square" lIns="0" tIns="0" rIns="0" bIns="0" rtlCol="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b="1" spc="300" dirty="0">
                  <a:solidFill>
                    <a:srgbClr val="0043A8"/>
                  </a:solidFill>
                  <a:effectLst>
                    <a:outerShdw blurRad="38100" dist="25400" dir="5400000" algn="ctr" rotWithShape="0">
                      <a:srgbClr val="6E747A">
                        <a:alpha val="43000"/>
                      </a:srgbClr>
                    </a:outerShdw>
                  </a:effectLst>
                  <a:latin typeface="+mn-ea"/>
                </a:rPr>
                <a:t>预计成果及进度安排</a:t>
              </a:r>
              <a:endParaRPr lang="zh-CN" altLang="en-US" sz="2400" b="1" spc="300" dirty="0">
                <a:solidFill>
                  <a:srgbClr val="0043A8"/>
                </a:solidFill>
                <a:effectLst>
                  <a:outerShdw blurRad="38100" dist="25400" dir="5400000" algn="ctr" rotWithShape="0">
                    <a:srgbClr val="6E747A">
                      <a:alpha val="43000"/>
                    </a:srgbClr>
                  </a:outerShdw>
                </a:effectLst>
                <a:latin typeface="+mn-ea"/>
              </a:endParaRPr>
            </a:p>
          </p:txBody>
        </p:sp>
        <p:sp>
          <p:nvSpPr>
            <p:cNvPr id="13" name="序号"/>
            <p:cNvSpPr txBox="1"/>
            <p:nvPr>
              <p:custDataLst>
                <p:tags r:id="rId10"/>
              </p:custDataLst>
            </p:nvPr>
          </p:nvSpPr>
          <p:spPr>
            <a:xfrm>
              <a:off x="7888" y="5509"/>
              <a:ext cx="2034" cy="1252"/>
            </a:xfrm>
            <a:prstGeom prst="parallelogram">
              <a:avLst>
                <a:gd name="adj" fmla="val 0"/>
              </a:avLst>
            </a:prstGeom>
            <a:gradFill>
              <a:gsLst>
                <a:gs pos="0">
                  <a:srgbClr val="438EF3"/>
                </a:gs>
                <a:gs pos="58000">
                  <a:srgbClr val="0043A8"/>
                </a:gs>
              </a:gsLst>
              <a:lin ang="0" scaled="1"/>
            </a:gradFill>
          </p:spPr>
          <p:txBody>
            <a:bodyPr wrap="none" rtlCol="0" anchor="ctr" anchorCtr="0">
              <a:noAutofit/>
            </a:bodyPr>
            <a:lstStyle>
              <a:defPPr>
                <a:defRPr lang="zh-CN"/>
              </a:defPPr>
              <a:lvl1pPr algn="ct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rPr>
                <a:t>04</a:t>
              </a:r>
              <a:endParaRPr lang="en-US" sz="2000" b="1" dirty="0">
                <a:solidFill>
                  <a:srgbClr val="FFFFFF"/>
                </a:solidFill>
              </a:endParaRPr>
            </a:p>
          </p:txBody>
        </p:sp>
        <p:sp>
          <p:nvSpPr>
            <p:cNvPr id="30" name="项标题"/>
            <p:cNvSpPr txBox="1"/>
            <p:nvPr>
              <p:custDataLst>
                <p:tags r:id="rId11"/>
              </p:custDataLst>
            </p:nvPr>
          </p:nvSpPr>
          <p:spPr>
            <a:xfrm>
              <a:off x="10858" y="5519"/>
              <a:ext cx="8725" cy="1242"/>
            </a:xfrm>
            <a:prstGeom prst="rect">
              <a:avLst/>
            </a:prstGeom>
            <a:noFill/>
          </p:spPr>
          <p:txBody>
            <a:bodyPr wrap="square" lIns="0" tIns="0" rIns="0" bIns="0" rtlCol="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b="1" spc="300" dirty="0">
                  <a:solidFill>
                    <a:srgbClr val="0043A8"/>
                  </a:solidFill>
                  <a:effectLst>
                    <a:outerShdw blurRad="38100" dist="25400" dir="5400000" algn="ctr" rotWithShape="0">
                      <a:srgbClr val="6E747A">
                        <a:alpha val="43000"/>
                      </a:srgbClr>
                    </a:outerShdw>
                  </a:effectLst>
                  <a:latin typeface="+mn-ea"/>
                </a:rPr>
                <a:t>研发团队及工作基础</a:t>
              </a:r>
              <a:endParaRPr lang="zh-CN" altLang="en-US" sz="2400" b="1" spc="300" dirty="0">
                <a:solidFill>
                  <a:srgbClr val="0043A8"/>
                </a:solidFill>
                <a:effectLst>
                  <a:outerShdw blurRad="38100" dist="25400" dir="5400000" algn="ctr" rotWithShape="0">
                    <a:srgbClr val="6E747A">
                      <a:alpha val="43000"/>
                    </a:srgbClr>
                  </a:outerShdw>
                </a:effectLst>
                <a:latin typeface="+mn-ea"/>
              </a:endParaRPr>
            </a:p>
          </p:txBody>
        </p:sp>
      </p:grpSp>
    </p:spTree>
    <p:custDataLst>
      <p:tags r:id="rId1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custDataLst>
              <p:tags r:id="rId1"/>
            </p:custDataLst>
          </p:nvPr>
        </p:nvSpPr>
        <p:spPr>
          <a:xfrm>
            <a:off x="647700" y="83820"/>
            <a:ext cx="846074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研究内容七：</a:t>
            </a:r>
            <a:r>
              <a:rPr lang="zh-CN" altLang="zh-CN" sz="3000" dirty="0">
                <a:solidFill>
                  <a:srgbClr val="0043A8"/>
                </a:solidFill>
              </a:rPr>
              <a:t>敏捷嗅测认知</a:t>
            </a:r>
            <a:r>
              <a:rPr lang="zh-CN" altLang="en-US" sz="3000" dirty="0">
                <a:solidFill>
                  <a:srgbClr val="0043A8"/>
                </a:solidFill>
              </a:rPr>
              <a:t>与对抗</a:t>
            </a:r>
            <a:r>
              <a:rPr lang="zh-CN" altLang="zh-CN" sz="3000" dirty="0">
                <a:solidFill>
                  <a:srgbClr val="0043A8"/>
                </a:solidFill>
              </a:rPr>
              <a:t>原理样机验证</a:t>
            </a:r>
            <a:endParaRPr lang="zh-CN" altLang="en-US" sz="3000" dirty="0">
              <a:solidFill>
                <a:srgbClr val="0043A8"/>
              </a:solidFill>
            </a:endParaRPr>
          </a:p>
        </p:txBody>
      </p:sp>
      <p:cxnSp>
        <p:nvCxnSpPr>
          <p:cNvPr id="3" name="直接连接符 2"/>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72" name="箭头: 下 18"/>
          <p:cNvSpPr/>
          <p:nvPr/>
        </p:nvSpPr>
        <p:spPr>
          <a:xfrm rot="16200000">
            <a:off x="6291923" y="3354996"/>
            <a:ext cx="590550" cy="738557"/>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p:cNvGrpSpPr/>
          <p:nvPr/>
        </p:nvGrpSpPr>
        <p:grpSpPr>
          <a:xfrm>
            <a:off x="1403973" y="1034322"/>
            <a:ext cx="4361779" cy="5418680"/>
            <a:chOff x="769133" y="1007699"/>
            <a:chExt cx="4361779" cy="5418680"/>
          </a:xfrm>
        </p:grpSpPr>
        <p:grpSp>
          <p:nvGrpSpPr>
            <p:cNvPr id="94" name="组合 93"/>
            <p:cNvGrpSpPr/>
            <p:nvPr/>
          </p:nvGrpSpPr>
          <p:grpSpPr>
            <a:xfrm>
              <a:off x="769133" y="1007699"/>
              <a:ext cx="4327039" cy="2499160"/>
              <a:chOff x="769133" y="1007699"/>
              <a:chExt cx="4327039" cy="2499160"/>
            </a:xfrm>
          </p:grpSpPr>
          <p:grpSp>
            <p:nvGrpSpPr>
              <p:cNvPr id="24" name="组合 23"/>
              <p:cNvGrpSpPr/>
              <p:nvPr/>
            </p:nvGrpSpPr>
            <p:grpSpPr>
              <a:xfrm>
                <a:off x="769133" y="1007699"/>
                <a:ext cx="4327039" cy="2499160"/>
                <a:chOff x="769133" y="896495"/>
                <a:chExt cx="4327039" cy="2499160"/>
              </a:xfrm>
            </p:grpSpPr>
            <p:grpSp>
              <p:nvGrpSpPr>
                <p:cNvPr id="73" name="组合 72"/>
                <p:cNvGrpSpPr/>
                <p:nvPr/>
              </p:nvGrpSpPr>
              <p:grpSpPr>
                <a:xfrm>
                  <a:off x="1104567" y="944111"/>
                  <a:ext cx="3725645" cy="496996"/>
                  <a:chOff x="1104567" y="5947602"/>
                  <a:chExt cx="3725645" cy="496996"/>
                </a:xfrm>
              </p:grpSpPr>
              <p:sp>
                <p:nvSpPr>
                  <p:cNvPr id="74" name="圆角矩形 34"/>
                  <p:cNvSpPr/>
                  <p:nvPr>
                    <p:custDataLst>
                      <p:tags r:id="rId3"/>
                    </p:custDataLst>
                  </p:nvPr>
                </p:nvSpPr>
                <p:spPr>
                  <a:xfrm>
                    <a:off x="1104567" y="5947602"/>
                    <a:ext cx="3725645" cy="496996"/>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fontScale="87500" lnSpcReduction="10000"/>
                  </a:bodyPr>
                  <a:lstStyle/>
                  <a:p>
                    <a:pPr marL="338455" indent="-234950" algn="ctr" rtl="0" eaLnBrk="0" fontAlgn="auto">
                      <a:lnSpc>
                        <a:spcPct val="100000"/>
                      </a:lnSpc>
                      <a:spcBef>
                        <a:spcPts val="900"/>
                      </a:spcBef>
                    </a:pPr>
                    <a:endParaRPr lang="zh-CN" altLang="en-US" sz="2000" b="1" kern="100" spc="30" dirty="0">
                      <a:solidFill>
                        <a:schemeClr val="tx1"/>
                      </a:solidFill>
                      <a:effectLst/>
                      <a:latin typeface="微软雅黑" panose="020B0503020204020204" charset="-122"/>
                      <a:ea typeface="微软雅黑" panose="020B0503020204020204" charset="-122"/>
                      <a:cs typeface="Times New Roman" panose="02020503050405090304" pitchFamily="18" charset="0"/>
                      <a:sym typeface="+mn-ea"/>
                    </a:endParaRPr>
                  </a:p>
                </p:txBody>
              </p:sp>
              <p:sp>
                <p:nvSpPr>
                  <p:cNvPr id="75" name="文本框 74"/>
                  <p:cNvSpPr txBox="1"/>
                  <p:nvPr>
                    <p:custDataLst>
                      <p:tags r:id="rId4"/>
                    </p:custDataLst>
                  </p:nvPr>
                </p:nvSpPr>
                <p:spPr>
                  <a:xfrm>
                    <a:off x="1299955" y="5974005"/>
                    <a:ext cx="3334871" cy="391654"/>
                  </a:xfrm>
                  <a:prstGeom prst="rect">
                    <a:avLst/>
                  </a:prstGeom>
                  <a:noFill/>
                </p:spPr>
                <p:txBody>
                  <a:bodyPr wrap="square" rtlCol="0"/>
                  <a:lstStyle/>
                  <a:p>
                    <a:pPr algn="ctr"/>
                    <a:r>
                      <a:rPr lang="zh-CN" altLang="en-US" sz="2400" b="1" kern="100" dirty="0">
                        <a:solidFill>
                          <a:schemeClr val="bg1"/>
                        </a:solidFill>
                        <a:latin typeface="微软雅黑" panose="020B0503020204020204" charset="-122"/>
                        <a:ea typeface="微软雅黑" panose="020B0503020204020204" charset="-122"/>
                        <a:cs typeface="Times New Roman" panose="02020503050405090304" pitchFamily="18" charset="0"/>
                      </a:rPr>
                      <a:t>构建星载辐射源天线库</a:t>
                    </a:r>
                    <a:endParaRPr lang="zh-CN" altLang="en-US" sz="2400" b="1" kern="100" dirty="0">
                      <a:solidFill>
                        <a:schemeClr val="bg1"/>
                      </a:solidFill>
                      <a:latin typeface="微软雅黑" panose="020B0503020204020204" charset="-122"/>
                      <a:ea typeface="微软雅黑" panose="020B0503020204020204" charset="-122"/>
                      <a:cs typeface="Times New Roman" panose="02020503050405090304" pitchFamily="18" charset="0"/>
                    </a:endParaRPr>
                  </a:p>
                </p:txBody>
              </p:sp>
            </p:grpSp>
            <p:sp>
              <p:nvSpPr>
                <p:cNvPr id="76" name="矩形: 圆角 53"/>
                <p:cNvSpPr/>
                <p:nvPr>
                  <p:custDataLst>
                    <p:tags r:id="rId5"/>
                  </p:custDataLst>
                </p:nvPr>
              </p:nvSpPr>
              <p:spPr>
                <a:xfrm>
                  <a:off x="769133" y="896495"/>
                  <a:ext cx="4327039" cy="249916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grpSp>
          <p:grpSp>
            <p:nvGrpSpPr>
              <p:cNvPr id="33" name="组合 32"/>
              <p:cNvGrpSpPr/>
              <p:nvPr/>
            </p:nvGrpSpPr>
            <p:grpSpPr>
              <a:xfrm>
                <a:off x="1104567" y="1781744"/>
                <a:ext cx="1490352" cy="1249271"/>
                <a:chOff x="1104567" y="1734896"/>
                <a:chExt cx="1490352" cy="1249271"/>
              </a:xfrm>
            </p:grpSpPr>
            <p:sp>
              <p:nvSpPr>
                <p:cNvPr id="81" name="圆角矩形 9"/>
                <p:cNvSpPr/>
                <p:nvPr/>
              </p:nvSpPr>
              <p:spPr>
                <a:xfrm>
                  <a:off x="1104567" y="1734896"/>
                  <a:ext cx="1490352" cy="423529"/>
                </a:xfrm>
                <a:prstGeom prst="roundRect">
                  <a:avLst/>
                </a:prstGeom>
                <a:noFill/>
                <a:ln w="19050">
                  <a:solidFill>
                    <a:srgbClr val="0043A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lang="zh-CN" altLang="en-US" sz="1400" b="1" dirty="0">
                      <a:solidFill>
                        <a:srgbClr val="000000"/>
                      </a:solidFill>
                      <a:latin typeface="微软雅黑" panose="020B0503020204020204" charset="-122"/>
                      <a:ea typeface="微软雅黑" panose="020B0503020204020204" charset="-122"/>
                      <a:sym typeface="+mn-ea"/>
                    </a:rPr>
                    <a:t>电磁仿真建模</a:t>
                  </a:r>
                  <a:endParaRPr lang="zh-CN" altLang="en-US" sz="14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sp>
              <p:nvSpPr>
                <p:cNvPr id="82" name="圆角矩形 9"/>
                <p:cNvSpPr/>
                <p:nvPr/>
              </p:nvSpPr>
              <p:spPr>
                <a:xfrm>
                  <a:off x="1104567" y="2560638"/>
                  <a:ext cx="1490352" cy="423529"/>
                </a:xfrm>
                <a:prstGeom prst="roundRect">
                  <a:avLst/>
                </a:prstGeom>
                <a:noFill/>
                <a:ln w="19050">
                  <a:solidFill>
                    <a:srgbClr val="0043A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lang="zh-CN" altLang="en-US" sz="1400" b="1" dirty="0">
                      <a:solidFill>
                        <a:srgbClr val="000000"/>
                      </a:solidFill>
                      <a:latin typeface="微软雅黑" panose="020B0503020204020204" charset="-122"/>
                      <a:ea typeface="微软雅黑" panose="020B0503020204020204" charset="-122"/>
                      <a:sym typeface="+mn-ea"/>
                    </a:rPr>
                    <a:t>实测数据校准</a:t>
                  </a:r>
                  <a:endParaRPr lang="zh-CN" altLang="en-US" sz="14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sp>
              <p:nvSpPr>
                <p:cNvPr id="32" name="十字形 31"/>
                <p:cNvSpPr/>
                <p:nvPr/>
              </p:nvSpPr>
              <p:spPr>
                <a:xfrm>
                  <a:off x="1705743" y="2215531"/>
                  <a:ext cx="288000" cy="288000"/>
                </a:xfrm>
                <a:prstGeom prst="plus">
                  <a:avLst>
                    <a:gd name="adj" fmla="val 39654"/>
                  </a:avLst>
                </a:prstGeom>
                <a:solidFill>
                  <a:srgbClr val="006FBF"/>
                </a:solidFill>
                <a:ln>
                  <a:solidFill>
                    <a:srgbClr val="3974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3" name="图片 82"/>
              <p:cNvPicPr/>
              <p:nvPr/>
            </p:nvPicPr>
            <p:blipFill>
              <a:blip r:embed="rId6"/>
              <a:stretch>
                <a:fillRect/>
              </a:stretch>
            </p:blipFill>
            <p:spPr>
              <a:xfrm>
                <a:off x="2884396" y="1623654"/>
                <a:ext cx="1807004" cy="788932"/>
              </a:xfrm>
              <a:prstGeom prst="rect">
                <a:avLst/>
              </a:prstGeom>
            </p:spPr>
          </p:pic>
          <p:pic>
            <p:nvPicPr>
              <p:cNvPr id="87" name="图片 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71961" y="2602429"/>
                <a:ext cx="1057121" cy="693156"/>
              </a:xfrm>
              <a:prstGeom prst="rect">
                <a:avLst/>
              </a:prstGeom>
            </p:spPr>
          </p:pic>
          <p:pic>
            <p:nvPicPr>
              <p:cNvPr id="42" name="图片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81880" y="2623531"/>
                <a:ext cx="996190" cy="657986"/>
              </a:xfrm>
              <a:prstGeom prst="rect">
                <a:avLst/>
              </a:prstGeom>
            </p:spPr>
          </p:pic>
        </p:grpSp>
        <p:grpSp>
          <p:nvGrpSpPr>
            <p:cNvPr id="95" name="组合 94"/>
            <p:cNvGrpSpPr/>
            <p:nvPr/>
          </p:nvGrpSpPr>
          <p:grpSpPr>
            <a:xfrm>
              <a:off x="803873" y="3927219"/>
              <a:ext cx="4327039" cy="2499160"/>
              <a:chOff x="803873" y="3927219"/>
              <a:chExt cx="4327039" cy="2499160"/>
            </a:xfrm>
          </p:grpSpPr>
          <p:grpSp>
            <p:nvGrpSpPr>
              <p:cNvPr id="25" name="组合 24"/>
              <p:cNvGrpSpPr/>
              <p:nvPr/>
            </p:nvGrpSpPr>
            <p:grpSpPr>
              <a:xfrm>
                <a:off x="803873" y="3927219"/>
                <a:ext cx="4327039" cy="2499160"/>
                <a:chOff x="803873" y="3989000"/>
                <a:chExt cx="4327039" cy="2499160"/>
              </a:xfrm>
            </p:grpSpPr>
            <p:sp>
              <p:nvSpPr>
                <p:cNvPr id="69" name="矩形: 圆角 53"/>
                <p:cNvSpPr/>
                <p:nvPr>
                  <p:custDataLst>
                    <p:tags r:id="rId9"/>
                  </p:custDataLst>
                </p:nvPr>
              </p:nvSpPr>
              <p:spPr>
                <a:xfrm>
                  <a:off x="803873" y="3989000"/>
                  <a:ext cx="4327039" cy="249916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grpSp>
              <p:nvGrpSpPr>
                <p:cNvPr id="11" name="组合 10"/>
                <p:cNvGrpSpPr/>
                <p:nvPr/>
              </p:nvGrpSpPr>
              <p:grpSpPr>
                <a:xfrm>
                  <a:off x="1104567" y="5947602"/>
                  <a:ext cx="3725645" cy="496996"/>
                  <a:chOff x="1104567" y="5947602"/>
                  <a:chExt cx="3725645" cy="496996"/>
                </a:xfrm>
              </p:grpSpPr>
              <p:sp>
                <p:nvSpPr>
                  <p:cNvPr id="51" name="圆角矩形 34"/>
                  <p:cNvSpPr/>
                  <p:nvPr>
                    <p:custDataLst>
                      <p:tags r:id="rId10"/>
                    </p:custDataLst>
                  </p:nvPr>
                </p:nvSpPr>
                <p:spPr>
                  <a:xfrm>
                    <a:off x="1104567" y="5947602"/>
                    <a:ext cx="3725645" cy="496996"/>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fontScale="87500" lnSpcReduction="10000"/>
                  </a:bodyPr>
                  <a:lstStyle/>
                  <a:p>
                    <a:pPr marL="338455" indent="-234950" algn="ctr" rtl="0" eaLnBrk="0" fontAlgn="auto">
                      <a:lnSpc>
                        <a:spcPct val="100000"/>
                      </a:lnSpc>
                      <a:spcBef>
                        <a:spcPts val="900"/>
                      </a:spcBef>
                    </a:pPr>
                    <a:endParaRPr lang="zh-CN" altLang="en-US" sz="2000" b="1" kern="100" spc="30" dirty="0">
                      <a:solidFill>
                        <a:schemeClr val="tx1"/>
                      </a:solidFill>
                      <a:effectLst/>
                      <a:latin typeface="微软雅黑" panose="020B0503020204020204" charset="-122"/>
                      <a:ea typeface="微软雅黑" panose="020B0503020204020204" charset="-122"/>
                      <a:cs typeface="Times New Roman" panose="02020503050405090304" pitchFamily="18" charset="0"/>
                      <a:sym typeface="+mn-ea"/>
                    </a:endParaRPr>
                  </a:p>
                </p:txBody>
              </p:sp>
              <p:sp>
                <p:nvSpPr>
                  <p:cNvPr id="70" name="文本框 69"/>
                  <p:cNvSpPr txBox="1"/>
                  <p:nvPr>
                    <p:custDataLst>
                      <p:tags r:id="rId11"/>
                    </p:custDataLst>
                  </p:nvPr>
                </p:nvSpPr>
                <p:spPr>
                  <a:xfrm>
                    <a:off x="1299955" y="5974005"/>
                    <a:ext cx="3334871" cy="391654"/>
                  </a:xfrm>
                  <a:prstGeom prst="rect">
                    <a:avLst/>
                  </a:prstGeom>
                  <a:noFill/>
                </p:spPr>
                <p:txBody>
                  <a:bodyPr wrap="square" rtlCol="0"/>
                  <a:lstStyle/>
                  <a:p>
                    <a:pPr algn="ctr"/>
                    <a:r>
                      <a:rPr lang="zh-CN" altLang="en-US" sz="2400" b="1" kern="100" dirty="0">
                        <a:solidFill>
                          <a:schemeClr val="bg1"/>
                        </a:solidFill>
                        <a:latin typeface="微软雅黑" panose="020B0503020204020204" charset="-122"/>
                        <a:ea typeface="微软雅黑" panose="020B0503020204020204" charset="-122"/>
                        <a:cs typeface="Times New Roman" panose="02020503050405090304" pitchFamily="18" charset="0"/>
                      </a:rPr>
                      <a:t>构建传输波形库</a:t>
                    </a:r>
                    <a:endParaRPr lang="zh-CN" altLang="en-US" sz="2400" b="1" kern="100" dirty="0">
                      <a:solidFill>
                        <a:schemeClr val="bg1"/>
                      </a:solidFill>
                      <a:latin typeface="微软雅黑" panose="020B0503020204020204" charset="-122"/>
                      <a:ea typeface="微软雅黑" panose="020B0503020204020204" charset="-122"/>
                      <a:cs typeface="Times New Roman" panose="02020503050405090304" pitchFamily="18" charset="0"/>
                    </a:endParaRPr>
                  </a:p>
                </p:txBody>
              </p:sp>
            </p:grpSp>
          </p:grpSp>
          <p:grpSp>
            <p:nvGrpSpPr>
              <p:cNvPr id="88" name="组合 87"/>
              <p:cNvGrpSpPr/>
              <p:nvPr/>
            </p:nvGrpSpPr>
            <p:grpSpPr>
              <a:xfrm>
                <a:off x="1104567" y="4281885"/>
                <a:ext cx="1490352" cy="1249271"/>
                <a:chOff x="1104567" y="1734896"/>
                <a:chExt cx="1490352" cy="1249271"/>
              </a:xfrm>
            </p:grpSpPr>
            <p:sp>
              <p:nvSpPr>
                <p:cNvPr id="89" name="圆角矩形 9"/>
                <p:cNvSpPr/>
                <p:nvPr/>
              </p:nvSpPr>
              <p:spPr>
                <a:xfrm>
                  <a:off x="1104567" y="1734896"/>
                  <a:ext cx="1490352" cy="423529"/>
                </a:xfrm>
                <a:prstGeom prst="roundRect">
                  <a:avLst/>
                </a:prstGeom>
                <a:noFill/>
                <a:ln w="19050">
                  <a:solidFill>
                    <a:srgbClr val="0043A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lang="zh-CN" altLang="en-US" sz="1400" b="1" noProof="0" dirty="0">
                      <a:ln>
                        <a:noFill/>
                      </a:ln>
                      <a:solidFill>
                        <a:srgbClr val="000000"/>
                      </a:solidFill>
                      <a:effectLst/>
                      <a:uLnTx/>
                      <a:uFillTx/>
                      <a:latin typeface="微软雅黑" panose="020B0503020204020204" charset="-122"/>
                      <a:ea typeface="微软雅黑" panose="020B0503020204020204" charset="-122"/>
                      <a:sym typeface="+mn-ea"/>
                    </a:rPr>
                    <a:t>理论模型构建</a:t>
                  </a:r>
                  <a:endParaRPr lang="zh-CN" altLang="en-US" sz="14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sp>
              <p:nvSpPr>
                <p:cNvPr id="90" name="圆角矩形 9"/>
                <p:cNvSpPr/>
                <p:nvPr/>
              </p:nvSpPr>
              <p:spPr>
                <a:xfrm>
                  <a:off x="1104567" y="2560638"/>
                  <a:ext cx="1490352" cy="423529"/>
                </a:xfrm>
                <a:prstGeom prst="roundRect">
                  <a:avLst/>
                </a:prstGeom>
                <a:noFill/>
                <a:ln w="19050">
                  <a:solidFill>
                    <a:srgbClr val="0043A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lang="zh-CN" altLang="en-US" sz="1400" b="1" noProof="0" dirty="0">
                      <a:ln>
                        <a:noFill/>
                      </a:ln>
                      <a:solidFill>
                        <a:srgbClr val="000000"/>
                      </a:solidFill>
                      <a:effectLst/>
                      <a:uLnTx/>
                      <a:uFillTx/>
                      <a:latin typeface="微软雅黑" panose="020B0503020204020204" charset="-122"/>
                      <a:ea typeface="微软雅黑" panose="020B0503020204020204" charset="-122"/>
                      <a:sym typeface="+mn-ea"/>
                    </a:rPr>
                    <a:t>仿真与实测验证</a:t>
                  </a:r>
                  <a:endParaRPr lang="zh-CN" altLang="en-US" sz="14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sp>
              <p:nvSpPr>
                <p:cNvPr id="91" name="十字形 90"/>
                <p:cNvSpPr/>
                <p:nvPr/>
              </p:nvSpPr>
              <p:spPr>
                <a:xfrm>
                  <a:off x="1705743" y="2215531"/>
                  <a:ext cx="288000" cy="288000"/>
                </a:xfrm>
                <a:prstGeom prst="plus">
                  <a:avLst>
                    <a:gd name="adj" fmla="val 39654"/>
                  </a:avLst>
                </a:prstGeom>
                <a:solidFill>
                  <a:srgbClr val="006FBF"/>
                </a:solidFill>
                <a:ln>
                  <a:solidFill>
                    <a:srgbClr val="3974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2" name="图片 91"/>
              <p:cNvPicPr>
                <a:picLocks noChangeAspect="1"/>
              </p:cNvPicPr>
              <p:nvPr/>
            </p:nvPicPr>
            <p:blipFill>
              <a:blip r:embed="rId12"/>
              <a:stretch>
                <a:fillRect/>
              </a:stretch>
            </p:blipFill>
            <p:spPr>
              <a:xfrm>
                <a:off x="2692125" y="4200064"/>
                <a:ext cx="2185945" cy="711353"/>
              </a:xfrm>
              <a:prstGeom prst="rect">
                <a:avLst/>
              </a:prstGeom>
            </p:spPr>
          </p:pic>
          <p:pic>
            <p:nvPicPr>
              <p:cNvPr id="93" name="图片 92"/>
              <p:cNvPicPr>
                <a:picLocks noChangeAspect="1"/>
              </p:cNvPicPr>
              <p:nvPr/>
            </p:nvPicPr>
            <p:blipFill>
              <a:blip r:embed="rId13"/>
              <a:stretch>
                <a:fillRect/>
              </a:stretch>
            </p:blipFill>
            <p:spPr>
              <a:xfrm>
                <a:off x="3150288" y="4947923"/>
                <a:ext cx="1357588" cy="828359"/>
              </a:xfrm>
              <a:prstGeom prst="rect">
                <a:avLst/>
              </a:prstGeom>
            </p:spPr>
          </p:pic>
        </p:grpSp>
      </p:grpSp>
      <p:sp>
        <p:nvSpPr>
          <p:cNvPr id="99" name="矩形: 圆角 23"/>
          <p:cNvSpPr/>
          <p:nvPr>
            <p:custDataLst>
              <p:tags r:id="rId14"/>
            </p:custDataLst>
          </p:nvPr>
        </p:nvSpPr>
        <p:spPr>
          <a:xfrm>
            <a:off x="627868" y="825500"/>
            <a:ext cx="5468132" cy="5836325"/>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grpSp>
        <p:nvGrpSpPr>
          <p:cNvPr id="108" name="组合 107"/>
          <p:cNvGrpSpPr/>
          <p:nvPr/>
        </p:nvGrpSpPr>
        <p:grpSpPr>
          <a:xfrm>
            <a:off x="738049" y="1301563"/>
            <a:ext cx="536841" cy="4626248"/>
            <a:chOff x="688811" y="1301563"/>
            <a:chExt cx="536841" cy="4626248"/>
          </a:xfrm>
        </p:grpSpPr>
        <p:sp>
          <p:nvSpPr>
            <p:cNvPr id="98" name="圆角矩形 34"/>
            <p:cNvSpPr/>
            <p:nvPr>
              <p:custDataLst>
                <p:tags r:id="rId15"/>
              </p:custDataLst>
            </p:nvPr>
          </p:nvSpPr>
          <p:spPr>
            <a:xfrm>
              <a:off x="688811" y="1301563"/>
              <a:ext cx="536841" cy="4626248"/>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marL="338455" indent="-234950" algn="ctr" rtl="0" eaLnBrk="0" fontAlgn="auto">
                <a:lnSpc>
                  <a:spcPct val="100000"/>
                </a:lnSpc>
                <a:spcBef>
                  <a:spcPts val="900"/>
                </a:spcBef>
              </a:pPr>
              <a:endParaRPr lang="zh-CN" altLang="en-US" sz="2000" b="1" kern="100" spc="30" dirty="0">
                <a:solidFill>
                  <a:schemeClr val="tx1"/>
                </a:solidFill>
                <a:effectLst/>
                <a:latin typeface="微软雅黑" panose="020B0503020204020204" charset="-122"/>
                <a:ea typeface="微软雅黑" panose="020B0503020204020204" charset="-122"/>
                <a:cs typeface="Times New Roman" panose="02020503050405090304" pitchFamily="18" charset="0"/>
                <a:sym typeface="+mn-ea"/>
              </a:endParaRPr>
            </a:p>
          </p:txBody>
        </p:sp>
        <p:sp>
          <p:nvSpPr>
            <p:cNvPr id="100" name="文本框 99"/>
            <p:cNvSpPr txBox="1"/>
            <p:nvPr>
              <p:custDataLst>
                <p:tags r:id="rId16"/>
              </p:custDataLst>
            </p:nvPr>
          </p:nvSpPr>
          <p:spPr>
            <a:xfrm>
              <a:off x="714470" y="2146595"/>
              <a:ext cx="485521" cy="2720528"/>
            </a:xfrm>
            <a:prstGeom prst="rect">
              <a:avLst/>
            </a:prstGeom>
            <a:noFill/>
          </p:spPr>
          <p:txBody>
            <a:bodyPr wrap="square" anchor="ctr">
              <a:noAutofit/>
            </a:bodyPr>
            <a:lstStyle/>
            <a:p>
              <a:pPr algn="ctr"/>
              <a:r>
                <a:rPr lang="zh-CN" altLang="en-US" sz="2400" b="1" kern="100" dirty="0">
                  <a:solidFill>
                    <a:srgbClr val="FFFFFF"/>
                  </a:solidFill>
                  <a:latin typeface="微软雅黑" panose="020B0503020204020204" charset="-122"/>
                  <a:ea typeface="微软雅黑" panose="020B0503020204020204" charset="-122"/>
                  <a:cs typeface="Times New Roman" panose="02020503050405090304" pitchFamily="18" charset="0"/>
                </a:rPr>
                <a:t>星载辐射源模拟</a:t>
              </a:r>
              <a:endParaRPr lang="zh-CN" altLang="en-US" sz="2400" b="1" kern="100" dirty="0">
                <a:solidFill>
                  <a:srgbClr val="FFFFFF"/>
                </a:solidFill>
                <a:effectLst/>
                <a:latin typeface="微软雅黑" panose="020B0503020204020204" charset="-122"/>
                <a:ea typeface="微软雅黑" panose="020B0503020204020204" charset="-122"/>
                <a:cs typeface="Times New Roman" panose="02020503050405090304" pitchFamily="18" charset="0"/>
              </a:endParaRPr>
            </a:p>
          </p:txBody>
        </p:sp>
      </p:grpSp>
      <p:sp>
        <p:nvSpPr>
          <p:cNvPr id="105" name="矩形: 圆角 23"/>
          <p:cNvSpPr/>
          <p:nvPr>
            <p:custDataLst>
              <p:tags r:id="rId17"/>
            </p:custDataLst>
          </p:nvPr>
        </p:nvSpPr>
        <p:spPr>
          <a:xfrm>
            <a:off x="7032609" y="835660"/>
            <a:ext cx="4422245" cy="5836325"/>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grpSp>
        <p:nvGrpSpPr>
          <p:cNvPr id="107" name="组合 106"/>
          <p:cNvGrpSpPr/>
          <p:nvPr/>
        </p:nvGrpSpPr>
        <p:grpSpPr>
          <a:xfrm>
            <a:off x="10795185" y="1362257"/>
            <a:ext cx="536841" cy="4626248"/>
            <a:chOff x="7043474" y="1414957"/>
            <a:chExt cx="536841" cy="4626248"/>
          </a:xfrm>
        </p:grpSpPr>
        <p:sp>
          <p:nvSpPr>
            <p:cNvPr id="104" name="圆角矩形 34"/>
            <p:cNvSpPr/>
            <p:nvPr>
              <p:custDataLst>
                <p:tags r:id="rId18"/>
              </p:custDataLst>
            </p:nvPr>
          </p:nvSpPr>
          <p:spPr>
            <a:xfrm>
              <a:off x="7043474" y="1414957"/>
              <a:ext cx="536841" cy="4626248"/>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marL="338455" indent="-234950" algn="ctr" rtl="0" eaLnBrk="0" fontAlgn="auto">
                <a:lnSpc>
                  <a:spcPct val="100000"/>
                </a:lnSpc>
                <a:spcBef>
                  <a:spcPts val="900"/>
                </a:spcBef>
              </a:pPr>
              <a:endParaRPr lang="zh-CN" altLang="en-US" sz="2000" b="1" kern="100" spc="30" dirty="0">
                <a:solidFill>
                  <a:schemeClr val="tx1"/>
                </a:solidFill>
                <a:effectLst/>
                <a:latin typeface="微软雅黑" panose="020B0503020204020204" charset="-122"/>
                <a:ea typeface="微软雅黑" panose="020B0503020204020204" charset="-122"/>
                <a:cs typeface="Times New Roman" panose="02020503050405090304" pitchFamily="18" charset="0"/>
                <a:sym typeface="+mn-ea"/>
              </a:endParaRPr>
            </a:p>
          </p:txBody>
        </p:sp>
        <p:sp>
          <p:nvSpPr>
            <p:cNvPr id="106" name="文本框 105"/>
            <p:cNvSpPr txBox="1"/>
            <p:nvPr>
              <p:custDataLst>
                <p:tags r:id="rId19"/>
              </p:custDataLst>
            </p:nvPr>
          </p:nvSpPr>
          <p:spPr>
            <a:xfrm>
              <a:off x="7069133" y="2259989"/>
              <a:ext cx="485521" cy="2720528"/>
            </a:xfrm>
            <a:prstGeom prst="rect">
              <a:avLst/>
            </a:prstGeom>
            <a:noFill/>
          </p:spPr>
          <p:txBody>
            <a:bodyPr wrap="square" anchor="ctr">
              <a:noAutofit/>
            </a:bodyPr>
            <a:lstStyle/>
            <a:p>
              <a:pPr algn="ctr"/>
              <a:r>
                <a:rPr lang="zh-CN" altLang="en-US" sz="2400" b="1" kern="100" dirty="0">
                  <a:solidFill>
                    <a:srgbClr val="FFFFFF"/>
                  </a:solidFill>
                  <a:effectLst/>
                  <a:latin typeface="微软雅黑" panose="020B0503020204020204" charset="-122"/>
                  <a:ea typeface="微软雅黑" panose="020B0503020204020204" charset="-122"/>
                  <a:cs typeface="Times New Roman" panose="02020503050405090304" pitchFamily="18" charset="0"/>
                </a:rPr>
                <a:t>嗅测场景搭建</a:t>
              </a:r>
              <a:endParaRPr lang="zh-CN" altLang="en-US" sz="2400" b="1" kern="100" dirty="0">
                <a:solidFill>
                  <a:srgbClr val="FFFFFF"/>
                </a:solidFill>
                <a:effectLst/>
                <a:latin typeface="微软雅黑" panose="020B0503020204020204" charset="-122"/>
                <a:ea typeface="微软雅黑" panose="020B0503020204020204" charset="-122"/>
                <a:cs typeface="Times New Roman" panose="02020503050405090304" pitchFamily="18" charset="0"/>
              </a:endParaRPr>
            </a:p>
          </p:txBody>
        </p:sp>
      </p:grpSp>
      <p:grpSp>
        <p:nvGrpSpPr>
          <p:cNvPr id="131" name="组合 130"/>
          <p:cNvGrpSpPr/>
          <p:nvPr/>
        </p:nvGrpSpPr>
        <p:grpSpPr>
          <a:xfrm>
            <a:off x="7355387" y="2065642"/>
            <a:ext cx="648000" cy="3356040"/>
            <a:chOff x="7229711" y="1618004"/>
            <a:chExt cx="648000" cy="3356040"/>
          </a:xfrm>
        </p:grpSpPr>
        <p:sp>
          <p:nvSpPr>
            <p:cNvPr id="109" name="圆角矩形 9"/>
            <p:cNvSpPr/>
            <p:nvPr/>
          </p:nvSpPr>
          <p:spPr>
            <a:xfrm>
              <a:off x="7229711" y="1618004"/>
              <a:ext cx="648000" cy="720000"/>
            </a:xfrm>
            <a:prstGeom prst="roundRect">
              <a:avLst/>
            </a:prstGeom>
            <a:noFill/>
            <a:ln w="19050">
              <a:solidFill>
                <a:srgbClr val="0043A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lang="zh-CN" altLang="en-US" sz="1400" b="1" noProof="0" dirty="0">
                  <a:ln>
                    <a:noFill/>
                  </a:ln>
                  <a:solidFill>
                    <a:srgbClr val="000000"/>
                  </a:solidFill>
                  <a:effectLst/>
                  <a:uLnTx/>
                  <a:uFillTx/>
                  <a:latin typeface="微软雅黑" panose="020B0503020204020204" charset="-122"/>
                  <a:ea typeface="微软雅黑" panose="020B0503020204020204" charset="-122"/>
                  <a:sym typeface="+mn-ea"/>
                </a:rPr>
                <a:t>建立传输基线</a:t>
              </a:r>
              <a:endParaRPr lang="zh-CN" altLang="en-US" sz="14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sp>
          <p:nvSpPr>
            <p:cNvPr id="110" name="圆角矩形 9"/>
            <p:cNvSpPr/>
            <p:nvPr/>
          </p:nvSpPr>
          <p:spPr>
            <a:xfrm>
              <a:off x="7229711" y="2936024"/>
              <a:ext cx="648000" cy="720000"/>
            </a:xfrm>
            <a:prstGeom prst="roundRect">
              <a:avLst/>
            </a:prstGeom>
            <a:noFill/>
            <a:ln w="19050">
              <a:solidFill>
                <a:srgbClr val="0043A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lang="zh-CN" altLang="en-US" sz="1400" b="1" dirty="0">
                  <a:solidFill>
                    <a:srgbClr val="000000"/>
                  </a:solidFill>
                  <a:latin typeface="微软雅黑" panose="020B0503020204020204" charset="-122"/>
                  <a:ea typeface="微软雅黑" panose="020B0503020204020204" charset="-122"/>
                  <a:sym typeface="+mn-ea"/>
                </a:rPr>
                <a:t>特定业务配置</a:t>
              </a:r>
              <a:endParaRPr lang="zh-CN" altLang="en-US" sz="14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sp>
          <p:nvSpPr>
            <p:cNvPr id="111" name="十字形 110"/>
            <p:cNvSpPr/>
            <p:nvPr/>
          </p:nvSpPr>
          <p:spPr>
            <a:xfrm>
              <a:off x="7409711" y="2490703"/>
              <a:ext cx="288000" cy="288000"/>
            </a:xfrm>
            <a:prstGeom prst="plus">
              <a:avLst>
                <a:gd name="adj" fmla="val 39654"/>
              </a:avLst>
            </a:prstGeom>
            <a:solidFill>
              <a:srgbClr val="006FBF"/>
            </a:solidFill>
            <a:ln>
              <a:solidFill>
                <a:srgbClr val="3974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圆角矩形 9"/>
            <p:cNvSpPr/>
            <p:nvPr/>
          </p:nvSpPr>
          <p:spPr>
            <a:xfrm>
              <a:off x="7229711" y="4254044"/>
              <a:ext cx="648000" cy="720000"/>
            </a:xfrm>
            <a:prstGeom prst="roundRect">
              <a:avLst/>
            </a:prstGeom>
            <a:noFill/>
            <a:ln w="19050">
              <a:solidFill>
                <a:srgbClr val="0043A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lang="zh-CN" altLang="en-US" sz="1400" b="1" dirty="0">
                  <a:solidFill>
                    <a:srgbClr val="000000"/>
                  </a:solidFill>
                  <a:latin typeface="微软雅黑" panose="020B0503020204020204" charset="-122"/>
                  <a:ea typeface="微软雅黑" panose="020B0503020204020204" charset="-122"/>
                  <a:sym typeface="+mn-ea"/>
                </a:rPr>
                <a:t>动态场景注入</a:t>
              </a:r>
              <a:endParaRPr lang="zh-CN" altLang="en-US" sz="14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sp>
          <p:nvSpPr>
            <p:cNvPr id="113" name="十字形 112"/>
            <p:cNvSpPr/>
            <p:nvPr/>
          </p:nvSpPr>
          <p:spPr>
            <a:xfrm>
              <a:off x="7409711" y="3813345"/>
              <a:ext cx="288000" cy="288000"/>
            </a:xfrm>
            <a:prstGeom prst="plus">
              <a:avLst>
                <a:gd name="adj" fmla="val 39654"/>
              </a:avLst>
            </a:prstGeom>
            <a:solidFill>
              <a:srgbClr val="006FBF"/>
            </a:solidFill>
            <a:ln>
              <a:solidFill>
                <a:srgbClr val="3974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7" name="图片 11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298038" y="4455724"/>
            <a:ext cx="2340000" cy="1678950"/>
          </a:xfrm>
          <a:prstGeom prst="rect">
            <a:avLst/>
          </a:prstGeom>
        </p:spPr>
      </p:pic>
      <p:pic>
        <p:nvPicPr>
          <p:cNvPr id="124" name="图片 1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298038" y="2609338"/>
            <a:ext cx="2340000" cy="1716499"/>
          </a:xfrm>
          <a:prstGeom prst="rect">
            <a:avLst/>
          </a:prstGeom>
        </p:spPr>
      </p:pic>
      <p:pic>
        <p:nvPicPr>
          <p:cNvPr id="130" name="图片 12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298038" y="1362257"/>
            <a:ext cx="2340000" cy="1106126"/>
          </a:xfrm>
          <a:prstGeom prst="rect">
            <a:avLst/>
          </a:prstGeom>
        </p:spPr>
      </p:pic>
    </p:spTree>
    <p:custDataLst>
      <p:tags r:id="rId2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s://docer-ks3.wpscdn.cn/picture/115038869/45293764295a4d72ee03cfdc158ce9d3_612.jpg" descr="蓝色抽象现代背景"/>
          <p:cNvPicPr>
            <a:picLocks noChangeAspect="1"/>
          </p:cNvPicPr>
          <p:nvPr/>
        </p:nvPicPr>
        <p:blipFill>
          <a:blip r:embed="rId1"/>
          <a:stretch>
            <a:fillRect/>
          </a:stretch>
        </p:blipFill>
        <p:spPr>
          <a:xfrm>
            <a:off x="0" y="-6350"/>
            <a:ext cx="12192635" cy="6858000"/>
          </a:xfrm>
          <a:prstGeom prst="rect">
            <a:avLst/>
          </a:prstGeom>
        </p:spPr>
      </p:pic>
      <p:grpSp>
        <p:nvGrpSpPr>
          <p:cNvPr id="4" name="组合 3"/>
          <p:cNvGrpSpPr/>
          <p:nvPr/>
        </p:nvGrpSpPr>
        <p:grpSpPr>
          <a:xfrm>
            <a:off x="7446010" y="-6350"/>
            <a:ext cx="3615690" cy="6864350"/>
            <a:chOff x="3110" y="-10"/>
            <a:chExt cx="5694" cy="10810"/>
          </a:xfrm>
        </p:grpSpPr>
        <p:sp>
          <p:nvSpPr>
            <p:cNvPr id="8" name="矩形 7"/>
            <p:cNvSpPr/>
            <p:nvPr/>
          </p:nvSpPr>
          <p:spPr>
            <a:xfrm>
              <a:off x="3110" y="0"/>
              <a:ext cx="5694" cy="108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603" y="-10"/>
              <a:ext cx="2612" cy="2807"/>
            </a:xfrm>
            <a:prstGeom prst="rect">
              <a:avLst/>
            </a:prstGeom>
            <a:solidFill>
              <a:srgbClr val="0043A8"/>
            </a:solidFill>
          </p:spPr>
          <p:txBody>
            <a:bodyPr wrap="none">
              <a:noAutofit/>
            </a:bodyPr>
            <a:lstStyle/>
            <a:p>
              <a:pPr lvl="0" algn="ctr"/>
              <a:endParaRPr lang="en-US" altLang="zh-CN" sz="96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4603" y="830"/>
              <a:ext cx="2612" cy="2999"/>
            </a:xfrm>
            <a:prstGeom prst="rect">
              <a:avLst/>
            </a:prstGeom>
            <a:solidFill>
              <a:srgbClr val="0043A8"/>
            </a:solidFill>
          </p:spPr>
          <p:txBody>
            <a:bodyPr wrap="none">
              <a:noAutofit/>
            </a:bodyPr>
            <a:lstStyle/>
            <a:p>
              <a:pPr lvl="0" algn="ctr"/>
              <a:r>
                <a:rPr lang="en-US" altLang="zh-CN" sz="9600" b="1" dirty="0">
                  <a:solidFill>
                    <a:schemeClr val="bg1"/>
                  </a:solidFill>
                  <a:latin typeface="微软雅黑" panose="020B0503020204020204" charset="-122"/>
                  <a:ea typeface="微软雅黑" panose="020B0503020204020204" charset="-122"/>
                </a:rPr>
                <a:t>03</a:t>
              </a:r>
              <a:endParaRPr lang="en-US" altLang="zh-CN" sz="9600" b="1" dirty="0">
                <a:solidFill>
                  <a:schemeClr val="bg1"/>
                </a:solidFill>
                <a:latin typeface="微软雅黑" panose="020B0503020204020204" charset="-122"/>
                <a:ea typeface="微软雅黑" panose="020B0503020204020204" charset="-122"/>
              </a:endParaRPr>
            </a:p>
          </p:txBody>
        </p:sp>
        <p:sp>
          <p:nvSpPr>
            <p:cNvPr id="22" name="矩形 21"/>
            <p:cNvSpPr/>
            <p:nvPr/>
          </p:nvSpPr>
          <p:spPr>
            <a:xfrm rot="16200000">
              <a:off x="5934" y="6502"/>
              <a:ext cx="120" cy="2926"/>
            </a:xfrm>
            <a:prstGeom prst="rect">
              <a:avLst/>
            </a:prstGeom>
            <a:solidFill>
              <a:srgbClr val="0043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4020" y="4462"/>
              <a:ext cx="3947" cy="3344"/>
            </a:xfrm>
            <a:prstGeom prst="rect">
              <a:avLst/>
            </a:prstGeom>
          </p:spPr>
          <p:txBody>
            <a:bodyPr wrap="square">
              <a:spAutoFit/>
            </a:bodyPr>
            <a:lstStyle/>
            <a:p>
              <a:pPr algn="ctr"/>
              <a:r>
                <a:rPr lang="zh-CN" altLang="en-US" sz="4400" b="1" dirty="0">
                  <a:solidFill>
                    <a:srgbClr val="003E9C"/>
                  </a:solidFill>
                  <a:cs typeface="+mj-cs"/>
                </a:rPr>
                <a:t>预期成果</a:t>
              </a:r>
              <a:endParaRPr lang="zh-CN" altLang="en-US" sz="4400" b="1" dirty="0">
                <a:solidFill>
                  <a:srgbClr val="003E9C"/>
                </a:solidFill>
                <a:cs typeface="+mj-cs"/>
              </a:endParaRPr>
            </a:p>
            <a:p>
              <a:pPr algn="ctr"/>
              <a:r>
                <a:rPr lang="zh-CN" altLang="en-US" sz="4400" b="1" dirty="0">
                  <a:solidFill>
                    <a:srgbClr val="003E9C"/>
                  </a:solidFill>
                  <a:cs typeface="+mj-cs"/>
                </a:rPr>
                <a:t>及</a:t>
              </a:r>
              <a:endParaRPr lang="zh-CN" altLang="en-US" sz="4400" b="1" dirty="0">
                <a:solidFill>
                  <a:srgbClr val="003E9C"/>
                </a:solidFill>
                <a:cs typeface="+mj-cs"/>
              </a:endParaRPr>
            </a:p>
            <a:p>
              <a:pPr algn="ctr"/>
              <a:r>
                <a:rPr lang="zh-CN" altLang="en-US" sz="4400" b="1" dirty="0">
                  <a:solidFill>
                    <a:srgbClr val="003E9C"/>
                  </a:solidFill>
                  <a:cs typeface="+mj-cs"/>
                </a:rPr>
                <a:t>进度安排</a:t>
              </a:r>
              <a:endParaRPr lang="zh-CN" altLang="en-US" sz="4400" b="1" dirty="0">
                <a:solidFill>
                  <a:srgbClr val="003E9C"/>
                </a:solidFill>
                <a:cs typeface="+mj-cs"/>
              </a:endParaRPr>
            </a:p>
          </p:txBody>
        </p:sp>
      </p:grpSp>
      <p:sp>
        <p:nvSpPr>
          <p:cNvPr id="5" name="矩形 4"/>
          <p:cNvSpPr/>
          <p:nvPr/>
        </p:nvSpPr>
        <p:spPr>
          <a:xfrm>
            <a:off x="7109460" y="-5715"/>
            <a:ext cx="153035" cy="685673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225165" y="649143"/>
            <a:ext cx="3702050" cy="1615440"/>
            <a:chOff x="5228" y="1751"/>
            <a:chExt cx="5830" cy="2544"/>
          </a:xfrm>
        </p:grpSpPr>
        <p:sp>
          <p:nvSpPr>
            <p:cNvPr id="4" name="矩形: 圆角 39"/>
            <p:cNvSpPr/>
            <p:nvPr>
              <p:custDataLst>
                <p:tags r:id="rId1"/>
              </p:custDataLst>
            </p:nvPr>
          </p:nvSpPr>
          <p:spPr>
            <a:xfrm>
              <a:off x="5228" y="2199"/>
              <a:ext cx="5831" cy="2097"/>
            </a:xfrm>
            <a:prstGeom prst="roundRect">
              <a:avLst>
                <a:gd name="adj" fmla="val 10056"/>
              </a:avLst>
            </a:prstGeom>
            <a:noFill/>
            <a:ln w="381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50000"/>
                </a:lnSpc>
                <a:spcBef>
                  <a:spcPct val="0"/>
                </a:spcBef>
                <a:spcAft>
                  <a:spcPct val="0"/>
                </a:spcAft>
              </a:pPr>
              <a:r>
                <a:rPr lang="zh-CN" altLang="en-US" sz="1600" b="1" dirty="0">
                  <a:solidFill>
                    <a:srgbClr val="0043A8"/>
                  </a:solidFill>
                  <a:latin typeface="+mn-ea"/>
                  <a:cs typeface="+mn-ea"/>
                  <a:sym typeface="+mn-ea"/>
                </a:rPr>
                <a:t>频率范围</a:t>
              </a:r>
              <a:r>
                <a:rPr lang="en-US" altLang="zh-CN" sz="1600" b="1" dirty="0">
                  <a:solidFill>
                    <a:srgbClr val="0043A8"/>
                  </a:solidFill>
                  <a:latin typeface="+mn-ea"/>
                  <a:cs typeface="+mn-ea"/>
                  <a:sym typeface="+mn-ea"/>
                </a:rPr>
                <a:t>0.4-60GHz</a:t>
              </a:r>
              <a:endParaRPr lang="en-US" altLang="zh-CN" sz="1600" b="1" dirty="0">
                <a:solidFill>
                  <a:srgbClr val="0043A8"/>
                </a:solidFill>
                <a:latin typeface="+mn-ea"/>
                <a:cs typeface="+mn-ea"/>
                <a:sym typeface="+mn-ea"/>
              </a:endParaRPr>
            </a:p>
            <a:p>
              <a:pPr algn="ctr">
                <a:lnSpc>
                  <a:spcPct val="150000"/>
                </a:lnSpc>
                <a:spcBef>
                  <a:spcPct val="0"/>
                </a:spcBef>
                <a:spcAft>
                  <a:spcPct val="0"/>
                </a:spcAft>
              </a:pPr>
              <a:r>
                <a:rPr lang="zh-CN" altLang="en-US" sz="1600" b="1" dirty="0">
                  <a:solidFill>
                    <a:srgbClr val="0043A8"/>
                  </a:solidFill>
                  <a:latin typeface="+mn-ea"/>
                  <a:cs typeface="+mn-ea"/>
                  <a:sym typeface="+mn-ea"/>
                </a:rPr>
                <a:t>瞬时工作带宽≥</a:t>
              </a:r>
              <a:r>
                <a:rPr lang="en-US" altLang="zh-CN" sz="1600" b="1" dirty="0">
                  <a:solidFill>
                    <a:srgbClr val="0043A8"/>
                  </a:solidFill>
                  <a:latin typeface="+mn-ea"/>
                  <a:cs typeface="+mn-ea"/>
                  <a:sym typeface="+mn-ea"/>
                </a:rPr>
                <a:t>10GHz</a:t>
              </a:r>
              <a:endParaRPr lang="en-US" altLang="zh-CN" sz="1600" b="1" dirty="0">
                <a:solidFill>
                  <a:srgbClr val="0043A8"/>
                </a:solidFill>
                <a:latin typeface="+mn-ea"/>
                <a:cs typeface="+mn-ea"/>
                <a:sym typeface="+mn-ea"/>
              </a:endParaRPr>
            </a:p>
          </p:txBody>
        </p:sp>
        <p:sp>
          <p:nvSpPr>
            <p:cNvPr id="5" name="矩形: 圆角 40"/>
            <p:cNvSpPr/>
            <p:nvPr>
              <p:custDataLst>
                <p:tags r:id="rId2"/>
              </p:custDataLst>
            </p:nvPr>
          </p:nvSpPr>
          <p:spPr>
            <a:xfrm>
              <a:off x="6689" y="1751"/>
              <a:ext cx="2909" cy="773"/>
            </a:xfrm>
            <a:prstGeom prst="roundRect">
              <a:avLst>
                <a:gd name="adj" fmla="val 0"/>
              </a:avLst>
            </a:prstGeom>
            <a:solidFill>
              <a:srgbClr val="0043A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b="1" dirty="0">
                  <a:latin typeface="+mn-ea"/>
                  <a:cs typeface="+mn-ea"/>
                  <a:sym typeface="+mn-ea"/>
                </a:rPr>
                <a:t>采集与处理</a:t>
              </a:r>
              <a:r>
                <a:rPr lang="zh-CN" altLang="en-US" b="1" dirty="0">
                  <a:solidFill>
                    <a:schemeClr val="lt1"/>
                  </a:solidFill>
                  <a:latin typeface="+mn-ea"/>
                  <a:cs typeface="+mn-ea"/>
                  <a:sym typeface="+mn-ea"/>
                </a:rPr>
                <a:t>技术</a:t>
              </a:r>
              <a:endParaRPr lang="zh-CN" altLang="en-US" b="1" dirty="0">
                <a:solidFill>
                  <a:schemeClr val="lt1"/>
                </a:solidFill>
                <a:latin typeface="+mn-ea"/>
                <a:cs typeface="+mn-ea"/>
                <a:sym typeface="+mn-ea"/>
              </a:endParaRPr>
            </a:p>
          </p:txBody>
        </p:sp>
      </p:grpSp>
      <p:grpSp>
        <p:nvGrpSpPr>
          <p:cNvPr id="10" name="组合 9"/>
          <p:cNvGrpSpPr/>
          <p:nvPr/>
        </p:nvGrpSpPr>
        <p:grpSpPr>
          <a:xfrm>
            <a:off x="2774950" y="2260196"/>
            <a:ext cx="4508500" cy="3032125"/>
            <a:chOff x="4370" y="5163"/>
            <a:chExt cx="7100" cy="4775"/>
          </a:xfrm>
        </p:grpSpPr>
        <p:sp>
          <p:nvSpPr>
            <p:cNvPr id="6" name="矩形: 圆角 41"/>
            <p:cNvSpPr/>
            <p:nvPr>
              <p:custDataLst>
                <p:tags r:id="rId3"/>
              </p:custDataLst>
            </p:nvPr>
          </p:nvSpPr>
          <p:spPr>
            <a:xfrm>
              <a:off x="4370" y="5573"/>
              <a:ext cx="7100" cy="4365"/>
            </a:xfrm>
            <a:prstGeom prst="roundRect">
              <a:avLst>
                <a:gd name="adj" fmla="val 9541"/>
              </a:avLst>
            </a:prstGeom>
            <a:noFill/>
            <a:ln w="381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ct val="0"/>
                </a:spcBef>
                <a:spcAft>
                  <a:spcPct val="0"/>
                </a:spcAft>
              </a:pPr>
              <a:r>
                <a:rPr lang="zh-CN" altLang="en-US" sz="1600" b="1" dirty="0">
                  <a:solidFill>
                    <a:srgbClr val="0043A8"/>
                  </a:solidFill>
                  <a:latin typeface="+mn-ea"/>
                  <a:cs typeface="+mn-ea"/>
                  <a:sym typeface="+mn-ea"/>
                </a:rPr>
                <a:t>信号带宽估计精度优于</a:t>
              </a:r>
              <a:r>
                <a:rPr lang="en-US" altLang="zh-CN" sz="1600" b="1" dirty="0">
                  <a:solidFill>
                    <a:srgbClr val="0043A8"/>
                  </a:solidFill>
                  <a:latin typeface="+mn-ea"/>
                  <a:cs typeface="+mn-ea"/>
                  <a:sym typeface="+mn-ea"/>
                </a:rPr>
                <a:t>5%</a:t>
              </a:r>
              <a:endParaRPr lang="en-US" altLang="zh-CN" sz="1600" b="1" dirty="0">
                <a:solidFill>
                  <a:srgbClr val="0043A8"/>
                </a:solidFill>
                <a:latin typeface="+mn-ea"/>
                <a:cs typeface="+mn-ea"/>
                <a:sym typeface="+mn-ea"/>
              </a:endParaRPr>
            </a:p>
            <a:p>
              <a:pPr algn="ctr">
                <a:lnSpc>
                  <a:spcPct val="150000"/>
                </a:lnSpc>
                <a:spcBef>
                  <a:spcPct val="0"/>
                </a:spcBef>
                <a:spcAft>
                  <a:spcPct val="0"/>
                </a:spcAft>
              </a:pPr>
              <a:r>
                <a:rPr lang="zh-CN" altLang="en-US" sz="1600" b="1" dirty="0">
                  <a:solidFill>
                    <a:srgbClr val="0043A8"/>
                  </a:solidFill>
                  <a:latin typeface="+mn-ea"/>
                  <a:cs typeface="+mn-ea"/>
                  <a:sym typeface="+mn-ea"/>
                </a:rPr>
                <a:t>识别航天业务典型调制样式≥</a:t>
              </a:r>
              <a:r>
                <a:rPr lang="en-US" altLang="zh-CN" sz="1600" b="1" dirty="0">
                  <a:solidFill>
                    <a:srgbClr val="0043A8"/>
                  </a:solidFill>
                  <a:latin typeface="+mn-ea"/>
                  <a:cs typeface="+mn-ea"/>
                  <a:sym typeface="+mn-ea"/>
                </a:rPr>
                <a:t>20</a:t>
              </a:r>
              <a:r>
                <a:rPr lang="zh-CN" altLang="en-US" sz="1600" b="1" dirty="0">
                  <a:solidFill>
                    <a:srgbClr val="0043A8"/>
                  </a:solidFill>
                  <a:latin typeface="+mn-ea"/>
                  <a:cs typeface="+mn-ea"/>
                  <a:sym typeface="+mn-ea"/>
                </a:rPr>
                <a:t>种</a:t>
              </a:r>
              <a:endParaRPr lang="en-US" altLang="zh-CN" sz="1600" b="1" dirty="0">
                <a:solidFill>
                  <a:srgbClr val="0043A8"/>
                </a:solidFill>
                <a:latin typeface="+mn-ea"/>
                <a:cs typeface="+mn-ea"/>
                <a:sym typeface="+mn-ea"/>
              </a:endParaRPr>
            </a:p>
            <a:p>
              <a:pPr algn="ctr">
                <a:lnSpc>
                  <a:spcPct val="150000"/>
                </a:lnSpc>
                <a:spcBef>
                  <a:spcPct val="0"/>
                </a:spcBef>
                <a:spcAft>
                  <a:spcPct val="0"/>
                </a:spcAft>
              </a:pPr>
              <a:r>
                <a:rPr lang="zh-CN" altLang="en-US" sz="1600" b="1" dirty="0">
                  <a:solidFill>
                    <a:srgbClr val="0043A8"/>
                  </a:solidFill>
                  <a:latin typeface="+mn-ea"/>
                  <a:cs typeface="+mn-ea"/>
                  <a:sym typeface="+mn-ea"/>
                </a:rPr>
                <a:t>可识别跳频或跳波束模式的跳数≥</a:t>
              </a:r>
              <a:r>
                <a:rPr lang="en-US" altLang="zh-CN" sz="1600" b="1" dirty="0">
                  <a:solidFill>
                    <a:srgbClr val="0043A8"/>
                  </a:solidFill>
                  <a:latin typeface="+mn-ea"/>
                  <a:cs typeface="+mn-ea"/>
                  <a:sym typeface="+mn-ea"/>
                </a:rPr>
                <a:t>1000</a:t>
              </a:r>
              <a:r>
                <a:rPr lang="zh-CN" altLang="en-US" sz="1600" b="1" dirty="0">
                  <a:solidFill>
                    <a:srgbClr val="0043A8"/>
                  </a:solidFill>
                  <a:latin typeface="+mn-ea"/>
                  <a:cs typeface="+mn-ea"/>
                  <a:sym typeface="+mn-ea"/>
                </a:rPr>
                <a:t>次每秒</a:t>
              </a:r>
              <a:endParaRPr lang="en-US" altLang="zh-CN" sz="1600" b="1" dirty="0">
                <a:solidFill>
                  <a:srgbClr val="0043A8"/>
                </a:solidFill>
                <a:latin typeface="+mn-ea"/>
                <a:cs typeface="+mn-ea"/>
                <a:sym typeface="+mn-ea"/>
              </a:endParaRPr>
            </a:p>
            <a:p>
              <a:pPr algn="ctr">
                <a:lnSpc>
                  <a:spcPct val="150000"/>
                </a:lnSpc>
                <a:spcBef>
                  <a:spcPct val="0"/>
                </a:spcBef>
                <a:spcAft>
                  <a:spcPct val="0"/>
                </a:spcAft>
              </a:pPr>
              <a:r>
                <a:rPr lang="zh-CN" altLang="en-US" sz="1600" b="1" dirty="0">
                  <a:solidFill>
                    <a:srgbClr val="0043A8"/>
                  </a:solidFill>
                  <a:latin typeface="+mn-ea"/>
                  <a:cs typeface="+mn-ea"/>
                  <a:sym typeface="+mn-ea"/>
                </a:rPr>
                <a:t>天线方向图绘制角度分辨率≤</a:t>
              </a:r>
              <a:r>
                <a:rPr lang="en-US" altLang="zh-CN" sz="1600" b="1" dirty="0">
                  <a:solidFill>
                    <a:srgbClr val="0043A8"/>
                  </a:solidFill>
                  <a:latin typeface="+mn-ea"/>
                  <a:cs typeface="+mn-ea"/>
                  <a:sym typeface="+mn-ea"/>
                </a:rPr>
                <a:t>1°</a:t>
              </a:r>
              <a:endParaRPr lang="en-US" altLang="zh-CN" sz="1600" b="1" dirty="0">
                <a:solidFill>
                  <a:srgbClr val="0043A8"/>
                </a:solidFill>
                <a:latin typeface="+mn-ea"/>
                <a:cs typeface="+mn-ea"/>
                <a:sym typeface="+mn-ea"/>
              </a:endParaRPr>
            </a:p>
            <a:p>
              <a:pPr algn="ctr">
                <a:lnSpc>
                  <a:spcPct val="150000"/>
                </a:lnSpc>
                <a:spcBef>
                  <a:spcPct val="0"/>
                </a:spcBef>
                <a:spcAft>
                  <a:spcPct val="0"/>
                </a:spcAft>
              </a:pPr>
              <a:r>
                <a:rPr lang="zh-CN" altLang="en-US" sz="1600" b="1" dirty="0">
                  <a:solidFill>
                    <a:srgbClr val="0043A8"/>
                  </a:solidFill>
                  <a:latin typeface="+mn-ea"/>
                  <a:cs typeface="+mn-ea"/>
                  <a:sym typeface="+mn-ea"/>
                </a:rPr>
                <a:t>天线主波束指向精度≤</a:t>
              </a:r>
              <a:r>
                <a:rPr lang="en-US" altLang="zh-CN" sz="1600" b="1" dirty="0">
                  <a:solidFill>
                    <a:srgbClr val="0043A8"/>
                  </a:solidFill>
                  <a:latin typeface="+mn-ea"/>
                  <a:cs typeface="+mn-ea"/>
                  <a:sym typeface="+mn-ea"/>
                </a:rPr>
                <a:t>θ/4</a:t>
              </a:r>
              <a:endParaRPr lang="en-US" altLang="zh-CN" sz="1600" b="1" dirty="0">
                <a:solidFill>
                  <a:srgbClr val="0043A8"/>
                </a:solidFill>
                <a:latin typeface="+mn-ea"/>
                <a:cs typeface="+mn-ea"/>
                <a:sym typeface="+mn-ea"/>
              </a:endParaRPr>
            </a:p>
            <a:p>
              <a:pPr algn="ctr">
                <a:lnSpc>
                  <a:spcPct val="150000"/>
                </a:lnSpc>
                <a:spcBef>
                  <a:spcPct val="0"/>
                </a:spcBef>
                <a:spcAft>
                  <a:spcPct val="0"/>
                </a:spcAft>
              </a:pPr>
              <a:r>
                <a:rPr lang="zh-CN" altLang="en-US" sz="1600" b="1" dirty="0">
                  <a:solidFill>
                    <a:srgbClr val="0043A8"/>
                  </a:solidFill>
                  <a:latin typeface="+mn-ea"/>
                  <a:cs typeface="+mn-ea"/>
                  <a:sym typeface="+mn-ea"/>
                </a:rPr>
                <a:t>可识别的相控阵波位数≥</a:t>
              </a:r>
              <a:r>
                <a:rPr lang="en-US" altLang="zh-CN" sz="1600" b="1" dirty="0">
                  <a:solidFill>
                    <a:srgbClr val="0043A8"/>
                  </a:solidFill>
                  <a:latin typeface="+mn-ea"/>
                  <a:cs typeface="+mn-ea"/>
                  <a:sym typeface="+mn-ea"/>
                </a:rPr>
                <a:t>19</a:t>
              </a:r>
              <a:endParaRPr lang="en-US" altLang="zh-CN" sz="1600" b="1" dirty="0">
                <a:solidFill>
                  <a:srgbClr val="0043A8"/>
                </a:solidFill>
                <a:latin typeface="+mn-ea"/>
                <a:cs typeface="+mn-ea"/>
                <a:sym typeface="+mn-ea"/>
              </a:endParaRPr>
            </a:p>
          </p:txBody>
        </p:sp>
        <p:sp>
          <p:nvSpPr>
            <p:cNvPr id="7" name="矩形: 圆角 42"/>
            <p:cNvSpPr/>
            <p:nvPr>
              <p:custDataLst>
                <p:tags r:id="rId4"/>
              </p:custDataLst>
            </p:nvPr>
          </p:nvSpPr>
          <p:spPr>
            <a:xfrm>
              <a:off x="6311" y="5163"/>
              <a:ext cx="3267" cy="709"/>
            </a:xfrm>
            <a:prstGeom prst="roundRect">
              <a:avLst>
                <a:gd name="adj" fmla="val 0"/>
              </a:avLst>
            </a:prstGeom>
            <a:solidFill>
              <a:srgbClr val="0043A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zh-CN" altLang="en-US" b="1" dirty="0">
                  <a:latin typeface="+mn-ea"/>
                  <a:cs typeface="+mn-ea"/>
                  <a:sym typeface="+mn-ea"/>
                </a:rPr>
                <a:t>动态嗅测技术</a:t>
              </a:r>
              <a:endParaRPr lang="zh-CN" altLang="en-US" b="1" dirty="0">
                <a:latin typeface="+mn-ea"/>
                <a:cs typeface="+mn-ea"/>
                <a:sym typeface="+mn-ea"/>
              </a:endParaRPr>
            </a:p>
          </p:txBody>
        </p:sp>
      </p:grpSp>
      <p:grpSp>
        <p:nvGrpSpPr>
          <p:cNvPr id="11" name="组合 10"/>
          <p:cNvGrpSpPr/>
          <p:nvPr/>
        </p:nvGrpSpPr>
        <p:grpSpPr>
          <a:xfrm>
            <a:off x="7460615" y="1050925"/>
            <a:ext cx="4508500" cy="5258435"/>
            <a:chOff x="11749" y="1655"/>
            <a:chExt cx="7100" cy="8281"/>
          </a:xfrm>
        </p:grpSpPr>
        <p:sp>
          <p:nvSpPr>
            <p:cNvPr id="8" name="矩形: 圆角 43"/>
            <p:cNvSpPr/>
            <p:nvPr>
              <p:custDataLst>
                <p:tags r:id="rId5"/>
              </p:custDataLst>
            </p:nvPr>
          </p:nvSpPr>
          <p:spPr>
            <a:xfrm>
              <a:off x="11749" y="2062"/>
              <a:ext cx="7100" cy="7875"/>
            </a:xfrm>
            <a:prstGeom prst="roundRect">
              <a:avLst>
                <a:gd name="adj" fmla="val 9537"/>
              </a:avLst>
            </a:prstGeom>
            <a:noFill/>
            <a:ln w="381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7500"/>
            </a:bodyPr>
            <a:lstStyle/>
            <a:p>
              <a:pPr>
                <a:lnSpc>
                  <a:spcPct val="150000"/>
                </a:lnSpc>
                <a:spcBef>
                  <a:spcPct val="0"/>
                </a:spcBef>
                <a:spcAft>
                  <a:spcPct val="0"/>
                </a:spcAft>
              </a:pPr>
              <a:r>
                <a:rPr lang="zh-CN" altLang="en-US" sz="1800" b="1" dirty="0">
                  <a:solidFill>
                    <a:srgbClr val="0043A8"/>
                  </a:solidFill>
                  <a:latin typeface="+mn-ea"/>
                  <a:cs typeface="+mn-ea"/>
                  <a:sym typeface="+mn-ea"/>
                </a:rPr>
                <a:t>可认知及预测的辐射源行为意图包括但不限于：</a:t>
              </a:r>
              <a:endParaRPr lang="zh-CN" altLang="en-US" sz="1800" b="1" dirty="0">
                <a:solidFill>
                  <a:srgbClr val="0043A8"/>
                </a:solidFill>
                <a:latin typeface="+mn-ea"/>
                <a:cs typeface="+mn-ea"/>
                <a:sym typeface="+mn-ea"/>
              </a:endParaRPr>
            </a:p>
            <a:p>
              <a:pPr>
                <a:lnSpc>
                  <a:spcPct val="150000"/>
                </a:lnSpc>
                <a:spcBef>
                  <a:spcPct val="0"/>
                </a:spcBef>
                <a:spcAft>
                  <a:spcPct val="0"/>
                </a:spcAft>
              </a:pPr>
              <a:r>
                <a:rPr lang="en-US" altLang="zh-CN" sz="1800" b="1" dirty="0">
                  <a:solidFill>
                    <a:srgbClr val="0043A8"/>
                  </a:solidFill>
                  <a:latin typeface="+mn-ea"/>
                  <a:cs typeface="+mn-ea"/>
                  <a:sym typeface="+mn-ea"/>
                </a:rPr>
                <a:t>a)</a:t>
              </a:r>
              <a:r>
                <a:rPr lang="zh-CN" altLang="en-US" sz="1800" b="1" dirty="0">
                  <a:solidFill>
                    <a:srgbClr val="0043A8"/>
                  </a:solidFill>
                  <a:latin typeface="+mn-ea"/>
                  <a:cs typeface="+mn-ea"/>
                  <a:sym typeface="+mn-ea"/>
                </a:rPr>
                <a:t>无线域信息：发射功率、占用带宽、通信速率等；</a:t>
              </a:r>
              <a:endParaRPr lang="zh-CN" altLang="en-US" sz="1800" b="1" dirty="0">
                <a:solidFill>
                  <a:srgbClr val="0043A8"/>
                </a:solidFill>
                <a:latin typeface="+mn-ea"/>
                <a:cs typeface="+mn-ea"/>
                <a:sym typeface="+mn-ea"/>
              </a:endParaRPr>
            </a:p>
            <a:p>
              <a:pPr>
                <a:lnSpc>
                  <a:spcPct val="150000"/>
                </a:lnSpc>
                <a:spcBef>
                  <a:spcPct val="0"/>
                </a:spcBef>
                <a:spcAft>
                  <a:spcPct val="0"/>
                </a:spcAft>
              </a:pPr>
              <a:r>
                <a:rPr lang="en-US" altLang="zh-CN" sz="1800" b="1" dirty="0">
                  <a:solidFill>
                    <a:srgbClr val="0043A8"/>
                  </a:solidFill>
                  <a:latin typeface="+mn-ea"/>
                  <a:cs typeface="+mn-ea"/>
                  <a:sym typeface="+mn-ea"/>
                </a:rPr>
                <a:t>b)</a:t>
              </a:r>
              <a:r>
                <a:rPr lang="zh-CN" altLang="en-US" sz="1800" b="1" dirty="0">
                  <a:solidFill>
                    <a:srgbClr val="0043A8"/>
                  </a:solidFill>
                  <a:latin typeface="+mn-ea"/>
                  <a:cs typeface="+mn-ea"/>
                  <a:sym typeface="+mn-ea"/>
                </a:rPr>
                <a:t>业务域信息：通信</a:t>
              </a:r>
              <a:r>
                <a:rPr lang="en-US" altLang="zh-CN" sz="1800" b="1" dirty="0">
                  <a:solidFill>
                    <a:srgbClr val="0043A8"/>
                  </a:solidFill>
                  <a:latin typeface="+mn-ea"/>
                  <a:cs typeface="+mn-ea"/>
                  <a:sym typeface="+mn-ea"/>
                </a:rPr>
                <a:t>/</a:t>
              </a:r>
              <a:r>
                <a:rPr lang="zh-CN" altLang="en-US" sz="1800" b="1" dirty="0">
                  <a:solidFill>
                    <a:srgbClr val="0043A8"/>
                  </a:solidFill>
                  <a:latin typeface="+mn-ea"/>
                  <a:cs typeface="+mn-ea"/>
                  <a:sym typeface="+mn-ea"/>
                </a:rPr>
                <a:t>测控</a:t>
              </a:r>
              <a:r>
                <a:rPr lang="en-US" altLang="zh-CN" sz="1800" b="1" dirty="0">
                  <a:solidFill>
                    <a:srgbClr val="0043A8"/>
                  </a:solidFill>
                  <a:latin typeface="+mn-ea"/>
                  <a:cs typeface="+mn-ea"/>
                  <a:sym typeface="+mn-ea"/>
                </a:rPr>
                <a:t>/</a:t>
              </a:r>
              <a:r>
                <a:rPr lang="zh-CN" altLang="en-US" sz="1800" b="1" dirty="0">
                  <a:solidFill>
                    <a:srgbClr val="0043A8"/>
                  </a:solidFill>
                  <a:latin typeface="+mn-ea"/>
                  <a:cs typeface="+mn-ea"/>
                  <a:sym typeface="+mn-ea"/>
                </a:rPr>
                <a:t>导航</a:t>
              </a:r>
              <a:r>
                <a:rPr lang="en-US" altLang="zh-CN" sz="1800" b="1" dirty="0">
                  <a:solidFill>
                    <a:srgbClr val="0043A8"/>
                  </a:solidFill>
                  <a:latin typeface="+mn-ea"/>
                  <a:cs typeface="+mn-ea"/>
                  <a:sym typeface="+mn-ea"/>
                </a:rPr>
                <a:t>/</a:t>
              </a:r>
              <a:r>
                <a:rPr lang="zh-CN" altLang="en-US" sz="1800" b="1" dirty="0">
                  <a:solidFill>
                    <a:srgbClr val="0043A8"/>
                  </a:solidFill>
                  <a:latin typeface="+mn-ea"/>
                  <a:cs typeface="+mn-ea"/>
                  <a:sym typeface="+mn-ea"/>
                </a:rPr>
                <a:t>探测等；</a:t>
              </a:r>
              <a:endParaRPr lang="zh-CN" altLang="en-US" sz="1800" b="1" dirty="0">
                <a:solidFill>
                  <a:srgbClr val="0043A8"/>
                </a:solidFill>
                <a:latin typeface="+mn-ea"/>
                <a:cs typeface="+mn-ea"/>
                <a:sym typeface="+mn-ea"/>
              </a:endParaRPr>
            </a:p>
            <a:p>
              <a:pPr>
                <a:lnSpc>
                  <a:spcPct val="150000"/>
                </a:lnSpc>
                <a:spcBef>
                  <a:spcPct val="0"/>
                </a:spcBef>
                <a:spcAft>
                  <a:spcPct val="0"/>
                </a:spcAft>
              </a:pPr>
              <a:r>
                <a:rPr lang="en-US" altLang="zh-CN" sz="1800" b="1" dirty="0">
                  <a:solidFill>
                    <a:srgbClr val="0043A8"/>
                  </a:solidFill>
                  <a:latin typeface="+mn-ea"/>
                  <a:cs typeface="+mn-ea"/>
                  <a:sym typeface="+mn-ea"/>
                </a:rPr>
                <a:t>c)</a:t>
              </a:r>
              <a:r>
                <a:rPr lang="zh-CN" altLang="en-US" sz="1800" b="1" dirty="0">
                  <a:solidFill>
                    <a:srgbClr val="0043A8"/>
                  </a:solidFill>
                  <a:latin typeface="+mn-ea"/>
                  <a:cs typeface="+mn-ea"/>
                  <a:sym typeface="+mn-ea"/>
                </a:rPr>
                <a:t>标准域信息：</a:t>
              </a:r>
              <a:r>
                <a:rPr lang="en-US" altLang="zh-CN" sz="1800" b="1" dirty="0">
                  <a:solidFill>
                    <a:srgbClr val="0043A8"/>
                  </a:solidFill>
                  <a:latin typeface="+mn-ea"/>
                  <a:cs typeface="+mn-ea"/>
                  <a:sym typeface="+mn-ea"/>
                </a:rPr>
                <a:t>DVB-S2X</a:t>
              </a:r>
              <a:r>
                <a:rPr lang="zh-CN" altLang="en-US" sz="1800" b="1" dirty="0">
                  <a:solidFill>
                    <a:srgbClr val="0043A8"/>
                  </a:solidFill>
                  <a:latin typeface="+mn-ea"/>
                  <a:cs typeface="+mn-ea"/>
                  <a:sym typeface="+mn-ea"/>
                </a:rPr>
                <a:t>，</a:t>
              </a:r>
              <a:r>
                <a:rPr lang="en-US" altLang="zh-CN" sz="1800" b="1" dirty="0">
                  <a:solidFill>
                    <a:srgbClr val="0043A8"/>
                  </a:solidFill>
                  <a:latin typeface="+mn-ea"/>
                  <a:cs typeface="+mn-ea"/>
                  <a:sym typeface="+mn-ea"/>
                </a:rPr>
                <a:t>NTN</a:t>
              </a:r>
              <a:r>
                <a:rPr lang="zh-CN" altLang="en-US" sz="1800" b="1" dirty="0">
                  <a:solidFill>
                    <a:srgbClr val="0043A8"/>
                  </a:solidFill>
                  <a:latin typeface="+mn-ea"/>
                  <a:cs typeface="+mn-ea"/>
                  <a:sym typeface="+mn-ea"/>
                </a:rPr>
                <a:t>等；</a:t>
              </a:r>
              <a:endParaRPr lang="en-US" altLang="zh-CN" sz="1800" b="1" dirty="0">
                <a:solidFill>
                  <a:srgbClr val="0043A8"/>
                </a:solidFill>
                <a:latin typeface="+mn-ea"/>
                <a:cs typeface="+mn-ea"/>
                <a:sym typeface="+mn-ea"/>
              </a:endParaRPr>
            </a:p>
            <a:p>
              <a:pPr>
                <a:lnSpc>
                  <a:spcPct val="150000"/>
                </a:lnSpc>
                <a:spcBef>
                  <a:spcPct val="0"/>
                </a:spcBef>
                <a:spcAft>
                  <a:spcPct val="0"/>
                </a:spcAft>
              </a:pPr>
              <a:r>
                <a:rPr lang="en-US" altLang="zh-CN" b="1" dirty="0">
                  <a:solidFill>
                    <a:srgbClr val="0043A8"/>
                  </a:solidFill>
                  <a:latin typeface="+mn-ea"/>
                  <a:cs typeface="+mn-ea"/>
                  <a:sym typeface="+mn-ea"/>
                </a:rPr>
                <a:t>d)</a:t>
              </a:r>
              <a:r>
                <a:rPr lang="zh-CN" altLang="en-US" b="1" dirty="0">
                  <a:solidFill>
                    <a:srgbClr val="0043A8"/>
                  </a:solidFill>
                  <a:latin typeface="+mn-ea"/>
                  <a:cs typeface="+mn-ea"/>
                  <a:sym typeface="+mn-ea"/>
                </a:rPr>
                <a:t>空间域信息：</a:t>
              </a:r>
              <a:endParaRPr lang="zh-CN" altLang="en-US" b="1" dirty="0">
                <a:solidFill>
                  <a:srgbClr val="0043A8"/>
                </a:solidFill>
                <a:latin typeface="+mn-ea"/>
                <a:cs typeface="+mn-ea"/>
                <a:sym typeface="+mn-ea"/>
              </a:endParaRPr>
            </a:p>
            <a:p>
              <a:pPr>
                <a:lnSpc>
                  <a:spcPct val="150000"/>
                </a:lnSpc>
                <a:spcBef>
                  <a:spcPct val="0"/>
                </a:spcBef>
                <a:spcAft>
                  <a:spcPct val="0"/>
                </a:spcAft>
              </a:pPr>
              <a:r>
                <a:rPr lang="en-US" altLang="zh-CN" sz="1800" b="1" dirty="0">
                  <a:solidFill>
                    <a:srgbClr val="0043A8"/>
                  </a:solidFill>
                  <a:latin typeface="+mn-ea"/>
                  <a:cs typeface="+mn-ea"/>
                  <a:sym typeface="+mn-ea"/>
                </a:rPr>
                <a:t>    </a:t>
              </a:r>
              <a:r>
                <a:rPr lang="en-US" altLang="zh-CN" sz="1800" b="1" dirty="0" err="1">
                  <a:solidFill>
                    <a:srgbClr val="0043A8"/>
                  </a:solidFill>
                  <a:latin typeface="+mn-ea"/>
                  <a:cs typeface="+mn-ea"/>
                  <a:sym typeface="+mn-ea"/>
                </a:rPr>
                <a:t>i</a:t>
              </a:r>
              <a:r>
                <a:rPr lang="en-US" altLang="zh-CN" sz="1800" b="1" dirty="0">
                  <a:solidFill>
                    <a:srgbClr val="0043A8"/>
                  </a:solidFill>
                  <a:latin typeface="+mn-ea"/>
                  <a:cs typeface="+mn-ea"/>
                  <a:sym typeface="+mn-ea"/>
                </a:rPr>
                <a:t>.</a:t>
              </a:r>
              <a:r>
                <a:rPr lang="zh-CN" altLang="en-US" sz="1800" b="1" dirty="0">
                  <a:solidFill>
                    <a:srgbClr val="0043A8"/>
                  </a:solidFill>
                  <a:latin typeface="+mn-ea"/>
                  <a:cs typeface="+mn-ea"/>
                  <a:sym typeface="+mn-ea"/>
                </a:rPr>
                <a:t>服务对象分布特征；</a:t>
              </a:r>
              <a:endParaRPr lang="zh-CN" altLang="en-US" sz="1800" b="1" dirty="0">
                <a:solidFill>
                  <a:srgbClr val="0043A8"/>
                </a:solidFill>
                <a:latin typeface="+mn-ea"/>
                <a:cs typeface="+mn-ea"/>
                <a:sym typeface="+mn-ea"/>
              </a:endParaRPr>
            </a:p>
            <a:p>
              <a:pPr>
                <a:lnSpc>
                  <a:spcPct val="150000"/>
                </a:lnSpc>
                <a:spcBef>
                  <a:spcPct val="0"/>
                </a:spcBef>
                <a:spcAft>
                  <a:spcPct val="0"/>
                </a:spcAft>
              </a:pPr>
              <a:r>
                <a:rPr lang="en-US" altLang="zh-CN" sz="1800" b="1" dirty="0">
                  <a:solidFill>
                    <a:srgbClr val="0043A8"/>
                  </a:solidFill>
                  <a:latin typeface="+mn-ea"/>
                  <a:cs typeface="+mn-ea"/>
                  <a:sym typeface="+mn-ea"/>
                </a:rPr>
                <a:t>    ii.</a:t>
              </a:r>
              <a:r>
                <a:rPr lang="zh-CN" altLang="en-US" sz="1800" b="1" dirty="0">
                  <a:solidFill>
                    <a:srgbClr val="0043A8"/>
                  </a:solidFill>
                  <a:latin typeface="+mn-ea"/>
                  <a:cs typeface="+mn-ea"/>
                  <a:sym typeface="+mn-ea"/>
                </a:rPr>
                <a:t>链路类型：用户服务链路、馈电链路、星间链路、测控链路等；</a:t>
              </a:r>
              <a:endParaRPr lang="zh-CN" altLang="en-US" sz="1800" b="1" dirty="0">
                <a:solidFill>
                  <a:srgbClr val="0043A8"/>
                </a:solidFill>
                <a:latin typeface="+mn-ea"/>
                <a:cs typeface="+mn-ea"/>
                <a:sym typeface="+mn-ea"/>
              </a:endParaRPr>
            </a:p>
            <a:p>
              <a:pPr>
                <a:lnSpc>
                  <a:spcPct val="150000"/>
                </a:lnSpc>
                <a:spcBef>
                  <a:spcPct val="0"/>
                </a:spcBef>
                <a:spcAft>
                  <a:spcPct val="0"/>
                </a:spcAft>
              </a:pPr>
              <a:r>
                <a:rPr lang="en-US" altLang="zh-CN" sz="1800" b="1" dirty="0">
                  <a:solidFill>
                    <a:srgbClr val="0043A8"/>
                  </a:solidFill>
                  <a:latin typeface="+mn-ea"/>
                  <a:cs typeface="+mn-ea"/>
                  <a:sym typeface="+mn-ea"/>
                </a:rPr>
                <a:t>    iii.</a:t>
              </a:r>
              <a:r>
                <a:rPr lang="zh-CN" altLang="en-US" sz="1800" b="1" dirty="0">
                  <a:solidFill>
                    <a:srgbClr val="0043A8"/>
                  </a:solidFill>
                  <a:latin typeface="+mn-ea"/>
                  <a:cs typeface="+mn-ea"/>
                  <a:sym typeface="+mn-ea"/>
                </a:rPr>
                <a:t>跳波束策略</a:t>
              </a:r>
              <a:endParaRPr lang="zh-CN" altLang="en-US" sz="1800" b="1" dirty="0">
                <a:solidFill>
                  <a:srgbClr val="0043A8"/>
                </a:solidFill>
                <a:latin typeface="+mn-ea"/>
                <a:cs typeface="+mn-ea"/>
                <a:sym typeface="+mn-ea"/>
              </a:endParaRPr>
            </a:p>
            <a:p>
              <a:pPr>
                <a:lnSpc>
                  <a:spcPct val="150000"/>
                </a:lnSpc>
                <a:spcBef>
                  <a:spcPct val="0"/>
                </a:spcBef>
                <a:spcAft>
                  <a:spcPct val="0"/>
                </a:spcAft>
              </a:pPr>
              <a:r>
                <a:rPr lang="en-US" altLang="zh-CN" sz="1800" b="1" dirty="0">
                  <a:solidFill>
                    <a:srgbClr val="0043A8"/>
                  </a:solidFill>
                  <a:latin typeface="+mn-ea"/>
                  <a:cs typeface="+mn-ea"/>
                  <a:sym typeface="+mn-ea"/>
                </a:rPr>
                <a:t>e)</a:t>
              </a:r>
              <a:r>
                <a:rPr lang="zh-CN" altLang="en-US" sz="1800" b="1" dirty="0">
                  <a:solidFill>
                    <a:srgbClr val="0043A8"/>
                  </a:solidFill>
                  <a:latin typeface="+mn-ea"/>
                  <a:cs typeface="+mn-ea"/>
                  <a:sym typeface="+mn-ea"/>
                </a:rPr>
                <a:t>用户域信息：服务对象位置信息、优先级、服务质量要求等</a:t>
              </a:r>
              <a:endParaRPr lang="zh-CN" altLang="en-US" sz="1800" b="1" dirty="0">
                <a:solidFill>
                  <a:srgbClr val="0043A8"/>
                </a:solidFill>
                <a:latin typeface="+mn-ea"/>
                <a:cs typeface="+mn-ea"/>
                <a:sym typeface="+mn-ea"/>
              </a:endParaRPr>
            </a:p>
          </p:txBody>
        </p:sp>
        <p:sp>
          <p:nvSpPr>
            <p:cNvPr id="9" name="矩形: 圆角 44"/>
            <p:cNvSpPr/>
            <p:nvPr>
              <p:custDataLst>
                <p:tags r:id="rId6"/>
              </p:custDataLst>
            </p:nvPr>
          </p:nvSpPr>
          <p:spPr>
            <a:xfrm>
              <a:off x="13676" y="1655"/>
              <a:ext cx="3245" cy="773"/>
            </a:xfrm>
            <a:prstGeom prst="roundRect">
              <a:avLst>
                <a:gd name="adj" fmla="val 1332"/>
              </a:avLst>
            </a:prstGeom>
            <a:solidFill>
              <a:srgbClr val="0043A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zh-CN" altLang="en-US" b="1" dirty="0">
                  <a:latin typeface="+mn-ea"/>
                  <a:cs typeface="+mn-ea"/>
                  <a:sym typeface="+mn-ea"/>
                </a:rPr>
                <a:t>认知技术</a:t>
              </a:r>
              <a:endParaRPr lang="zh-CN" altLang="en-US" b="1" dirty="0">
                <a:latin typeface="+mn-ea"/>
                <a:cs typeface="+mn-ea"/>
                <a:sym typeface="+mn-ea"/>
              </a:endParaRPr>
            </a:p>
          </p:txBody>
        </p:sp>
      </p:grpSp>
      <p:sp>
        <p:nvSpPr>
          <p:cNvPr id="14" name="矩形: 圆角 49"/>
          <p:cNvSpPr/>
          <p:nvPr>
            <p:custDataLst>
              <p:tags r:id="rId7"/>
            </p:custDataLst>
          </p:nvPr>
        </p:nvSpPr>
        <p:spPr>
          <a:xfrm>
            <a:off x="315595" y="2364740"/>
            <a:ext cx="2376170" cy="2469515"/>
          </a:xfrm>
          <a:prstGeom prst="roundRect">
            <a:avLst>
              <a:gd name="adj" fmla="val 14216"/>
            </a:avLst>
          </a:prstGeom>
          <a:solidFill>
            <a:srgbClr val="9CB9E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nSpc>
                <a:spcPct val="150000"/>
              </a:lnSpc>
            </a:pPr>
            <a:r>
              <a:rPr lang="en-US" altLang="zh-CN" b="1" dirty="0">
                <a:solidFill>
                  <a:schemeClr val="dk1">
                    <a:lumMod val="85000"/>
                    <a:lumOff val="15000"/>
                  </a:schemeClr>
                </a:solidFill>
                <a:latin typeface="+mn-ea"/>
                <a:cs typeface="+mn-ea"/>
                <a:sym typeface="+mn-ea"/>
              </a:rPr>
              <a:t>1</a:t>
            </a:r>
            <a:r>
              <a:rPr lang="zh-CN" altLang="en-US" b="1" dirty="0">
                <a:solidFill>
                  <a:schemeClr val="dk1">
                    <a:lumMod val="85000"/>
                    <a:lumOff val="15000"/>
                  </a:schemeClr>
                </a:solidFill>
                <a:latin typeface="+mn-ea"/>
                <a:cs typeface="+mn-ea"/>
                <a:sym typeface="+mn-ea"/>
              </a:rPr>
              <a:t>套</a:t>
            </a:r>
            <a:r>
              <a:rPr lang="en-US" altLang="zh-CN" b="1" dirty="0">
                <a:solidFill>
                  <a:schemeClr val="dk1">
                    <a:lumMod val="85000"/>
                    <a:lumOff val="15000"/>
                  </a:schemeClr>
                </a:solidFill>
                <a:latin typeface="+mn-ea"/>
                <a:cs typeface="+mn-ea"/>
                <a:sym typeface="+mn-ea"/>
              </a:rPr>
              <a:t>  </a:t>
            </a:r>
            <a:r>
              <a:rPr lang="zh-CN" altLang="en-US" b="1" dirty="0">
                <a:solidFill>
                  <a:schemeClr val="dk1">
                    <a:lumMod val="85000"/>
                    <a:lumOff val="15000"/>
                  </a:schemeClr>
                </a:solidFill>
                <a:latin typeface="+mn-ea"/>
                <a:cs typeface="+mn-ea"/>
                <a:sym typeface="+mn-ea"/>
              </a:rPr>
              <a:t>原理样机</a:t>
            </a:r>
            <a:endParaRPr lang="en-US" altLang="zh-CN" b="1" dirty="0">
              <a:solidFill>
                <a:schemeClr val="dk1">
                  <a:lumMod val="85000"/>
                  <a:lumOff val="15000"/>
                </a:schemeClr>
              </a:solidFill>
              <a:latin typeface="+mn-ea"/>
              <a:cs typeface="+mn-ea"/>
              <a:sym typeface="+mn-ea"/>
            </a:endParaRPr>
          </a:p>
          <a:p>
            <a:pPr>
              <a:lnSpc>
                <a:spcPct val="150000"/>
              </a:lnSpc>
            </a:pPr>
            <a:r>
              <a:rPr lang="en-US" altLang="zh-CN" b="1" dirty="0">
                <a:solidFill>
                  <a:schemeClr val="dk1">
                    <a:lumMod val="85000"/>
                    <a:lumOff val="15000"/>
                  </a:schemeClr>
                </a:solidFill>
                <a:latin typeface="+mn-ea"/>
                <a:cs typeface="+mn-ea"/>
                <a:sym typeface="+mn-ea"/>
              </a:rPr>
              <a:t>1</a:t>
            </a:r>
            <a:r>
              <a:rPr lang="zh-CN" altLang="en-US" b="1" dirty="0">
                <a:solidFill>
                  <a:schemeClr val="dk1">
                    <a:lumMod val="85000"/>
                    <a:lumOff val="15000"/>
                  </a:schemeClr>
                </a:solidFill>
                <a:latin typeface="+mn-ea"/>
                <a:cs typeface="+mn-ea"/>
                <a:sym typeface="+mn-ea"/>
              </a:rPr>
              <a:t>份  试验验证报告</a:t>
            </a:r>
            <a:endParaRPr lang="en-US" altLang="zh-CN" b="1" dirty="0">
              <a:solidFill>
                <a:schemeClr val="dk1">
                  <a:lumMod val="85000"/>
                  <a:lumOff val="15000"/>
                </a:schemeClr>
              </a:solidFill>
              <a:latin typeface="+mn-ea"/>
              <a:cs typeface="+mn-ea"/>
              <a:sym typeface="+mn-ea"/>
            </a:endParaRPr>
          </a:p>
          <a:p>
            <a:pPr>
              <a:lnSpc>
                <a:spcPct val="150000"/>
              </a:lnSpc>
            </a:pPr>
            <a:r>
              <a:rPr lang="en-US" altLang="zh-CN" b="1" dirty="0">
                <a:solidFill>
                  <a:schemeClr val="dk1">
                    <a:lumMod val="85000"/>
                    <a:lumOff val="15000"/>
                  </a:schemeClr>
                </a:solidFill>
                <a:latin typeface="+mn-ea"/>
                <a:cs typeface="+mn-ea"/>
                <a:sym typeface="+mn-ea"/>
              </a:rPr>
              <a:t>1</a:t>
            </a:r>
            <a:r>
              <a:rPr lang="zh-CN" altLang="en-US" b="1" dirty="0">
                <a:solidFill>
                  <a:schemeClr val="dk1">
                    <a:lumMod val="85000"/>
                    <a:lumOff val="15000"/>
                  </a:schemeClr>
                </a:solidFill>
                <a:latin typeface="+mn-ea"/>
                <a:cs typeface="+mn-ea"/>
                <a:sym typeface="+mn-ea"/>
              </a:rPr>
              <a:t>份  研究报告</a:t>
            </a:r>
            <a:endParaRPr lang="zh-CN" altLang="en-US" b="1" dirty="0">
              <a:solidFill>
                <a:schemeClr val="dk1">
                  <a:lumMod val="85000"/>
                  <a:lumOff val="15000"/>
                </a:schemeClr>
              </a:solidFill>
              <a:latin typeface="+mn-ea"/>
              <a:cs typeface="+mn-ea"/>
              <a:sym typeface="+mn-ea"/>
            </a:endParaRPr>
          </a:p>
        </p:txBody>
      </p:sp>
      <p:sp>
        <p:nvSpPr>
          <p:cNvPr id="15" name="矩形: 圆角 50"/>
          <p:cNvSpPr/>
          <p:nvPr>
            <p:custDataLst>
              <p:tags r:id="rId8"/>
            </p:custDataLst>
          </p:nvPr>
        </p:nvSpPr>
        <p:spPr>
          <a:xfrm>
            <a:off x="690245" y="2042160"/>
            <a:ext cx="1626235" cy="490855"/>
          </a:xfrm>
          <a:prstGeom prst="roundRect">
            <a:avLst>
              <a:gd name="adj" fmla="val 0"/>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b="1" dirty="0">
                <a:solidFill>
                  <a:schemeClr val="lt1"/>
                </a:solidFill>
                <a:latin typeface="+mn-ea"/>
                <a:cs typeface="+mn-ea"/>
                <a:sym typeface="+mn-ea"/>
              </a:rPr>
              <a:t>总计</a:t>
            </a:r>
            <a:endParaRPr lang="zh-CN" altLang="en-US" b="1" dirty="0">
              <a:solidFill>
                <a:schemeClr val="lt1"/>
              </a:solidFill>
              <a:latin typeface="+mn-ea"/>
              <a:cs typeface="+mn-ea"/>
              <a:sym typeface="+mn-ea"/>
            </a:endParaRPr>
          </a:p>
        </p:txBody>
      </p:sp>
      <p:sp>
        <p:nvSpPr>
          <p:cNvPr id="20" name="文本框 6"/>
          <p:cNvSpPr txBox="1"/>
          <p:nvPr>
            <p:custDataLst>
              <p:tags r:id="rId9"/>
            </p:custDataLst>
          </p:nvPr>
        </p:nvSpPr>
        <p:spPr>
          <a:xfrm>
            <a:off x="647700" y="83820"/>
            <a:ext cx="471805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预期成果</a:t>
            </a:r>
            <a:r>
              <a:rPr lang="en-US" altLang="zh-CN" sz="3000">
                <a:solidFill>
                  <a:srgbClr val="0043A8"/>
                </a:solidFill>
              </a:rPr>
              <a:t>—</a:t>
            </a:r>
            <a:r>
              <a:rPr lang="zh-CN" altLang="en-US" sz="3000">
                <a:solidFill>
                  <a:srgbClr val="0043A8"/>
                </a:solidFill>
              </a:rPr>
              <a:t>考核指标</a:t>
            </a:r>
            <a:endParaRPr lang="zh-CN" altLang="en-US" sz="3000">
              <a:solidFill>
                <a:srgbClr val="0043A8"/>
              </a:solidFill>
            </a:endParaRPr>
          </a:p>
        </p:txBody>
      </p:sp>
      <p:cxnSp>
        <p:nvCxnSpPr>
          <p:cNvPr id="17" name="直接连接符 16"/>
          <p:cNvCxnSpPr/>
          <p:nvPr>
            <p:custDataLst>
              <p:tags r:id="rId10"/>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E077DA78-E013-4A8C-AD75-63A150561B10}" type="slidenum">
              <a:rPr lang="zh-CN" altLang="en-US" smtClean="0"/>
            </a:fld>
            <a:endParaRPr lang="zh-CN" altLang="en-US"/>
          </a:p>
        </p:txBody>
      </p:sp>
      <p:grpSp>
        <p:nvGrpSpPr>
          <p:cNvPr id="16" name="组合 15"/>
          <p:cNvGrpSpPr/>
          <p:nvPr/>
        </p:nvGrpSpPr>
        <p:grpSpPr>
          <a:xfrm>
            <a:off x="3037523" y="5195975"/>
            <a:ext cx="3702050" cy="1615440"/>
            <a:chOff x="5228" y="1751"/>
            <a:chExt cx="5830" cy="2544"/>
          </a:xfrm>
        </p:grpSpPr>
        <p:sp>
          <p:nvSpPr>
            <p:cNvPr id="18" name="矩形: 圆角 39"/>
            <p:cNvSpPr/>
            <p:nvPr>
              <p:custDataLst>
                <p:tags r:id="rId11"/>
              </p:custDataLst>
            </p:nvPr>
          </p:nvSpPr>
          <p:spPr>
            <a:xfrm>
              <a:off x="5228" y="2199"/>
              <a:ext cx="5831" cy="2097"/>
            </a:xfrm>
            <a:prstGeom prst="roundRect">
              <a:avLst>
                <a:gd name="adj" fmla="val 10056"/>
              </a:avLst>
            </a:prstGeom>
            <a:noFill/>
            <a:ln w="381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50000"/>
                </a:lnSpc>
                <a:spcBef>
                  <a:spcPct val="0"/>
                </a:spcBef>
                <a:spcAft>
                  <a:spcPct val="0"/>
                </a:spcAft>
              </a:pPr>
              <a:r>
                <a:rPr lang="zh-CN" altLang="en-US" sz="1600" b="1" dirty="0">
                  <a:solidFill>
                    <a:srgbClr val="0043A8"/>
                  </a:solidFill>
                  <a:latin typeface="+mn-ea"/>
                  <a:cs typeface="+mn-ea"/>
                  <a:sym typeface="+mn-ea"/>
                </a:rPr>
                <a:t>目标收发信噪比降低</a:t>
              </a:r>
              <a:r>
                <a:rPr lang="en-US" altLang="zh-CN" sz="1600" b="1" dirty="0">
                  <a:solidFill>
                    <a:srgbClr val="0043A8"/>
                  </a:solidFill>
                  <a:latin typeface="+mn-ea"/>
                  <a:cs typeface="+mn-ea"/>
                  <a:sym typeface="+mn-ea"/>
                </a:rPr>
                <a:t>10dB</a:t>
              </a:r>
              <a:r>
                <a:rPr lang="zh-CN" altLang="en-US" sz="1600" b="1" dirty="0">
                  <a:solidFill>
                    <a:srgbClr val="0043A8"/>
                  </a:solidFill>
                  <a:latin typeface="+mn-ea"/>
                  <a:cs typeface="+mn-ea"/>
                  <a:sym typeface="+mn-ea"/>
                </a:rPr>
                <a:t>以上</a:t>
              </a:r>
              <a:endParaRPr lang="en-US" altLang="zh-CN" sz="1600" b="1" dirty="0">
                <a:solidFill>
                  <a:srgbClr val="0043A8"/>
                </a:solidFill>
                <a:latin typeface="+mn-ea"/>
                <a:cs typeface="+mn-ea"/>
                <a:sym typeface="+mn-ea"/>
              </a:endParaRPr>
            </a:p>
            <a:p>
              <a:pPr algn="ctr">
                <a:lnSpc>
                  <a:spcPct val="150000"/>
                </a:lnSpc>
                <a:spcBef>
                  <a:spcPct val="0"/>
                </a:spcBef>
                <a:spcAft>
                  <a:spcPct val="0"/>
                </a:spcAft>
              </a:pPr>
              <a:r>
                <a:rPr lang="zh-CN" altLang="en-US" sz="1600" b="1" dirty="0">
                  <a:solidFill>
                    <a:srgbClr val="0043A8"/>
                  </a:solidFill>
                  <a:latin typeface="+mn-ea"/>
                  <a:cs typeface="+mn-ea"/>
                  <a:sym typeface="+mn-ea"/>
                </a:rPr>
                <a:t>欺骗成功率高于</a:t>
              </a:r>
              <a:r>
                <a:rPr lang="en-US" altLang="zh-CN" sz="1600" b="1" dirty="0">
                  <a:solidFill>
                    <a:srgbClr val="0043A8"/>
                  </a:solidFill>
                  <a:latin typeface="+mn-ea"/>
                  <a:cs typeface="+mn-ea"/>
                  <a:sym typeface="+mn-ea"/>
                </a:rPr>
                <a:t>80%</a:t>
              </a:r>
              <a:endParaRPr lang="en-US" altLang="zh-CN" sz="1600" b="1" dirty="0">
                <a:solidFill>
                  <a:srgbClr val="0043A8"/>
                </a:solidFill>
                <a:latin typeface="+mn-ea"/>
                <a:cs typeface="+mn-ea"/>
                <a:sym typeface="+mn-ea"/>
              </a:endParaRPr>
            </a:p>
          </p:txBody>
        </p:sp>
        <p:sp>
          <p:nvSpPr>
            <p:cNvPr id="19" name="矩形: 圆角 40"/>
            <p:cNvSpPr/>
            <p:nvPr>
              <p:custDataLst>
                <p:tags r:id="rId12"/>
              </p:custDataLst>
            </p:nvPr>
          </p:nvSpPr>
          <p:spPr>
            <a:xfrm>
              <a:off x="6689" y="1751"/>
              <a:ext cx="2909" cy="773"/>
            </a:xfrm>
            <a:prstGeom prst="roundRect">
              <a:avLst>
                <a:gd name="adj" fmla="val 0"/>
              </a:avLst>
            </a:prstGeom>
            <a:solidFill>
              <a:srgbClr val="0043A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b="1" dirty="0">
                  <a:latin typeface="+mn-ea"/>
                  <a:cs typeface="+mn-ea"/>
                  <a:sym typeface="+mn-ea"/>
                </a:rPr>
                <a:t>对抗</a:t>
              </a:r>
              <a:r>
                <a:rPr lang="zh-CN" altLang="en-US" b="1" dirty="0">
                  <a:solidFill>
                    <a:schemeClr val="lt1"/>
                  </a:solidFill>
                  <a:latin typeface="+mn-ea"/>
                  <a:cs typeface="+mn-ea"/>
                  <a:sym typeface="+mn-ea"/>
                </a:rPr>
                <a:t>技术</a:t>
              </a:r>
              <a:endParaRPr lang="zh-CN" altLang="en-US" b="1" dirty="0">
                <a:solidFill>
                  <a:schemeClr val="lt1"/>
                </a:solidFill>
                <a:latin typeface="+mn-ea"/>
                <a:cs typeface="+mn-ea"/>
                <a:sym typeface="+mn-ea"/>
              </a:endParaRPr>
            </a:p>
          </p:txBody>
        </p:sp>
      </p:grpSp>
    </p:spTree>
    <p:custDataLst>
      <p:tags r:id="rId1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p:cNvGraphicFramePr>
            <a:graphicFrameLocks noGrp="1"/>
          </p:cNvGraphicFramePr>
          <p:nvPr>
            <p:custDataLst>
              <p:tags r:id="rId1"/>
            </p:custDataLst>
          </p:nvPr>
        </p:nvGraphicFramePr>
        <p:xfrm>
          <a:off x="410210" y="953135"/>
          <a:ext cx="10138410" cy="5358765"/>
        </p:xfrm>
        <a:graphic>
          <a:graphicData uri="http://schemas.openxmlformats.org/drawingml/2006/table">
            <a:tbl>
              <a:tblPr firstRow="1" bandRow="1">
                <a:tableStyleId>{5C22544A-7EE6-4342-B048-85BDC9FD1C3A}</a:tableStyleId>
              </a:tblPr>
              <a:tblGrid>
                <a:gridCol w="971550"/>
                <a:gridCol w="3775710"/>
                <a:gridCol w="1403985"/>
                <a:gridCol w="1376045"/>
                <a:gridCol w="1332865"/>
                <a:gridCol w="1278255"/>
              </a:tblGrid>
              <a:tr h="732790">
                <a:tc>
                  <a:txBody>
                    <a:bodyPr/>
                    <a:lstStyle/>
                    <a:p>
                      <a:endParaRPr lang="zh-CN" altLang="en-US" sz="1200" b="1" dirty="0">
                        <a:solidFill>
                          <a:srgbClr val="000000"/>
                        </a:solidFill>
                        <a:latin typeface="+mn-ea"/>
                        <a:ea typeface="+mn-ea"/>
                      </a:endParaRPr>
                    </a:p>
                  </a:txBody>
                  <a:tcPr marL="88900" marR="88900" marT="88900" marB="88900" anchor="ctr" anchorCtr="1">
                    <a:solidFill>
                      <a:srgbClr val="0043A8"/>
                    </a:solidFill>
                  </a:tcPr>
                </a:tc>
                <a:tc>
                  <a:txBody>
                    <a:bodyPr/>
                    <a:lstStyle/>
                    <a:p>
                      <a:r>
                        <a:rPr lang="zh-CN" altLang="en-US" sz="1600" b="1" dirty="0">
                          <a:solidFill>
                            <a:schemeClr val="bg1"/>
                          </a:solidFill>
                          <a:latin typeface="+mn-ea"/>
                          <a:ea typeface="+mn-ea"/>
                        </a:rPr>
                        <a:t>研究任务</a:t>
                      </a:r>
                      <a:endParaRPr lang="zh-CN" altLang="en-US" sz="1600" b="1" dirty="0">
                        <a:solidFill>
                          <a:schemeClr val="bg1"/>
                        </a:solidFill>
                        <a:latin typeface="+mn-ea"/>
                        <a:ea typeface="+mn-ea"/>
                      </a:endParaRPr>
                    </a:p>
                  </a:txBody>
                  <a:tcPr marL="88900" marR="88900" marT="88900" marB="88900" anchor="ctr" anchorCtr="1">
                    <a:solidFill>
                      <a:srgbClr val="0043A8"/>
                    </a:solidFill>
                  </a:tcPr>
                </a:tc>
                <a:tc>
                  <a:txBody>
                    <a:bodyPr/>
                    <a:lstStyle/>
                    <a:p>
                      <a:pPr algn="ctr"/>
                      <a:r>
                        <a:rPr lang="zh-CN" altLang="en-US" sz="1200" b="1" dirty="0">
                          <a:solidFill>
                            <a:schemeClr val="bg1"/>
                          </a:solidFill>
                        </a:rPr>
                        <a:t>第一年度</a:t>
                      </a:r>
                      <a:endParaRPr lang="zh-CN" altLang="en-US" sz="1200" b="1" dirty="0">
                        <a:solidFill>
                          <a:schemeClr val="bg1"/>
                        </a:solidFill>
                        <a:latin typeface="+mn-ea"/>
                        <a:ea typeface="+mn-ea"/>
                      </a:endParaRPr>
                    </a:p>
                  </a:txBody>
                  <a:tcPr marL="88900" marR="88900" marT="88900" marB="88900" anchor="ctr" anchorCtr="1">
                    <a:solidFill>
                      <a:srgbClr val="0043A8"/>
                    </a:solidFill>
                  </a:tcPr>
                </a:tc>
                <a:tc>
                  <a:txBody>
                    <a:bodyPr/>
                    <a:lstStyle/>
                    <a:p>
                      <a:r>
                        <a:rPr lang="zh-CN" altLang="en-US" sz="1200" b="1" dirty="0">
                          <a:solidFill>
                            <a:schemeClr val="bg1"/>
                          </a:solidFill>
                          <a:latin typeface="+mn-ea"/>
                          <a:ea typeface="+mn-ea"/>
                        </a:rPr>
                        <a:t>中期评估</a:t>
                      </a:r>
                      <a:endParaRPr lang="zh-CN" altLang="en-US" sz="1200" b="1" dirty="0">
                        <a:solidFill>
                          <a:schemeClr val="bg1"/>
                        </a:solidFill>
                        <a:latin typeface="+mn-ea"/>
                        <a:ea typeface="+mn-ea"/>
                      </a:endParaRPr>
                    </a:p>
                  </a:txBody>
                  <a:tcPr marL="88900" marR="88900" marT="88900" marB="88900" anchor="ctr" anchorCtr="1">
                    <a:solidFill>
                      <a:srgbClr val="0043A8"/>
                    </a:solidFill>
                  </a:tcPr>
                </a:tc>
                <a:tc>
                  <a:txBody>
                    <a:bodyPr/>
                    <a:lstStyle/>
                    <a:p>
                      <a:pPr algn="ctr"/>
                      <a:r>
                        <a:rPr lang="zh-CN" altLang="en-US" sz="1200" b="1" dirty="0">
                          <a:solidFill>
                            <a:schemeClr val="bg1"/>
                          </a:solidFill>
                        </a:rPr>
                        <a:t>第二年度</a:t>
                      </a:r>
                      <a:endParaRPr lang="zh-CN" altLang="en-US" sz="1200" b="1" dirty="0">
                        <a:solidFill>
                          <a:schemeClr val="bg1"/>
                        </a:solidFill>
                        <a:latin typeface="+mn-ea"/>
                        <a:ea typeface="+mn-ea"/>
                      </a:endParaRPr>
                    </a:p>
                  </a:txBody>
                  <a:tcPr marL="88900" marR="88900" marT="88900" marB="88900" anchor="ctr" anchorCtr="1">
                    <a:solidFill>
                      <a:srgbClr val="0043A8"/>
                    </a:solidFill>
                  </a:tcPr>
                </a:tc>
                <a:tc>
                  <a:txBody>
                    <a:bodyPr/>
                    <a:lstStyle/>
                    <a:p>
                      <a:r>
                        <a:rPr lang="zh-CN" altLang="en-US" sz="1200" b="1" dirty="0">
                          <a:solidFill>
                            <a:schemeClr val="bg1"/>
                          </a:solidFill>
                          <a:latin typeface="+mn-ea"/>
                          <a:ea typeface="+mn-ea"/>
                        </a:rPr>
                        <a:t>项目结题</a:t>
                      </a:r>
                      <a:endParaRPr lang="zh-CN" altLang="en-US" sz="1200" b="1" dirty="0">
                        <a:solidFill>
                          <a:schemeClr val="bg1"/>
                        </a:solidFill>
                        <a:latin typeface="+mn-ea"/>
                        <a:ea typeface="+mn-ea"/>
                      </a:endParaRPr>
                    </a:p>
                  </a:txBody>
                  <a:tcPr marL="88900" marR="88900" marT="88900" marB="88900" anchor="ctr" anchorCtr="1">
                    <a:solidFill>
                      <a:srgbClr val="0043A8"/>
                    </a:solidFill>
                  </a:tcPr>
                </a:tc>
              </a:tr>
              <a:tr h="522605">
                <a:tc>
                  <a:txBody>
                    <a:bodyPr/>
                    <a:lstStyle/>
                    <a:p>
                      <a:r>
                        <a:rPr lang="zh-CN" altLang="en-US" sz="1200" b="1" dirty="0">
                          <a:solidFill>
                            <a:srgbClr val="000000"/>
                          </a:solidFill>
                        </a:rPr>
                        <a:t>研究内容一</a:t>
                      </a:r>
                      <a:endParaRPr lang="zh-CN" altLang="en-US" sz="1200" b="1" dirty="0">
                        <a:solidFill>
                          <a:srgbClr val="000000"/>
                        </a:solidFill>
                      </a:endParaRPr>
                    </a:p>
                  </a:txBody>
                  <a:tcPr marL="88900" marR="88900" marT="88900" marB="88900" anchor="ctr" anchorCtr="1">
                    <a:solidFill>
                      <a:srgbClr val="9CB9E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0000"/>
                          </a:solidFill>
                        </a:rPr>
                        <a:t>1</a:t>
                      </a:r>
                      <a:r>
                        <a:rPr lang="zh-CN" altLang="en-US" sz="1200" b="1" dirty="0">
                          <a:solidFill>
                            <a:srgbClr val="000000"/>
                          </a:solidFill>
                        </a:rPr>
                        <a:t>、</a:t>
                      </a:r>
                      <a:r>
                        <a:rPr lang="zh-CN" altLang="en-US" sz="1200" b="1" dirty="0">
                          <a:solidFill>
                            <a:srgbClr val="000000"/>
                          </a:solidFill>
                          <a:latin typeface="+mn-ea"/>
                          <a:sym typeface="+mn-ea"/>
                        </a:rPr>
                        <a:t>设计</a:t>
                      </a:r>
                      <a:r>
                        <a:rPr lang="zh-CN" altLang="en-US" sz="1200" b="1" dirty="0">
                          <a:solidFill>
                            <a:srgbClr val="000000"/>
                          </a:solidFill>
                          <a:latin typeface="+mn-ea"/>
                          <a:ea typeface="+mn-ea"/>
                        </a:rPr>
                        <a:t>低功耗全频段超宽带近场信号敏捷侦收架构</a:t>
                      </a:r>
                      <a:endParaRPr lang="zh-CN" altLang="en-US" sz="1200" b="1" dirty="0">
                        <a:solidFill>
                          <a:srgbClr val="000000"/>
                        </a:solidFill>
                        <a:latin typeface="+mn-ea"/>
                        <a:ea typeface="+mn-ea"/>
                      </a:endParaRPr>
                    </a:p>
                  </a:txBody>
                  <a:tcPr marL="88900" marR="88900" marT="88900" marB="88900" anchor="ctr">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r>
                        <a:rPr lang="zh-CN" altLang="en-US" sz="1200" b="1" dirty="0">
                          <a:solidFill>
                            <a:srgbClr val="0043A8"/>
                          </a:solidFill>
                          <a:latin typeface="+mn-ea"/>
                          <a:sym typeface="+mn-ea"/>
                        </a:rPr>
                        <a:t>分系统研究报告</a:t>
                      </a:r>
                      <a:endParaRPr lang="zh-CN" altLang="en-US" sz="1200" b="1" dirty="0">
                        <a:solidFill>
                          <a:srgbClr val="0043A8"/>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r>
              <a:tr h="482600">
                <a:tc>
                  <a:txBody>
                    <a:bodyPr/>
                    <a:lstStyle/>
                    <a:p>
                      <a:pPr>
                        <a:buNone/>
                      </a:pPr>
                      <a:r>
                        <a:rPr lang="zh-CN" altLang="en-US" sz="1200" b="1" dirty="0">
                          <a:solidFill>
                            <a:srgbClr val="000000"/>
                          </a:solidFill>
                        </a:rPr>
                        <a:t>研究内容二</a:t>
                      </a:r>
                      <a:endParaRPr lang="zh-CN" altLang="en-US" sz="1200" b="1" dirty="0">
                        <a:solidFill>
                          <a:srgbClr val="000000"/>
                        </a:solidFill>
                      </a:endParaRPr>
                    </a:p>
                  </a:txBody>
                  <a:tcPr marL="88900" marR="88900" marT="88900" marB="88900" anchor="ctr" anchorCtr="1">
                    <a:solidFill>
                      <a:srgbClr val="E2ED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0000"/>
                          </a:solidFill>
                        </a:rPr>
                        <a:t>1</a:t>
                      </a:r>
                      <a:r>
                        <a:rPr lang="zh-CN" altLang="en-US" sz="1200" b="1" dirty="0">
                          <a:solidFill>
                            <a:srgbClr val="000000"/>
                          </a:solidFill>
                        </a:rPr>
                        <a:t>、</a:t>
                      </a:r>
                      <a:r>
                        <a:rPr lang="zh-CN" altLang="en-US" sz="1200" b="1" dirty="0">
                          <a:solidFill>
                            <a:srgbClr val="000000"/>
                          </a:solidFill>
                          <a:latin typeface="+mn-ea"/>
                          <a:sym typeface="+mn-ea"/>
                        </a:rPr>
                        <a:t>超宽带超线性基带信号处理理论研究</a:t>
                      </a:r>
                      <a:endParaRPr lang="zh-CN" altLang="en-US" sz="1200" b="1" dirty="0">
                        <a:solidFill>
                          <a:srgbClr val="000000"/>
                        </a:solidFill>
                        <a:latin typeface="+mn-ea"/>
                        <a:ea typeface="+mn-ea"/>
                      </a:endParaRPr>
                    </a:p>
                  </a:txBody>
                  <a:tcPr marL="88900" marR="88900" marT="88900" marB="88900" anchor="ctr">
                    <a:solidFill>
                      <a:srgbClr val="E2EDF7"/>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a:txBody>
                    <a:bodyPr/>
                    <a:lstStyle/>
                    <a:p>
                      <a:r>
                        <a:rPr lang="zh-CN" altLang="en-US" sz="1200" b="1" dirty="0">
                          <a:solidFill>
                            <a:srgbClr val="0043A8"/>
                          </a:solidFill>
                          <a:latin typeface="+mn-ea"/>
                          <a:sym typeface="+mn-ea"/>
                        </a:rPr>
                        <a:t>分系统研究报告</a:t>
                      </a:r>
                      <a:endParaRPr lang="zh-CN" altLang="en-US" sz="1200" b="1" dirty="0">
                        <a:solidFill>
                          <a:schemeClr val="accent1"/>
                        </a:solidFill>
                        <a:latin typeface="+mn-ea"/>
                        <a:ea typeface="+mn-ea"/>
                      </a:endParaRPr>
                    </a:p>
                  </a:txBody>
                  <a:tcPr marL="88900" marR="88900" marT="88900" marB="88900" anchor="ctr" anchorCtr="1">
                    <a:solidFill>
                      <a:srgbClr val="E2EDF7"/>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a:txBody>
                    <a:bodyPr/>
                    <a:lstStyle/>
                    <a:p>
                      <a:pPr algn="ctr">
                        <a:buNone/>
                      </a:pPr>
                      <a:endParaRPr lang="zh-CN" altLang="en-US" sz="1200" b="1" dirty="0">
                        <a:solidFill>
                          <a:srgbClr val="0043A8"/>
                        </a:solidFill>
                        <a:latin typeface="+mn-ea"/>
                        <a:ea typeface="+mn-ea"/>
                      </a:endParaRPr>
                    </a:p>
                  </a:txBody>
                  <a:tcPr marL="88900" marR="88900" marT="88900" marB="88900" anchor="ctr" anchorCtr="1">
                    <a:solidFill>
                      <a:srgbClr val="E2EDF7"/>
                    </a:solidFill>
                  </a:tcPr>
                </a:tc>
              </a:tr>
              <a:tr h="520700">
                <a:tc>
                  <a:txBody>
                    <a:bodyPr/>
                    <a:lstStyle/>
                    <a:p>
                      <a:r>
                        <a:rPr lang="zh-CN" altLang="en-US" sz="1200" b="1" dirty="0">
                          <a:solidFill>
                            <a:srgbClr val="000000"/>
                          </a:solidFill>
                        </a:rPr>
                        <a:t>研究内容三</a:t>
                      </a:r>
                      <a:endParaRPr lang="zh-CN" altLang="en-US" sz="1200" b="1" dirty="0">
                        <a:solidFill>
                          <a:srgbClr val="000000"/>
                        </a:solidFill>
                      </a:endParaRPr>
                    </a:p>
                  </a:txBody>
                  <a:tcPr marL="88900" marR="88900" marT="88900" marB="88900" anchor="ctr" anchorCtr="1">
                    <a:solidFill>
                      <a:srgbClr val="9CB9E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0000"/>
                          </a:solidFill>
                        </a:rPr>
                        <a:t>1</a:t>
                      </a:r>
                      <a:r>
                        <a:rPr lang="zh-CN" altLang="en-US" sz="1200" b="1" dirty="0">
                          <a:solidFill>
                            <a:srgbClr val="000000"/>
                          </a:solidFill>
                        </a:rPr>
                        <a:t>、探索和验证物理层波形快速识别技术</a:t>
                      </a:r>
                      <a:endParaRPr lang="zh-CN" altLang="en-US" sz="1200" b="1" dirty="0">
                        <a:solidFill>
                          <a:srgbClr val="000000"/>
                        </a:solidFill>
                      </a:endParaRPr>
                    </a:p>
                  </a:txBody>
                  <a:tcPr marL="88900" marR="88900" marT="88900" marB="88900" anchor="ctr">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r>
                        <a:rPr lang="zh-CN" altLang="en-US" sz="1200" b="1" dirty="0">
                          <a:solidFill>
                            <a:srgbClr val="0043A8"/>
                          </a:solidFill>
                          <a:latin typeface="+mn-ea"/>
                          <a:sym typeface="+mn-ea"/>
                        </a:rPr>
                        <a:t>分系统研究报告</a:t>
                      </a:r>
                      <a:endParaRPr lang="zh-CN" altLang="en-US" sz="1200" b="1" dirty="0">
                        <a:solidFill>
                          <a:srgbClr val="0043A8"/>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b="1" dirty="0">
                        <a:solidFill>
                          <a:srgbClr val="C00000"/>
                        </a:solidFill>
                        <a:latin typeface="+mn-ea"/>
                        <a:ea typeface="+mn-ea"/>
                      </a:endParaRPr>
                    </a:p>
                  </a:txBody>
                  <a:tcPr marL="88900" marR="88900" marT="88900" marB="88900" anchor="ctr" anchorCtr="1">
                    <a:solidFill>
                      <a:srgbClr val="9CB9EB"/>
                    </a:solidFill>
                  </a:tcPr>
                </a:tc>
              </a:tr>
              <a:tr h="488315">
                <a:tc rowSpan="2">
                  <a:txBody>
                    <a:bodyPr/>
                    <a:lstStyle/>
                    <a:p>
                      <a:pPr>
                        <a:buNone/>
                      </a:pPr>
                      <a:r>
                        <a:rPr lang="zh-CN" altLang="en-US" sz="1200" b="1" dirty="0">
                          <a:solidFill>
                            <a:srgbClr val="000000"/>
                          </a:solidFill>
                          <a:latin typeface="+mn-ea"/>
                          <a:ea typeface="+mn-ea"/>
                        </a:rPr>
                        <a:t>研究内容四</a:t>
                      </a:r>
                      <a:endParaRPr lang="zh-CN" altLang="en-US" sz="1200" b="1" dirty="0">
                        <a:solidFill>
                          <a:srgbClr val="000000"/>
                        </a:solidFill>
                        <a:latin typeface="+mn-ea"/>
                        <a:ea typeface="+mn-ea"/>
                      </a:endParaRPr>
                    </a:p>
                  </a:txBody>
                  <a:tcPr marL="88900" marR="88900" marT="88900" marB="88900" anchor="ctr" anchorCtr="1">
                    <a:solidFill>
                      <a:srgbClr val="E2ED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0000"/>
                          </a:solidFill>
                        </a:rPr>
                        <a:t>1</a:t>
                      </a:r>
                      <a:r>
                        <a:rPr lang="zh-CN" altLang="en-US" sz="1200" b="1" dirty="0">
                          <a:solidFill>
                            <a:srgbClr val="000000"/>
                          </a:solidFill>
                        </a:rPr>
                        <a:t>、</a:t>
                      </a:r>
                      <a:r>
                        <a:rPr lang="zh-CN" altLang="en-US" sz="1200" b="1" dirty="0">
                          <a:solidFill>
                            <a:srgbClr val="000000"/>
                          </a:solidFill>
                          <a:sym typeface="+mn-ea"/>
                        </a:rPr>
                        <a:t>开展</a:t>
                      </a:r>
                      <a:r>
                        <a:rPr lang="zh-CN" altLang="en-US" sz="1200" b="1" dirty="0">
                          <a:solidFill>
                            <a:srgbClr val="000000"/>
                          </a:solidFill>
                          <a:latin typeface="+mn-ea"/>
                          <a:sym typeface="+mn-ea"/>
                        </a:rPr>
                        <a:t>暗室实验及数据集构建</a:t>
                      </a:r>
                      <a:endParaRPr lang="zh-CN" altLang="en-US" sz="1200" b="1" dirty="0">
                        <a:solidFill>
                          <a:srgbClr val="000000"/>
                        </a:solidFill>
                        <a:latin typeface="+mn-ea"/>
                        <a:ea typeface="+mn-ea"/>
                      </a:endParaRPr>
                    </a:p>
                  </a:txBody>
                  <a:tcPr marL="88900" marR="88900" marT="88900" marB="88900" anchor="ctr">
                    <a:solidFill>
                      <a:srgbClr val="E2EDF7"/>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a:txBody>
                    <a:bodyPr/>
                    <a:lstStyle/>
                    <a:p>
                      <a:pPr>
                        <a:buNone/>
                      </a:pPr>
                      <a:endParaRPr lang="zh-CN" altLang="en-US" sz="1200" b="1" dirty="0">
                        <a:solidFill>
                          <a:srgbClr val="0043A8"/>
                        </a:solidFill>
                        <a:latin typeface="+mn-ea"/>
                        <a:ea typeface="+mn-ea"/>
                      </a:endParaRPr>
                    </a:p>
                  </a:txBody>
                  <a:tcPr marL="88900" marR="88900" marT="88900" marB="88900" anchor="ctr" anchorCtr="1">
                    <a:solidFill>
                      <a:srgbClr val="E2EDF7"/>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a:txBody>
                    <a:bodyPr/>
                    <a:lstStyle/>
                    <a:p>
                      <a:pPr algn="ctr"/>
                      <a:endParaRPr lang="zh-CN" altLang="en-US" sz="1200" b="1" dirty="0">
                        <a:solidFill>
                          <a:srgbClr val="0043A8"/>
                        </a:solidFill>
                        <a:latin typeface="+mn-ea"/>
                        <a:ea typeface="+mn-ea"/>
                      </a:endParaRPr>
                    </a:p>
                  </a:txBody>
                  <a:tcPr marL="88900" marR="88900" marT="88900" marB="88900" anchor="ctr" anchorCtr="1">
                    <a:solidFill>
                      <a:srgbClr val="E2EDF7"/>
                    </a:solidFill>
                  </a:tcPr>
                </a:tc>
              </a:tr>
              <a:tr h="523875">
                <a:tc vMerge="1">
                  <a:tcPr marL="88900" marR="88900" marT="88900" marB="88900" anchor="ctr" anchorCtr="1">
                    <a:solidFill>
                      <a:srgbClr val="E2ED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0000"/>
                          </a:solidFill>
                        </a:rPr>
                        <a:t>2</a:t>
                      </a:r>
                      <a:r>
                        <a:rPr lang="zh-CN" altLang="en-US" sz="1200" b="1" dirty="0">
                          <a:solidFill>
                            <a:srgbClr val="000000"/>
                          </a:solidFill>
                        </a:rPr>
                        <a:t>、</a:t>
                      </a:r>
                      <a:r>
                        <a:rPr lang="zh-CN" altLang="en-US" sz="1200" b="1" dirty="0">
                          <a:solidFill>
                            <a:srgbClr val="000000"/>
                          </a:solidFill>
                          <a:latin typeface="+mn-ea"/>
                          <a:sym typeface="+mn-ea"/>
                        </a:rPr>
                        <a:t>完成近场测量与远场特性的内隐关系的建模与反演</a:t>
                      </a:r>
                      <a:endParaRPr lang="zh-CN" altLang="en-US" sz="1200" b="1" dirty="0">
                        <a:solidFill>
                          <a:srgbClr val="000000"/>
                        </a:solidFill>
                        <a:latin typeface="+mn-ea"/>
                        <a:ea typeface="+mn-ea"/>
                      </a:endParaRPr>
                    </a:p>
                  </a:txBody>
                  <a:tcPr marL="88900" marR="88900" marT="88900" marB="88900" anchor="ctr">
                    <a:solidFill>
                      <a:srgbClr val="E2EDF7"/>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a:txBody>
                    <a:bodyPr/>
                    <a:lstStyle/>
                    <a:p>
                      <a:endParaRPr lang="zh-CN" altLang="en-US" sz="1200" b="1" dirty="0">
                        <a:solidFill>
                          <a:schemeClr val="accent1"/>
                        </a:solidFill>
                        <a:latin typeface="+mn-ea"/>
                        <a:ea typeface="+mn-ea"/>
                      </a:endParaRPr>
                    </a:p>
                  </a:txBody>
                  <a:tcPr marL="88900" marR="88900" marT="88900" marB="88900" anchor="ctr" anchorCtr="1">
                    <a:solidFill>
                      <a:srgbClr val="E2EDF7"/>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a:txBody>
                    <a:bodyPr/>
                    <a:lstStyle/>
                    <a:p>
                      <a:pPr algn="ctr">
                        <a:buNone/>
                      </a:pPr>
                      <a:r>
                        <a:rPr lang="zh-CN" altLang="en-US" sz="1200" b="1" dirty="0">
                          <a:solidFill>
                            <a:srgbClr val="0043A8"/>
                          </a:solidFill>
                          <a:latin typeface="+mn-ea"/>
                          <a:sym typeface="+mn-ea"/>
                        </a:rPr>
                        <a:t>分系统研究报告</a:t>
                      </a:r>
                      <a:endParaRPr lang="zh-CN" altLang="en-US" sz="1200" b="1" dirty="0">
                        <a:solidFill>
                          <a:srgbClr val="0043A8"/>
                        </a:solidFill>
                        <a:latin typeface="+mn-ea"/>
                        <a:ea typeface="+mn-ea"/>
                      </a:endParaRPr>
                    </a:p>
                  </a:txBody>
                  <a:tcPr marL="88900" marR="88900" marT="88900" marB="88900" anchor="ctr" anchorCtr="1">
                    <a:solidFill>
                      <a:srgbClr val="E2EDF7"/>
                    </a:solidFill>
                  </a:tcPr>
                </a:tc>
              </a:tr>
              <a:tr h="523875">
                <a:tc>
                  <a:txBody>
                    <a:bodyPr/>
                    <a:lstStyle/>
                    <a:p>
                      <a:pPr>
                        <a:buNone/>
                      </a:pPr>
                      <a:r>
                        <a:rPr lang="zh-CN" altLang="en-US" sz="1200" b="1" dirty="0">
                          <a:solidFill>
                            <a:srgbClr val="000000"/>
                          </a:solidFill>
                          <a:latin typeface="+mn-ea"/>
                          <a:ea typeface="+mn-ea"/>
                        </a:rPr>
                        <a:t>研究内容五</a:t>
                      </a:r>
                      <a:endParaRPr lang="zh-CN" altLang="en-US" sz="1200" b="1" dirty="0">
                        <a:solidFill>
                          <a:srgbClr val="000000"/>
                        </a:solidFill>
                        <a:latin typeface="+mn-ea"/>
                        <a:ea typeface="+mn-ea"/>
                      </a:endParaRPr>
                    </a:p>
                  </a:txBody>
                  <a:tcPr marL="88900" marR="88900" marT="88900" marB="88900" anchor="ctr" anchorCtr="1">
                    <a:solidFill>
                      <a:srgbClr val="9CB9E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rgbClr val="000000"/>
                          </a:solidFill>
                          <a:ea typeface="+mn-ea"/>
                        </a:rPr>
                        <a:t>1、探索和验证辐射源动态行为意图认知技术算法模型</a:t>
                      </a:r>
                      <a:endParaRPr lang="zh-CN" altLang="en-US" sz="1200" b="1" dirty="0">
                        <a:solidFill>
                          <a:srgbClr val="000000"/>
                        </a:solidFill>
                        <a:ea typeface="+mn-ea"/>
                      </a:endParaRPr>
                    </a:p>
                  </a:txBody>
                  <a:tcPr marL="88900" marR="88900" marT="88900" marB="88900" anchor="ctr">
                    <a:solidFill>
                      <a:srgbClr val="9CB9EB"/>
                    </a:solidFill>
                  </a:tcPr>
                </a:tc>
                <a:tc>
                  <a:txBody>
                    <a:bodyPr/>
                    <a:lstStyle/>
                    <a:p>
                      <a:pPr>
                        <a:buNone/>
                      </a:pPr>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pPr>
                        <a:buNone/>
                      </a:pPr>
                      <a:r>
                        <a:rPr lang="zh-CN" altLang="en-US" sz="1200" b="1" dirty="0">
                          <a:solidFill>
                            <a:srgbClr val="0043A8"/>
                          </a:solidFill>
                          <a:latin typeface="+mn-ea"/>
                          <a:sym typeface="+mn-ea"/>
                        </a:rPr>
                        <a:t>分系统研究报告</a:t>
                      </a:r>
                      <a:endParaRPr lang="zh-CN" altLang="en-US" sz="1200" b="1" dirty="0">
                        <a:solidFill>
                          <a:schemeClr val="accent1"/>
                        </a:solidFill>
                        <a:latin typeface="+mn-ea"/>
                        <a:ea typeface="+mn-ea"/>
                      </a:endParaRPr>
                    </a:p>
                  </a:txBody>
                  <a:tcPr marL="88900" marR="88900" marT="88900" marB="88900" anchor="ctr" anchorCtr="1">
                    <a:solidFill>
                      <a:srgbClr val="9CB9EB"/>
                    </a:solidFill>
                  </a:tcPr>
                </a:tc>
                <a:tc>
                  <a:txBody>
                    <a:bodyPr/>
                    <a:lstStyle/>
                    <a:p>
                      <a:pPr>
                        <a:buNone/>
                      </a:pPr>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pPr algn="ctr">
                        <a:buNone/>
                      </a:pPr>
                      <a:endParaRPr lang="zh-CN" altLang="en-US" sz="1200" b="1" dirty="0">
                        <a:solidFill>
                          <a:srgbClr val="0043A8"/>
                        </a:solidFill>
                        <a:latin typeface="+mn-ea"/>
                        <a:ea typeface="+mn-ea"/>
                      </a:endParaRPr>
                    </a:p>
                  </a:txBody>
                  <a:tcPr marL="88900" marR="88900" marT="88900" marB="88900" anchor="ctr" anchorCtr="1">
                    <a:solidFill>
                      <a:srgbClr val="9CB9EB"/>
                    </a:solidFill>
                  </a:tcPr>
                </a:tc>
              </a:tr>
              <a:tr h="523875">
                <a:tc>
                  <a:txBody>
                    <a:bodyPr/>
                    <a:lstStyle/>
                    <a:p>
                      <a:pPr>
                        <a:buNone/>
                      </a:pPr>
                      <a:r>
                        <a:rPr lang="zh-CN" altLang="en-US" sz="1200" b="1" dirty="0">
                          <a:solidFill>
                            <a:srgbClr val="000000"/>
                          </a:solidFill>
                          <a:latin typeface="+mn-ea"/>
                          <a:ea typeface="+mn-ea"/>
                        </a:rPr>
                        <a:t>研究内容六</a:t>
                      </a:r>
                      <a:endParaRPr lang="zh-CN" altLang="en-US" sz="1200" b="1" dirty="0">
                        <a:solidFill>
                          <a:srgbClr val="000000"/>
                        </a:solidFill>
                        <a:latin typeface="+mn-ea"/>
                        <a:ea typeface="+mn-ea"/>
                      </a:endParaRPr>
                    </a:p>
                  </a:txBody>
                  <a:tcPr marL="88900" marR="88900" marT="88900" marB="88900" anchor="ctr" anchorCtr="1">
                    <a:solidFill>
                      <a:srgbClr val="9CB9E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rgbClr val="000000"/>
                          </a:solidFill>
                          <a:ea typeface="+mn-ea"/>
                        </a:rPr>
                        <a:t>1、基于多层次嗅探的任务自适应对抗技术</a:t>
                      </a:r>
                      <a:endParaRPr lang="zh-CN" altLang="en-US" sz="1200" b="1" dirty="0">
                        <a:solidFill>
                          <a:srgbClr val="000000"/>
                        </a:solidFill>
                        <a:ea typeface="+mn-ea"/>
                      </a:endParaRPr>
                    </a:p>
                  </a:txBody>
                  <a:tcPr marL="88900" marR="88900" marT="88900" marB="88900" anchor="ctr">
                    <a:solidFill>
                      <a:srgbClr val="9CB9EB"/>
                    </a:solidFill>
                  </a:tcPr>
                </a:tc>
                <a:tc>
                  <a:txBody>
                    <a:bodyPr/>
                    <a:lstStyle/>
                    <a:p>
                      <a:pPr>
                        <a:buNone/>
                      </a:pPr>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pPr>
                        <a:buNone/>
                      </a:pPr>
                      <a:r>
                        <a:rPr lang="zh-CN" altLang="en-US" sz="1200" b="1" dirty="0">
                          <a:solidFill>
                            <a:srgbClr val="0043A8"/>
                          </a:solidFill>
                          <a:latin typeface="+mn-ea"/>
                          <a:sym typeface="+mn-ea"/>
                        </a:rPr>
                        <a:t>分系统研究报告</a:t>
                      </a:r>
                      <a:endParaRPr lang="zh-CN" altLang="en-US" sz="1200" b="1" dirty="0">
                        <a:solidFill>
                          <a:schemeClr val="accent1"/>
                        </a:solidFill>
                        <a:latin typeface="+mn-ea"/>
                        <a:ea typeface="+mn-ea"/>
                      </a:endParaRPr>
                    </a:p>
                  </a:txBody>
                  <a:tcPr marL="88900" marR="88900" marT="88900" marB="88900" anchor="ctr" anchorCtr="1">
                    <a:solidFill>
                      <a:srgbClr val="9CB9EB"/>
                    </a:solidFill>
                  </a:tcPr>
                </a:tc>
                <a:tc>
                  <a:txBody>
                    <a:bodyPr/>
                    <a:lstStyle/>
                    <a:p>
                      <a:pPr>
                        <a:buNone/>
                      </a:pPr>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pPr algn="ctr">
                        <a:buNone/>
                      </a:pPr>
                      <a:endParaRPr lang="zh-CN" altLang="en-US" sz="1200" b="1" dirty="0">
                        <a:solidFill>
                          <a:srgbClr val="0043A8"/>
                        </a:solidFill>
                        <a:latin typeface="+mn-ea"/>
                        <a:ea typeface="+mn-ea"/>
                      </a:endParaRPr>
                    </a:p>
                  </a:txBody>
                  <a:tcPr marL="88900" marR="88900" marT="88900" marB="88900" anchor="ctr" anchorCtr="1">
                    <a:solidFill>
                      <a:srgbClr val="9CB9EB"/>
                    </a:solidFill>
                  </a:tcPr>
                </a:tc>
              </a:tr>
              <a:tr h="517525">
                <a:tc rowSpan="2">
                  <a:txBody>
                    <a:bodyPr/>
                    <a:lstStyle/>
                    <a:p>
                      <a:r>
                        <a:rPr lang="zh-CN" altLang="en-US" sz="1200" b="1" kern="1200" dirty="0">
                          <a:solidFill>
                            <a:srgbClr val="000000"/>
                          </a:solidFill>
                          <a:latin typeface="+mn-lt"/>
                          <a:ea typeface="+mn-ea"/>
                          <a:cs typeface="+mn-cs"/>
                        </a:rPr>
                        <a:t>研究内容六</a:t>
                      </a:r>
                      <a:endParaRPr lang="zh-CN" altLang="en-US" sz="1200" b="1" kern="1200" dirty="0">
                        <a:solidFill>
                          <a:srgbClr val="000000"/>
                        </a:solidFill>
                        <a:latin typeface="+mn-lt"/>
                        <a:ea typeface="+mn-ea"/>
                        <a:cs typeface="+mn-cs"/>
                      </a:endParaRPr>
                    </a:p>
                  </a:txBody>
                  <a:tcPr marL="88900" marR="88900" marT="88900" marB="88900" anchor="ctr" anchorCtr="1">
                    <a:solidFill>
                      <a:srgbClr val="E2ED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kern="1200" dirty="0">
                          <a:solidFill>
                            <a:srgbClr val="000000"/>
                          </a:solidFill>
                          <a:latin typeface="+mn-lt"/>
                          <a:ea typeface="+mn-ea"/>
                          <a:cs typeface="+mn-cs"/>
                        </a:rPr>
                        <a:t>1</a:t>
                      </a:r>
                      <a:r>
                        <a:rPr lang="zh-CN" altLang="en-US" sz="1200" b="1" kern="1200" dirty="0">
                          <a:solidFill>
                            <a:srgbClr val="000000"/>
                          </a:solidFill>
                          <a:latin typeface="+mn-lt"/>
                          <a:ea typeface="+mn-ea"/>
                          <a:cs typeface="+mn-cs"/>
                        </a:rPr>
                        <a:t>、研制原理样机</a:t>
                      </a:r>
                      <a:endParaRPr lang="zh-CN" altLang="en-US" sz="1200" b="1" kern="1200" dirty="0">
                        <a:solidFill>
                          <a:srgbClr val="000000"/>
                        </a:solidFill>
                        <a:latin typeface="+mn-lt"/>
                        <a:ea typeface="+mn-ea"/>
                        <a:cs typeface="+mn-cs"/>
                      </a:endParaRPr>
                    </a:p>
                  </a:txBody>
                  <a:tcPr marL="88900" marR="88900" marT="88900" marB="88900" anchor="ctr">
                    <a:solidFill>
                      <a:srgbClr val="E2EDF7"/>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a:txBody>
                    <a:bodyPr/>
                    <a:lstStyle/>
                    <a:p>
                      <a:pPr marL="0" algn="ctr" defTabSz="914400" rtl="0" eaLnBrk="1" latinLnBrk="0" hangingPunct="1"/>
                      <a:endParaRPr lang="zh-CN" altLang="en-US" sz="1200" b="1" kern="1200" dirty="0">
                        <a:solidFill>
                          <a:srgbClr val="0043A8"/>
                        </a:solidFill>
                        <a:latin typeface="+mn-ea"/>
                        <a:ea typeface="+mn-ea"/>
                        <a:cs typeface="+mn-cs"/>
                      </a:endParaRPr>
                    </a:p>
                  </a:txBody>
                  <a:tcPr marL="88900" marR="88900" marT="88900" marB="88900" anchor="ctr" anchorCtr="1">
                    <a:solidFill>
                      <a:srgbClr val="E2EDF7"/>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a:txBody>
                    <a:bodyPr/>
                    <a:lstStyle/>
                    <a:p>
                      <a:r>
                        <a:rPr lang="zh-CN" altLang="en-US" sz="1200" b="1" dirty="0">
                          <a:solidFill>
                            <a:srgbClr val="0043A8"/>
                          </a:solidFill>
                          <a:latin typeface="+mn-ea"/>
                          <a:ea typeface="+mn-ea"/>
                        </a:rPr>
                        <a:t>原理样机</a:t>
                      </a:r>
                      <a:endParaRPr lang="zh-CN" altLang="en-US" sz="1200" b="1" dirty="0">
                        <a:solidFill>
                          <a:srgbClr val="0043A8"/>
                        </a:solidFill>
                        <a:latin typeface="+mn-ea"/>
                        <a:ea typeface="+mn-ea"/>
                      </a:endParaRPr>
                    </a:p>
                  </a:txBody>
                  <a:tcPr marL="88900" marR="88900" marT="88900" marB="88900" anchor="ctr" anchorCtr="1">
                    <a:solidFill>
                      <a:srgbClr val="E2EDF7"/>
                    </a:solidFill>
                  </a:tcPr>
                </a:tc>
              </a:tr>
              <a:tr h="522605">
                <a:tc vMerge="1">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kern="1200" dirty="0">
                          <a:solidFill>
                            <a:srgbClr val="000000"/>
                          </a:solidFill>
                          <a:latin typeface="+mn-lt"/>
                          <a:ea typeface="+mn-ea"/>
                          <a:cs typeface="+mn-cs"/>
                        </a:rPr>
                        <a:t>2</a:t>
                      </a:r>
                      <a:r>
                        <a:rPr lang="zh-CN" altLang="en-US" sz="1200" b="1" kern="1200" dirty="0">
                          <a:solidFill>
                            <a:srgbClr val="000000"/>
                          </a:solidFill>
                          <a:latin typeface="+mn-lt"/>
                          <a:ea typeface="+mn-ea"/>
                          <a:cs typeface="+mn-cs"/>
                        </a:rPr>
                        <a:t>、</a:t>
                      </a:r>
                      <a:r>
                        <a:rPr lang="zh-CN" altLang="en-US" sz="1200" b="1" dirty="0">
                          <a:solidFill>
                            <a:srgbClr val="000000"/>
                          </a:solidFill>
                          <a:sym typeface="+mn-ea"/>
                        </a:rPr>
                        <a:t>验证原理样机</a:t>
                      </a:r>
                      <a:endParaRPr lang="zh-CN" altLang="en-US" sz="1200" b="1" kern="1200" dirty="0">
                        <a:solidFill>
                          <a:srgbClr val="000000"/>
                        </a:solidFill>
                        <a:latin typeface="+mn-lt"/>
                        <a:ea typeface="+mn-ea"/>
                        <a:cs typeface="+mn-cs"/>
                      </a:endParaRPr>
                    </a:p>
                  </a:txBody>
                  <a:tcPr marL="88900" marR="88900" marT="88900" marB="88900" anchor="ctr">
                    <a:solidFill>
                      <a:srgbClr val="E2EDF7"/>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a:txBody>
                    <a:bodyPr/>
                    <a:lstStyle/>
                    <a:p>
                      <a:pPr marL="0" algn="ctr" defTabSz="914400" rtl="0" eaLnBrk="1" latinLnBrk="0" hangingPunct="1"/>
                      <a:r>
                        <a:rPr lang="zh-CN" altLang="en-US" sz="1200" b="1" dirty="0">
                          <a:solidFill>
                            <a:srgbClr val="0043A8"/>
                          </a:solidFill>
                          <a:latin typeface="+mn-ea"/>
                          <a:sym typeface="+mn-ea"/>
                        </a:rPr>
                        <a:t>试验验证报告</a:t>
                      </a:r>
                      <a:endParaRPr lang="zh-CN" altLang="en-US" sz="1200" b="1" kern="1200" dirty="0">
                        <a:solidFill>
                          <a:srgbClr val="0043A8"/>
                        </a:solidFill>
                        <a:latin typeface="+mn-ea"/>
                        <a:ea typeface="+mn-ea"/>
                        <a:cs typeface="+mn-cs"/>
                      </a:endParaRPr>
                    </a:p>
                  </a:txBody>
                  <a:tcPr marL="88900" marR="88900" marT="88900" marB="88900" anchor="ctr" anchorCtr="1">
                    <a:solidFill>
                      <a:srgbClr val="E2EDF7"/>
                    </a:solidFill>
                  </a:tcPr>
                </a:tc>
              </a:tr>
            </a:tbl>
          </a:graphicData>
        </a:graphic>
      </p:graphicFrame>
      <p:sp>
        <p:nvSpPr>
          <p:cNvPr id="3" name="箭头: 右 2"/>
          <p:cNvSpPr/>
          <p:nvPr/>
        </p:nvSpPr>
        <p:spPr>
          <a:xfrm>
            <a:off x="5378450" y="1872000"/>
            <a:ext cx="1045210" cy="189230"/>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箭头: 右 13"/>
          <p:cNvSpPr/>
          <p:nvPr/>
        </p:nvSpPr>
        <p:spPr>
          <a:xfrm>
            <a:off x="8098155" y="3888000"/>
            <a:ext cx="1045210" cy="179705"/>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11045190" y="1023620"/>
            <a:ext cx="760730" cy="5202555"/>
          </a:xfrm>
          <a:prstGeom prst="rect">
            <a:avLst/>
          </a:prstGeom>
          <a:noFill/>
          <a:ln w="28575" cmpd="sng">
            <a:solidFill>
              <a:srgbClr val="0043A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zh-CN" altLang="en-US" sz="2400" b="1" dirty="0">
                <a:solidFill>
                  <a:srgbClr val="000000"/>
                </a:solidFill>
                <a:effectLst/>
                <a:latin typeface="CIDFont"/>
              </a:rPr>
              <a:t>各</a:t>
            </a:r>
            <a:endParaRPr lang="en-US" altLang="zh-CN" sz="2400" b="1" dirty="0">
              <a:solidFill>
                <a:srgbClr val="000000"/>
              </a:solidFill>
              <a:effectLst/>
              <a:latin typeface="CIDFont"/>
            </a:endParaRPr>
          </a:p>
          <a:p>
            <a:pPr algn="ctr"/>
            <a:r>
              <a:rPr lang="zh-CN" altLang="en-US" sz="2400" b="1" dirty="0">
                <a:solidFill>
                  <a:srgbClr val="000000"/>
                </a:solidFill>
                <a:effectLst/>
                <a:latin typeface="CIDFont"/>
              </a:rPr>
              <a:t>阶段目</a:t>
            </a:r>
            <a:endParaRPr lang="en-US" altLang="zh-CN" sz="2400" b="1" dirty="0">
              <a:solidFill>
                <a:srgbClr val="000000"/>
              </a:solidFill>
              <a:effectLst/>
              <a:latin typeface="CIDFont"/>
            </a:endParaRPr>
          </a:p>
          <a:p>
            <a:pPr algn="ctr"/>
            <a:r>
              <a:rPr lang="zh-CN" altLang="en-US" sz="2400" b="1" dirty="0">
                <a:solidFill>
                  <a:srgbClr val="000000"/>
                </a:solidFill>
                <a:effectLst/>
                <a:latin typeface="CIDFont"/>
              </a:rPr>
              <a:t>标</a:t>
            </a:r>
            <a:endParaRPr lang="en-US" altLang="zh-CN" sz="2400" b="1" dirty="0">
              <a:solidFill>
                <a:srgbClr val="000000"/>
              </a:solidFill>
              <a:effectLst/>
              <a:latin typeface="CIDFont"/>
            </a:endParaRPr>
          </a:p>
          <a:p>
            <a:pPr algn="ctr"/>
            <a:r>
              <a:rPr lang="zh-CN" altLang="en-US" sz="2400" b="1" dirty="0">
                <a:solidFill>
                  <a:srgbClr val="0043A8"/>
                </a:solidFill>
                <a:effectLst/>
                <a:latin typeface="CIDFont"/>
              </a:rPr>
              <a:t>清</a:t>
            </a:r>
            <a:endParaRPr lang="en-US" altLang="zh-CN" sz="2400" b="1" dirty="0">
              <a:solidFill>
                <a:srgbClr val="0043A8"/>
              </a:solidFill>
              <a:effectLst/>
              <a:latin typeface="CIDFont"/>
            </a:endParaRPr>
          </a:p>
          <a:p>
            <a:pPr algn="ctr"/>
            <a:r>
              <a:rPr lang="zh-CN" altLang="en-US" sz="2400" b="1" dirty="0">
                <a:solidFill>
                  <a:srgbClr val="0043A8"/>
                </a:solidFill>
                <a:effectLst/>
                <a:latin typeface="CIDFont"/>
              </a:rPr>
              <a:t>晰</a:t>
            </a:r>
            <a:endParaRPr lang="en-US" altLang="zh-CN" sz="2400" b="1" dirty="0">
              <a:solidFill>
                <a:srgbClr val="0043A8"/>
              </a:solidFill>
              <a:effectLst/>
              <a:latin typeface="CIDFont"/>
            </a:endParaRPr>
          </a:p>
          <a:p>
            <a:pPr algn="ctr"/>
            <a:r>
              <a:rPr lang="zh-CN" altLang="en-US" sz="2400" b="1" dirty="0">
                <a:solidFill>
                  <a:srgbClr val="0043A8"/>
                </a:solidFill>
                <a:effectLst/>
                <a:latin typeface="CIDFont"/>
              </a:rPr>
              <a:t>、</a:t>
            </a:r>
            <a:endParaRPr lang="en-US" altLang="zh-CN" sz="2400" b="1" dirty="0">
              <a:solidFill>
                <a:srgbClr val="0043A8"/>
              </a:solidFill>
              <a:effectLst/>
              <a:latin typeface="CIDFont"/>
            </a:endParaRPr>
          </a:p>
          <a:p>
            <a:pPr algn="ctr"/>
            <a:r>
              <a:rPr lang="zh-CN" altLang="en-US" sz="2400" b="1" dirty="0">
                <a:solidFill>
                  <a:srgbClr val="0043A8"/>
                </a:solidFill>
                <a:effectLst/>
                <a:latin typeface="CIDFont"/>
              </a:rPr>
              <a:t>可</a:t>
            </a:r>
            <a:endParaRPr lang="en-US" altLang="zh-CN" sz="2400" b="1" dirty="0">
              <a:solidFill>
                <a:srgbClr val="0043A8"/>
              </a:solidFill>
              <a:effectLst/>
              <a:latin typeface="CIDFont"/>
            </a:endParaRPr>
          </a:p>
          <a:p>
            <a:pPr algn="ctr"/>
            <a:r>
              <a:rPr lang="zh-CN" altLang="en-US" sz="2400" b="1" dirty="0">
                <a:solidFill>
                  <a:srgbClr val="0043A8"/>
                </a:solidFill>
                <a:effectLst/>
                <a:latin typeface="CIDFont"/>
              </a:rPr>
              <a:t>考</a:t>
            </a:r>
            <a:endParaRPr lang="en-US" altLang="zh-CN" sz="2400" b="1" dirty="0">
              <a:solidFill>
                <a:srgbClr val="0043A8"/>
              </a:solidFill>
              <a:effectLst/>
              <a:latin typeface="CIDFont"/>
            </a:endParaRPr>
          </a:p>
          <a:p>
            <a:pPr algn="ctr"/>
            <a:r>
              <a:rPr lang="zh-CN" altLang="en-US" sz="2400" b="1" dirty="0">
                <a:solidFill>
                  <a:srgbClr val="0043A8"/>
                </a:solidFill>
                <a:effectLst/>
                <a:latin typeface="CIDFont"/>
              </a:rPr>
              <a:t>核</a:t>
            </a:r>
            <a:endParaRPr lang="zh-CN" altLang="en-US" sz="2400" b="1" dirty="0">
              <a:solidFill>
                <a:srgbClr val="0043A8"/>
              </a:solidFill>
              <a:effectLst/>
              <a:latin typeface="CIDFont"/>
            </a:endParaRPr>
          </a:p>
        </p:txBody>
      </p:sp>
      <p:sp>
        <p:nvSpPr>
          <p:cNvPr id="15" name="文本框 6"/>
          <p:cNvSpPr txBox="1"/>
          <p:nvPr>
            <p:custDataLst>
              <p:tags r:id="rId2"/>
            </p:custDataLst>
          </p:nvPr>
        </p:nvSpPr>
        <p:spPr>
          <a:xfrm>
            <a:off x="647700" y="83820"/>
            <a:ext cx="187769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进度安排</a:t>
            </a:r>
            <a:endParaRPr lang="zh-CN" altLang="en-US" sz="3000" dirty="0">
              <a:solidFill>
                <a:srgbClr val="0043A8"/>
              </a:solidFill>
            </a:endParaRPr>
          </a:p>
        </p:txBody>
      </p:sp>
      <p:cxnSp>
        <p:nvCxnSpPr>
          <p:cNvPr id="17" name="直接连接符 16"/>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19" name="箭头: 右 13"/>
          <p:cNvSpPr/>
          <p:nvPr/>
        </p:nvSpPr>
        <p:spPr>
          <a:xfrm>
            <a:off x="8098155" y="5962474"/>
            <a:ext cx="1045210" cy="179705"/>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箭头: 右 2"/>
          <p:cNvSpPr/>
          <p:nvPr/>
        </p:nvSpPr>
        <p:spPr>
          <a:xfrm>
            <a:off x="5378450" y="2879500"/>
            <a:ext cx="1045210" cy="189230"/>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箭头: 右 2"/>
          <p:cNvSpPr/>
          <p:nvPr/>
        </p:nvSpPr>
        <p:spPr>
          <a:xfrm>
            <a:off x="5378450" y="3348000"/>
            <a:ext cx="1045210" cy="189230"/>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箭头: 右 2"/>
          <p:cNvSpPr/>
          <p:nvPr/>
        </p:nvSpPr>
        <p:spPr>
          <a:xfrm>
            <a:off x="5378450" y="2376000"/>
            <a:ext cx="1045210" cy="189230"/>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箭头: 右 13"/>
          <p:cNvSpPr/>
          <p:nvPr/>
        </p:nvSpPr>
        <p:spPr>
          <a:xfrm>
            <a:off x="8098155" y="5452098"/>
            <a:ext cx="1045210" cy="179705"/>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箭头: 右 2"/>
          <p:cNvSpPr/>
          <p:nvPr/>
        </p:nvSpPr>
        <p:spPr>
          <a:xfrm>
            <a:off x="5378450" y="4412782"/>
            <a:ext cx="1045210" cy="189230"/>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页脚占位符 6"/>
          <p:cNvSpPr>
            <a:spLocks noGrp="1"/>
          </p:cNvSpPr>
          <p:nvPr>
            <p:ph type="ftr" sz="quarter" idx="11"/>
          </p:nvPr>
        </p:nvSpPr>
        <p:spPr/>
        <p:txBody>
          <a:bodyPr/>
          <a:lstStyle/>
          <a:p>
            <a:r>
              <a:rPr lang="en-US" altLang="zh-CN" dirty="0"/>
              <a:t> </a:t>
            </a:r>
            <a:endParaRPr lang="zh-CN" altLang="en-US" dirty="0"/>
          </a:p>
        </p:txBody>
      </p:sp>
      <p:sp>
        <p:nvSpPr>
          <p:cNvPr id="18" name="箭头: 右 2"/>
          <p:cNvSpPr/>
          <p:nvPr/>
        </p:nvSpPr>
        <p:spPr>
          <a:xfrm>
            <a:off x="5378450" y="4960037"/>
            <a:ext cx="1045210" cy="189230"/>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s://docer-ks3.wpscdn.cn/picture/115038869/45293764295a4d72ee03cfdc158ce9d3_612.jpg" descr="蓝色抽象现代背景"/>
          <p:cNvPicPr>
            <a:picLocks noChangeAspect="1"/>
          </p:cNvPicPr>
          <p:nvPr/>
        </p:nvPicPr>
        <p:blipFill>
          <a:blip r:embed="rId1"/>
          <a:stretch>
            <a:fillRect/>
          </a:stretch>
        </p:blipFill>
        <p:spPr>
          <a:xfrm>
            <a:off x="0" y="-6350"/>
            <a:ext cx="12192635" cy="6858000"/>
          </a:xfrm>
          <a:prstGeom prst="rect">
            <a:avLst/>
          </a:prstGeom>
        </p:spPr>
      </p:pic>
      <p:grpSp>
        <p:nvGrpSpPr>
          <p:cNvPr id="4" name="组合 3"/>
          <p:cNvGrpSpPr/>
          <p:nvPr/>
        </p:nvGrpSpPr>
        <p:grpSpPr>
          <a:xfrm>
            <a:off x="7446010" y="-6350"/>
            <a:ext cx="3615690" cy="6864350"/>
            <a:chOff x="3110" y="-10"/>
            <a:chExt cx="5694" cy="10810"/>
          </a:xfrm>
        </p:grpSpPr>
        <p:sp>
          <p:nvSpPr>
            <p:cNvPr id="8" name="矩形 7"/>
            <p:cNvSpPr/>
            <p:nvPr/>
          </p:nvSpPr>
          <p:spPr>
            <a:xfrm>
              <a:off x="3110" y="0"/>
              <a:ext cx="5694" cy="108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603" y="-10"/>
              <a:ext cx="2612" cy="2807"/>
            </a:xfrm>
            <a:prstGeom prst="rect">
              <a:avLst/>
            </a:prstGeom>
            <a:solidFill>
              <a:srgbClr val="0043A8"/>
            </a:solidFill>
          </p:spPr>
          <p:txBody>
            <a:bodyPr wrap="none">
              <a:noAutofit/>
            </a:bodyPr>
            <a:lstStyle/>
            <a:p>
              <a:pPr lvl="0" algn="ctr"/>
              <a:endParaRPr lang="en-US" altLang="zh-CN" sz="96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4603" y="830"/>
              <a:ext cx="2612" cy="2999"/>
            </a:xfrm>
            <a:prstGeom prst="rect">
              <a:avLst/>
            </a:prstGeom>
            <a:solidFill>
              <a:srgbClr val="0043A8"/>
            </a:solidFill>
          </p:spPr>
          <p:txBody>
            <a:bodyPr wrap="none">
              <a:noAutofit/>
            </a:bodyPr>
            <a:lstStyle/>
            <a:p>
              <a:pPr lvl="0" algn="ctr"/>
              <a:r>
                <a:rPr lang="en-US" altLang="zh-CN" sz="9600" b="1" dirty="0">
                  <a:solidFill>
                    <a:schemeClr val="bg1"/>
                  </a:solidFill>
                  <a:latin typeface="微软雅黑" panose="020B0503020204020204" charset="-122"/>
                  <a:ea typeface="微软雅黑" panose="020B0503020204020204" charset="-122"/>
                </a:rPr>
                <a:t>04</a:t>
              </a:r>
              <a:endParaRPr lang="en-US" altLang="zh-CN" sz="9600" b="1" dirty="0">
                <a:solidFill>
                  <a:schemeClr val="bg1"/>
                </a:solidFill>
                <a:latin typeface="微软雅黑" panose="020B0503020204020204" charset="-122"/>
                <a:ea typeface="微软雅黑" panose="020B0503020204020204" charset="-122"/>
              </a:endParaRPr>
            </a:p>
          </p:txBody>
        </p:sp>
        <p:sp>
          <p:nvSpPr>
            <p:cNvPr id="22" name="矩形 21"/>
            <p:cNvSpPr/>
            <p:nvPr/>
          </p:nvSpPr>
          <p:spPr>
            <a:xfrm rot="16200000">
              <a:off x="5948" y="6891"/>
              <a:ext cx="120" cy="2926"/>
            </a:xfrm>
            <a:prstGeom prst="rect">
              <a:avLst/>
            </a:prstGeom>
            <a:solidFill>
              <a:srgbClr val="0043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3515" y="4129"/>
              <a:ext cx="4985" cy="3874"/>
            </a:xfrm>
            <a:prstGeom prst="rect">
              <a:avLst/>
            </a:prstGeom>
          </p:spPr>
          <p:txBody>
            <a:bodyPr wrap="square">
              <a:spAutoFit/>
            </a:bodyPr>
            <a:lstStyle/>
            <a:p>
              <a:pPr algn="ctr">
                <a:lnSpc>
                  <a:spcPct val="120000"/>
                </a:lnSpc>
              </a:pPr>
              <a:r>
                <a:rPr lang="zh-CN" altLang="en-US" sz="4400" b="1" dirty="0">
                  <a:solidFill>
                    <a:srgbClr val="003E9C"/>
                  </a:solidFill>
                  <a:cs typeface="+mj-cs"/>
                </a:rPr>
                <a:t>研究团队</a:t>
              </a:r>
              <a:endParaRPr lang="zh-CN" altLang="en-US" sz="4400" b="1" dirty="0">
                <a:solidFill>
                  <a:srgbClr val="003E9C"/>
                </a:solidFill>
                <a:cs typeface="+mj-cs"/>
              </a:endParaRPr>
            </a:p>
            <a:p>
              <a:pPr algn="ctr">
                <a:lnSpc>
                  <a:spcPct val="120000"/>
                </a:lnSpc>
              </a:pPr>
              <a:r>
                <a:rPr lang="zh-CN" altLang="en-US" sz="4400" b="1" dirty="0">
                  <a:solidFill>
                    <a:srgbClr val="003E9C"/>
                  </a:solidFill>
                  <a:cs typeface="+mj-cs"/>
                </a:rPr>
                <a:t>及</a:t>
              </a:r>
              <a:endParaRPr lang="en-US" altLang="zh-CN" sz="4400" b="1" dirty="0">
                <a:solidFill>
                  <a:srgbClr val="003E9C"/>
                </a:solidFill>
                <a:cs typeface="+mj-cs"/>
              </a:endParaRPr>
            </a:p>
            <a:p>
              <a:pPr algn="ctr">
                <a:lnSpc>
                  <a:spcPct val="120000"/>
                </a:lnSpc>
              </a:pPr>
              <a:r>
                <a:rPr lang="zh-CN" altLang="en-US" sz="4400" b="1" dirty="0">
                  <a:solidFill>
                    <a:srgbClr val="003E9C"/>
                  </a:solidFill>
                  <a:cs typeface="+mj-cs"/>
                </a:rPr>
                <a:t>工作基础</a:t>
              </a:r>
              <a:endParaRPr lang="zh-CN" altLang="en-US" sz="4400" b="1" dirty="0">
                <a:solidFill>
                  <a:srgbClr val="003E9C"/>
                </a:solidFill>
                <a:cs typeface="+mj-cs"/>
              </a:endParaRPr>
            </a:p>
          </p:txBody>
        </p:sp>
      </p:grpSp>
      <p:sp>
        <p:nvSpPr>
          <p:cNvPr id="5" name="矩形 4"/>
          <p:cNvSpPr/>
          <p:nvPr/>
        </p:nvSpPr>
        <p:spPr>
          <a:xfrm>
            <a:off x="7109460" y="-5715"/>
            <a:ext cx="153035" cy="685673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
          <p:cNvSpPr txBox="1"/>
          <p:nvPr>
            <p:custDataLst>
              <p:tags r:id="rId1"/>
            </p:custDataLst>
          </p:nvPr>
        </p:nvSpPr>
        <p:spPr>
          <a:xfrm>
            <a:off x="647700" y="83820"/>
            <a:ext cx="1017905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团队</a:t>
            </a:r>
            <a:endParaRPr lang="zh-CN" altLang="en-US" sz="3000" dirty="0">
              <a:solidFill>
                <a:srgbClr val="0043A8"/>
              </a:solidFill>
            </a:endParaRPr>
          </a:p>
        </p:txBody>
      </p:sp>
      <p:sp>
        <p:nvSpPr>
          <p:cNvPr id="6" name="矩形 5"/>
          <p:cNvSpPr/>
          <p:nvPr>
            <p:custDataLst>
              <p:tags r:id="rId2"/>
            </p:custDataLst>
          </p:nvPr>
        </p:nvSpPr>
        <p:spPr>
          <a:xfrm>
            <a:off x="6279375" y="807953"/>
            <a:ext cx="5371331" cy="5682382"/>
          </a:xfrm>
          <a:prstGeom prst="rect">
            <a:avLst/>
          </a:prstGeom>
          <a:solidFill>
            <a:srgbClr val="9CB9E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cxnSp>
        <p:nvCxnSpPr>
          <p:cNvPr id="7" name="直接连接符 6"/>
          <p:cNvCxnSpPr/>
          <p:nvPr/>
        </p:nvCxnSpPr>
        <p:spPr>
          <a:xfrm>
            <a:off x="11705647" y="845820"/>
            <a:ext cx="0" cy="5596169"/>
          </a:xfrm>
          <a:prstGeom prst="line">
            <a:avLst/>
          </a:prstGeom>
          <a:ln w="63500">
            <a:solidFill>
              <a:srgbClr val="0043A8"/>
            </a:solidFill>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3"/>
            </p:custDataLst>
          </p:nvPr>
        </p:nvSpPr>
        <p:spPr>
          <a:xfrm>
            <a:off x="460375" y="817418"/>
            <a:ext cx="5737919" cy="5652280"/>
          </a:xfrm>
          <a:prstGeom prst="rect">
            <a:avLst/>
          </a:prstGeom>
          <a:solidFill>
            <a:srgbClr val="9CB9E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cxnSp>
        <p:nvCxnSpPr>
          <p:cNvPr id="10" name="直接连接符 9"/>
          <p:cNvCxnSpPr/>
          <p:nvPr/>
        </p:nvCxnSpPr>
        <p:spPr>
          <a:xfrm>
            <a:off x="6198904" y="817418"/>
            <a:ext cx="0" cy="5624571"/>
          </a:xfrm>
          <a:prstGeom prst="line">
            <a:avLst/>
          </a:prstGeom>
          <a:ln w="63500">
            <a:solidFill>
              <a:srgbClr val="0043A8"/>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4"/>
            </p:custDataLst>
          </p:nvPr>
        </p:nvSpPr>
        <p:spPr>
          <a:xfrm>
            <a:off x="460530" y="1118906"/>
            <a:ext cx="4020124" cy="442223"/>
          </a:xfrm>
          <a:prstGeom prst="rect">
            <a:avLst/>
          </a:prstGeom>
          <a:noFill/>
        </p:spPr>
        <p:txBody>
          <a:bodyPr wrap="square" rtlCol="0"/>
          <a:lstStyle/>
          <a:p>
            <a:r>
              <a:rPr lang="zh-CN" altLang="en-US" sz="2400" b="1" dirty="0">
                <a:solidFill>
                  <a:srgbClr val="000000"/>
                </a:solidFill>
              </a:rPr>
              <a:t>个人介绍</a:t>
            </a:r>
            <a:endParaRPr lang="zh-CN" altLang="en-US" sz="2400" b="1" dirty="0">
              <a:solidFill>
                <a:srgbClr val="000000"/>
              </a:solidFill>
            </a:endParaRPr>
          </a:p>
        </p:txBody>
      </p:sp>
      <p:pic>
        <p:nvPicPr>
          <p:cNvPr id="14" name="图片 13"/>
          <p:cNvPicPr>
            <a:picLocks noChangeAspect="1"/>
          </p:cNvPicPr>
          <p:nvPr/>
        </p:nvPicPr>
        <p:blipFill>
          <a:blip r:embed="rId5"/>
          <a:stretch>
            <a:fillRect/>
          </a:stretch>
        </p:blipFill>
        <p:spPr>
          <a:xfrm>
            <a:off x="616574" y="2014481"/>
            <a:ext cx="1729028" cy="2189467"/>
          </a:xfrm>
          <a:prstGeom prst="rect">
            <a:avLst/>
          </a:prstGeom>
        </p:spPr>
      </p:pic>
      <p:sp>
        <p:nvSpPr>
          <p:cNvPr id="15" name="TextBox 11"/>
          <p:cNvSpPr txBox="1"/>
          <p:nvPr>
            <p:custDataLst>
              <p:tags r:id="rId6"/>
            </p:custDataLst>
          </p:nvPr>
        </p:nvSpPr>
        <p:spPr>
          <a:xfrm>
            <a:off x="2462530" y="1923415"/>
            <a:ext cx="3766820" cy="4566920"/>
          </a:xfrm>
          <a:prstGeom prst="rect">
            <a:avLst/>
          </a:prstGeom>
          <a:noFill/>
        </p:spPr>
        <p:txBody>
          <a:bodyPr wrap="square" rtlCol="0">
            <a:normAutofit lnSpcReduction="10000"/>
          </a:bodyPr>
          <a:lstStyle/>
          <a:p>
            <a:pPr>
              <a:lnSpc>
                <a:spcPct val="140000"/>
              </a:lnSpc>
            </a:pP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应凯 副教授</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40000"/>
              </a:lnSpc>
            </a:pP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上海交通大学 数据服务实验室</a:t>
            </a: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佐治亚理工博士</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上海市海外高层次人才</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en-US" altLang="zh-CN" sz="1600" dirty="0">
                <a:solidFill>
                  <a:schemeClr val="tx1"/>
                </a:solidFill>
                <a:latin typeface="微软雅黑" panose="020B0503020204020204" charset="-122"/>
                <a:ea typeface="微软雅黑" panose="020B0503020204020204" charset="-122"/>
              </a:rPr>
              <a:t>IEEE</a:t>
            </a:r>
            <a:r>
              <a:rPr lang="zh-CN" altLang="en-US" sz="1600" dirty="0">
                <a:solidFill>
                  <a:schemeClr val="tx1"/>
                </a:solidFill>
                <a:latin typeface="微软雅黑" panose="020B0503020204020204" charset="-122"/>
                <a:ea typeface="微软雅黑" panose="020B0503020204020204" charset="-122"/>
              </a:rPr>
              <a:t>高级会员</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一带一路经济研究会（澳门）高等教育专业委员会副主任委员 </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前夏普公司非地面网络</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高可靠低时延通信首席标准化代表</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拥有美国</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国际专利</a:t>
            </a:r>
            <a:r>
              <a:rPr lang="en-US" altLang="zh-CN" sz="1600" dirty="0">
                <a:solidFill>
                  <a:schemeClr val="tx1"/>
                </a:solidFill>
                <a:latin typeface="微软雅黑" panose="020B0503020204020204" charset="-122"/>
                <a:ea typeface="微软雅黑" panose="020B0503020204020204" charset="-122"/>
              </a:rPr>
              <a:t>120</a:t>
            </a:r>
            <a:r>
              <a:rPr lang="zh-CN" altLang="en-US" sz="1600" dirty="0">
                <a:solidFill>
                  <a:schemeClr val="tx1"/>
                </a:solidFill>
                <a:latin typeface="微软雅黑" panose="020B0503020204020204" charset="-122"/>
                <a:ea typeface="微软雅黑" panose="020B0503020204020204" charset="-122"/>
              </a:rPr>
              <a:t>余项</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提交</a:t>
            </a:r>
            <a:r>
              <a:rPr lang="en-US" altLang="zh-CN" sz="1600" dirty="0">
                <a:solidFill>
                  <a:schemeClr val="tx1"/>
                </a:solidFill>
                <a:latin typeface="微软雅黑" panose="020B0503020204020204" charset="-122"/>
                <a:ea typeface="微软雅黑" panose="020B0503020204020204" charset="-122"/>
              </a:rPr>
              <a:t>3GPP</a:t>
            </a:r>
            <a:r>
              <a:rPr lang="zh-CN" altLang="en-US" sz="1600" dirty="0">
                <a:solidFill>
                  <a:schemeClr val="tx1"/>
                </a:solidFill>
                <a:latin typeface="微软雅黑" panose="020B0503020204020204" charset="-122"/>
                <a:ea typeface="微软雅黑" panose="020B0503020204020204" charset="-122"/>
              </a:rPr>
              <a:t>标准化提案</a:t>
            </a:r>
            <a:r>
              <a:rPr lang="en-US" altLang="zh-CN" sz="1600" dirty="0">
                <a:solidFill>
                  <a:schemeClr val="tx1"/>
                </a:solidFill>
                <a:latin typeface="微软雅黑" panose="020B0503020204020204" charset="-122"/>
                <a:ea typeface="微软雅黑" panose="020B0503020204020204" charset="-122"/>
              </a:rPr>
              <a:t>30</a:t>
            </a:r>
            <a:r>
              <a:rPr lang="zh-CN" altLang="en-US" sz="1600" dirty="0">
                <a:solidFill>
                  <a:schemeClr val="tx1"/>
                </a:solidFill>
                <a:latin typeface="微软雅黑" panose="020B0503020204020204" charset="-122"/>
                <a:ea typeface="微软雅黑" panose="020B0503020204020204" charset="-122"/>
              </a:rPr>
              <a:t>份</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超过</a:t>
            </a:r>
            <a:r>
              <a:rPr lang="en-US" altLang="zh-CN" sz="1600" dirty="0">
                <a:solidFill>
                  <a:schemeClr val="tx1"/>
                </a:solidFill>
                <a:latin typeface="微软雅黑" panose="020B0503020204020204" charset="-122"/>
                <a:ea typeface="微软雅黑" panose="020B0503020204020204" charset="-122"/>
              </a:rPr>
              <a:t>60</a:t>
            </a:r>
            <a:r>
              <a:rPr lang="zh-CN" altLang="en-US" sz="1600" dirty="0">
                <a:solidFill>
                  <a:schemeClr val="tx1"/>
                </a:solidFill>
                <a:latin typeface="微软雅黑" panose="020B0503020204020204" charset="-122"/>
                <a:ea typeface="微软雅黑" panose="020B0503020204020204" charset="-122"/>
              </a:rPr>
              <a:t>项专利已被纳入</a:t>
            </a:r>
            <a:r>
              <a:rPr lang="en-US" altLang="zh-CN" sz="1600" dirty="0">
                <a:solidFill>
                  <a:schemeClr val="tx1"/>
                </a:solidFill>
                <a:latin typeface="微软雅黑" panose="020B0503020204020204" charset="-122"/>
                <a:ea typeface="微软雅黑" panose="020B0503020204020204" charset="-122"/>
              </a:rPr>
              <a:t>5G</a:t>
            </a:r>
            <a:r>
              <a:rPr lang="zh-CN" altLang="en-US" sz="1600" dirty="0">
                <a:solidFill>
                  <a:schemeClr val="tx1"/>
                </a:solidFill>
                <a:latin typeface="微软雅黑" panose="020B0503020204020204" charset="-122"/>
                <a:ea typeface="微软雅黑" panose="020B0503020204020204" charset="-122"/>
              </a:rPr>
              <a:t>标准</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发表论文</a:t>
            </a:r>
            <a:r>
              <a:rPr lang="en-US" altLang="zh-CN" sz="1600" dirty="0">
                <a:solidFill>
                  <a:schemeClr val="tx1"/>
                </a:solidFill>
                <a:latin typeface="微软雅黑" panose="020B0503020204020204" charset="-122"/>
                <a:ea typeface="微软雅黑" panose="020B0503020204020204" charset="-122"/>
              </a:rPr>
              <a:t>50</a:t>
            </a:r>
            <a:r>
              <a:rPr lang="zh-CN" altLang="en-US" sz="1600" dirty="0">
                <a:solidFill>
                  <a:schemeClr val="tx1"/>
                </a:solidFill>
                <a:latin typeface="微软雅黑" panose="020B0503020204020204" charset="-122"/>
                <a:ea typeface="微软雅黑" panose="020B0503020204020204" charset="-122"/>
              </a:rPr>
              <a:t>余篇</a:t>
            </a:r>
            <a:endParaRPr lang="zh-CN" altLang="en-US" sz="1600" dirty="0">
              <a:solidFill>
                <a:schemeClr val="tx1"/>
              </a:solidFill>
              <a:latin typeface="微软雅黑" panose="020B0503020204020204" charset="-122"/>
              <a:ea typeface="微软雅黑" panose="020B0503020204020204" charset="-122"/>
            </a:endParaRPr>
          </a:p>
        </p:txBody>
      </p:sp>
      <p:pic>
        <p:nvPicPr>
          <p:cNvPr id="17" name="图片 16"/>
          <p:cNvPicPr>
            <a:picLocks noChangeAspect="1"/>
          </p:cNvPicPr>
          <p:nvPr>
            <p:custDataLst>
              <p:tags r:id="rId7"/>
            </p:custDataLst>
          </p:nvPr>
        </p:nvPicPr>
        <p:blipFill rotWithShape="1">
          <a:blip r:embed="rId8" cstate="print">
            <a:extLst>
              <a:ext uri="{28A0092B-C50C-407E-A947-70E740481C1C}">
                <a14:useLocalDpi xmlns:a14="http://schemas.microsoft.com/office/drawing/2010/main" val="0"/>
              </a:ext>
            </a:extLst>
          </a:blip>
          <a:srcRect l="4622" t="5560" r="4211" b="3696"/>
          <a:stretch>
            <a:fillRect/>
          </a:stretch>
        </p:blipFill>
        <p:spPr>
          <a:xfrm>
            <a:off x="4976495" y="1084351"/>
            <a:ext cx="1075690" cy="1071245"/>
          </a:xfrm>
          <a:prstGeom prst="rect">
            <a:avLst/>
          </a:prstGeom>
        </p:spPr>
      </p:pic>
      <p:sp>
        <p:nvSpPr>
          <p:cNvPr id="22" name="文本框 21"/>
          <p:cNvSpPr txBox="1"/>
          <p:nvPr>
            <p:custDataLst>
              <p:tags r:id="rId9"/>
            </p:custDataLst>
          </p:nvPr>
        </p:nvSpPr>
        <p:spPr>
          <a:xfrm>
            <a:off x="6351603" y="1021926"/>
            <a:ext cx="4020124" cy="442223"/>
          </a:xfrm>
          <a:prstGeom prst="rect">
            <a:avLst/>
          </a:prstGeom>
          <a:noFill/>
        </p:spPr>
        <p:txBody>
          <a:bodyPr wrap="square" rtlCol="0"/>
          <a:lstStyle/>
          <a:p>
            <a:r>
              <a:rPr lang="zh-CN" altLang="en-US" sz="2400" b="1" dirty="0">
                <a:solidFill>
                  <a:srgbClr val="000000"/>
                </a:solidFill>
              </a:rPr>
              <a:t>团队介绍</a:t>
            </a:r>
            <a:endParaRPr lang="zh-CN" altLang="en-US" sz="2400" b="1" dirty="0">
              <a:solidFill>
                <a:srgbClr val="000000"/>
              </a:solidFill>
            </a:endParaRPr>
          </a:p>
        </p:txBody>
      </p:sp>
      <p:cxnSp>
        <p:nvCxnSpPr>
          <p:cNvPr id="29" name="直接连接符 28"/>
          <p:cNvCxnSpPr/>
          <p:nvPr>
            <p:custDataLst>
              <p:tags r:id="rId10"/>
            </p:custDataLst>
          </p:nvPr>
        </p:nvCxnSpPr>
        <p:spPr>
          <a:xfrm flipV="1">
            <a:off x="6346175" y="3834800"/>
            <a:ext cx="5325529" cy="10947"/>
          </a:xfrm>
          <a:prstGeom prst="line">
            <a:avLst/>
          </a:prstGeom>
          <a:ln w="19050">
            <a:solidFill>
              <a:schemeClr val="tx2">
                <a:lumMod val="10000"/>
                <a:lumOff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11"/>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a:xfrm>
            <a:off x="10826750" y="6483155"/>
            <a:ext cx="1037230" cy="342900"/>
          </a:xfrm>
        </p:spPr>
        <p:txBody>
          <a:bodyPr/>
          <a:lstStyle/>
          <a:p>
            <a:fld id="{E077DA78-E013-4A8C-AD75-63A150561B10}" type="slidenum">
              <a:rPr lang="zh-CN" altLang="en-US" smtClean="0"/>
            </a:fld>
            <a:endParaRPr lang="zh-CN" altLang="en-US" dirty="0"/>
          </a:p>
        </p:txBody>
      </p:sp>
      <p:pic>
        <p:nvPicPr>
          <p:cNvPr id="21" name="Picture 3"/>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3135" b="2018"/>
          <a:stretch>
            <a:fillRect/>
          </a:stretch>
        </p:blipFill>
        <p:spPr bwMode="auto">
          <a:xfrm>
            <a:off x="6950325" y="1535754"/>
            <a:ext cx="1530737" cy="2042254"/>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custDataLst>
              <p:tags r:id="rId13"/>
            </p:custDataLst>
          </p:nvPr>
        </p:nvSpPr>
        <p:spPr>
          <a:xfrm>
            <a:off x="6940454" y="3589825"/>
            <a:ext cx="1530737" cy="683214"/>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30000"/>
              </a:lnSpc>
            </a:pPr>
            <a:r>
              <a:rPr lang="zh-CN" altLang="en-US" sz="900" b="1" dirty="0">
                <a:solidFill>
                  <a:schemeClr val="tx1"/>
                </a:solidFill>
              </a:rPr>
              <a:t>归琳</a:t>
            </a:r>
            <a:endParaRPr lang="en-US" altLang="zh-CN" sz="900" b="1" dirty="0">
              <a:solidFill>
                <a:schemeClr val="tx1"/>
              </a:solidFill>
            </a:endParaRPr>
          </a:p>
          <a:p>
            <a:pPr algn="ctr">
              <a:lnSpc>
                <a:spcPct val="130000"/>
              </a:lnSpc>
            </a:pPr>
            <a:r>
              <a:rPr lang="zh-CN" altLang="en-US" sz="900" b="1" dirty="0">
                <a:solidFill>
                  <a:schemeClr val="tx1"/>
                </a:solidFill>
              </a:rPr>
              <a:t>特聘研究员</a:t>
            </a:r>
            <a:r>
              <a:rPr lang="en-US" altLang="zh-CN" sz="900" b="1" dirty="0">
                <a:solidFill>
                  <a:schemeClr val="tx1"/>
                </a:solidFill>
              </a:rPr>
              <a:t>/</a:t>
            </a:r>
            <a:r>
              <a:rPr lang="zh-CN" altLang="en-US" sz="900" b="1" dirty="0">
                <a:solidFill>
                  <a:schemeClr val="tx1"/>
                </a:solidFill>
              </a:rPr>
              <a:t>博导</a:t>
            </a:r>
            <a:endParaRPr lang="en-US" altLang="zh-CN" sz="900" b="1" dirty="0">
              <a:solidFill>
                <a:schemeClr val="tx1"/>
              </a:solidFill>
            </a:endParaRPr>
          </a:p>
          <a:p>
            <a:pPr algn="ctr">
              <a:lnSpc>
                <a:spcPct val="130000"/>
              </a:lnSpc>
            </a:pPr>
            <a:r>
              <a:rPr lang="en-US" altLang="zh-CN" sz="900" b="1" dirty="0">
                <a:solidFill>
                  <a:schemeClr val="tx1"/>
                </a:solidFill>
              </a:rPr>
              <a:t>ZQ</a:t>
            </a:r>
            <a:r>
              <a:rPr lang="zh-CN" altLang="en-US" sz="900" b="1" dirty="0">
                <a:solidFill>
                  <a:schemeClr val="tx1"/>
                </a:solidFill>
              </a:rPr>
              <a:t>人才计划</a:t>
            </a:r>
            <a:endParaRPr lang="en-US" altLang="zh-CN" sz="900" b="1" dirty="0">
              <a:solidFill>
                <a:schemeClr val="tx1"/>
              </a:solidFill>
            </a:endParaRPr>
          </a:p>
          <a:p>
            <a:pPr algn="ctr">
              <a:lnSpc>
                <a:spcPct val="130000"/>
              </a:lnSpc>
            </a:pPr>
            <a:r>
              <a:rPr lang="zh-CN" altLang="en-US" sz="900" b="1" dirty="0">
                <a:solidFill>
                  <a:schemeClr val="tx1"/>
                </a:solidFill>
              </a:rPr>
              <a:t>卓越工程师学院执行院长</a:t>
            </a:r>
            <a:endParaRPr lang="zh-CN" altLang="en-US" sz="900" b="1" dirty="0">
              <a:solidFill>
                <a:schemeClr val="tx1"/>
              </a:solidFill>
            </a:endParaRPr>
          </a:p>
        </p:txBody>
      </p:sp>
      <p:pic>
        <p:nvPicPr>
          <p:cNvPr id="24" name="Picture 4"/>
          <p:cNvPicPr>
            <a:picLocks noChangeAspect="1" noChangeArrowheads="1"/>
          </p:cNvPicPr>
          <p:nvPr/>
        </p:nvPicPr>
        <p:blipFill>
          <a:blip r:embed="rId14"/>
          <a:srcRect/>
          <a:stretch>
            <a:fillRect/>
          </a:stretch>
        </p:blipFill>
        <p:spPr bwMode="auto">
          <a:xfrm>
            <a:off x="9322675" y="1535754"/>
            <a:ext cx="1559016" cy="2079011"/>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p:cNvSpPr/>
          <p:nvPr>
            <p:custDataLst>
              <p:tags r:id="rId15"/>
            </p:custDataLst>
          </p:nvPr>
        </p:nvSpPr>
        <p:spPr>
          <a:xfrm>
            <a:off x="9335371" y="3614765"/>
            <a:ext cx="1559016" cy="719309"/>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30000"/>
              </a:lnSpc>
            </a:pPr>
            <a:r>
              <a:rPr lang="zh-CN" altLang="en-US" sz="900" b="1" dirty="0">
                <a:solidFill>
                  <a:schemeClr val="tx1"/>
                </a:solidFill>
              </a:rPr>
              <a:t>俞晖</a:t>
            </a:r>
            <a:endParaRPr lang="en-US" altLang="zh-CN" sz="900" b="1" dirty="0">
              <a:solidFill>
                <a:schemeClr val="tx1"/>
              </a:solidFill>
            </a:endParaRPr>
          </a:p>
          <a:p>
            <a:pPr algn="ctr">
              <a:lnSpc>
                <a:spcPct val="130000"/>
              </a:lnSpc>
            </a:pPr>
            <a:r>
              <a:rPr lang="zh-CN" altLang="en-US" sz="900" b="1" dirty="0">
                <a:solidFill>
                  <a:schemeClr val="tx1"/>
                </a:solidFill>
              </a:rPr>
              <a:t>高级工程师</a:t>
            </a:r>
            <a:endParaRPr lang="en-US" altLang="zh-CN" sz="900" b="1" dirty="0">
              <a:solidFill>
                <a:schemeClr val="tx1"/>
              </a:solidFill>
            </a:endParaRPr>
          </a:p>
          <a:p>
            <a:pPr algn="ctr">
              <a:lnSpc>
                <a:spcPct val="130000"/>
              </a:lnSpc>
            </a:pPr>
            <a:r>
              <a:rPr lang="zh-CN" altLang="en-US" sz="900" b="1" dirty="0">
                <a:solidFill>
                  <a:schemeClr val="tx1"/>
                </a:solidFill>
              </a:rPr>
              <a:t>主持</a:t>
            </a:r>
            <a:r>
              <a:rPr lang="en-US" altLang="zh-CN" sz="900" b="1" dirty="0">
                <a:solidFill>
                  <a:schemeClr val="tx1"/>
                </a:solidFill>
              </a:rPr>
              <a:t>/</a:t>
            </a:r>
            <a:r>
              <a:rPr lang="zh-CN" altLang="en-US" sz="900" b="1" dirty="0">
                <a:solidFill>
                  <a:schemeClr val="tx1"/>
                </a:solidFill>
              </a:rPr>
              <a:t>参与重大专项、</a:t>
            </a:r>
            <a:r>
              <a:rPr lang="en-US" altLang="zh-CN" sz="900" b="1" dirty="0">
                <a:solidFill>
                  <a:schemeClr val="tx1"/>
                </a:solidFill>
              </a:rPr>
              <a:t>863</a:t>
            </a:r>
            <a:r>
              <a:rPr lang="zh-CN" altLang="en-US" sz="900" b="1" dirty="0">
                <a:solidFill>
                  <a:schemeClr val="tx1"/>
                </a:solidFill>
              </a:rPr>
              <a:t>、 </a:t>
            </a:r>
            <a:r>
              <a:rPr lang="en-US" altLang="zh-CN" sz="900" b="1" dirty="0">
                <a:solidFill>
                  <a:schemeClr val="tx1"/>
                </a:solidFill>
              </a:rPr>
              <a:t>973</a:t>
            </a:r>
            <a:r>
              <a:rPr lang="zh-CN" altLang="en-US" sz="900" b="1" dirty="0">
                <a:solidFill>
                  <a:schemeClr val="tx1"/>
                </a:solidFill>
              </a:rPr>
              <a:t>、自然科学基金</a:t>
            </a:r>
            <a:endParaRPr lang="zh-CN" altLang="en-US" sz="900" b="1" dirty="0">
              <a:solidFill>
                <a:schemeClr val="tx1"/>
              </a:solidFill>
            </a:endParaRPr>
          </a:p>
        </p:txBody>
      </p:sp>
      <p:sp>
        <p:nvSpPr>
          <p:cNvPr id="33" name="矩形 32"/>
          <p:cNvSpPr/>
          <p:nvPr>
            <p:custDataLst>
              <p:tags r:id="rId16"/>
            </p:custDataLst>
          </p:nvPr>
        </p:nvSpPr>
        <p:spPr>
          <a:xfrm>
            <a:off x="6502744" y="5809705"/>
            <a:ext cx="1420091" cy="533523"/>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30000"/>
              </a:lnSpc>
            </a:pPr>
            <a:r>
              <a:rPr lang="zh-CN" altLang="en-US" sz="900" b="1" dirty="0">
                <a:solidFill>
                  <a:schemeClr val="tx1"/>
                </a:solidFill>
              </a:rPr>
              <a:t>王赓</a:t>
            </a:r>
            <a:endParaRPr lang="en-US" altLang="zh-CN" sz="900" b="1" dirty="0">
              <a:solidFill>
                <a:schemeClr val="tx1"/>
              </a:solidFill>
            </a:endParaRPr>
          </a:p>
          <a:p>
            <a:pPr algn="ctr">
              <a:lnSpc>
                <a:spcPct val="130000"/>
              </a:lnSpc>
            </a:pPr>
            <a:r>
              <a:rPr lang="zh-CN" altLang="en-US" sz="900" b="1" dirty="0">
                <a:solidFill>
                  <a:schemeClr val="tx1"/>
                </a:solidFill>
              </a:rPr>
              <a:t>高级实验师</a:t>
            </a:r>
            <a:endParaRPr lang="en-US" altLang="zh-CN" sz="900" b="1" dirty="0">
              <a:solidFill>
                <a:schemeClr val="tx1"/>
              </a:solidFill>
            </a:endParaRPr>
          </a:p>
          <a:p>
            <a:pPr algn="ctr">
              <a:lnSpc>
                <a:spcPct val="130000"/>
              </a:lnSpc>
            </a:pPr>
            <a:r>
              <a:rPr lang="zh-CN" altLang="en-US" sz="900" b="1" dirty="0">
                <a:solidFill>
                  <a:schemeClr val="tx1"/>
                </a:solidFill>
              </a:rPr>
              <a:t>物联网应用技术、嵌入式控制技术</a:t>
            </a:r>
            <a:endParaRPr lang="zh-CN" altLang="en-US" sz="900" b="1" dirty="0">
              <a:solidFill>
                <a:schemeClr val="tx1"/>
              </a:solidFill>
            </a:endParaRPr>
          </a:p>
        </p:txBody>
      </p:sp>
      <p:pic>
        <p:nvPicPr>
          <p:cNvPr id="34" name="Picture 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79663" y="4381732"/>
            <a:ext cx="1031907" cy="1357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矩形 34"/>
          <p:cNvSpPr/>
          <p:nvPr>
            <p:custDataLst>
              <p:tags r:id="rId18"/>
            </p:custDataLst>
          </p:nvPr>
        </p:nvSpPr>
        <p:spPr>
          <a:xfrm>
            <a:off x="8377068" y="5821442"/>
            <a:ext cx="1020575" cy="533523"/>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30000"/>
              </a:lnSpc>
            </a:pPr>
            <a:r>
              <a:rPr lang="zh-CN" altLang="en-US" sz="900" b="1" dirty="0">
                <a:solidFill>
                  <a:schemeClr val="tx1"/>
                </a:solidFill>
              </a:rPr>
              <a:t>任锐</a:t>
            </a:r>
            <a:endParaRPr lang="en-US" altLang="zh-CN" sz="900" b="1" dirty="0">
              <a:solidFill>
                <a:schemeClr val="tx1"/>
              </a:solidFill>
            </a:endParaRPr>
          </a:p>
          <a:p>
            <a:pPr algn="ctr">
              <a:lnSpc>
                <a:spcPct val="130000"/>
              </a:lnSpc>
            </a:pPr>
            <a:r>
              <a:rPr lang="zh-CN" altLang="en-US" sz="900" b="1" dirty="0">
                <a:solidFill>
                  <a:schemeClr val="tx1"/>
                </a:solidFill>
              </a:rPr>
              <a:t>讲师</a:t>
            </a:r>
            <a:endParaRPr lang="en-US" altLang="zh-CN" sz="900" b="1" dirty="0">
              <a:solidFill>
                <a:schemeClr val="tx1"/>
              </a:solidFill>
            </a:endParaRPr>
          </a:p>
          <a:p>
            <a:pPr algn="ctr">
              <a:lnSpc>
                <a:spcPct val="130000"/>
              </a:lnSpc>
            </a:pPr>
            <a:r>
              <a:rPr lang="zh-CN" altLang="en-US" sz="900" b="1" dirty="0">
                <a:solidFill>
                  <a:schemeClr val="tx1"/>
                </a:solidFill>
              </a:rPr>
              <a:t>网络虚拟化、网络孪生、云原生</a:t>
            </a:r>
            <a:endParaRPr lang="zh-CN" altLang="en-US" sz="900" b="1" dirty="0">
              <a:solidFill>
                <a:schemeClr val="tx1"/>
              </a:solidFill>
            </a:endParaRPr>
          </a:p>
        </p:txBody>
      </p:sp>
      <p:sp>
        <p:nvSpPr>
          <p:cNvPr id="37" name="矩形 36"/>
          <p:cNvSpPr/>
          <p:nvPr>
            <p:custDataLst>
              <p:tags r:id="rId19"/>
            </p:custDataLst>
          </p:nvPr>
        </p:nvSpPr>
        <p:spPr>
          <a:xfrm>
            <a:off x="10046803" y="5807231"/>
            <a:ext cx="1020575" cy="533523"/>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30000"/>
              </a:lnSpc>
            </a:pPr>
            <a:r>
              <a:rPr lang="zh-CN" altLang="en-US" sz="900" b="1" dirty="0">
                <a:solidFill>
                  <a:schemeClr val="tx1"/>
                </a:solidFill>
              </a:rPr>
              <a:t>庞健</a:t>
            </a:r>
            <a:endParaRPr lang="en-US" altLang="zh-CN" sz="900" b="1" dirty="0">
              <a:solidFill>
                <a:schemeClr val="tx1"/>
              </a:solidFill>
            </a:endParaRPr>
          </a:p>
          <a:p>
            <a:pPr algn="ctr">
              <a:lnSpc>
                <a:spcPct val="130000"/>
              </a:lnSpc>
            </a:pPr>
            <a:r>
              <a:rPr lang="zh-CN" altLang="en-US" sz="900" b="1" dirty="0">
                <a:solidFill>
                  <a:schemeClr val="tx1"/>
                </a:solidFill>
              </a:rPr>
              <a:t>副教授</a:t>
            </a:r>
            <a:endParaRPr lang="en-US" altLang="zh-CN" sz="900" b="1" dirty="0">
              <a:solidFill>
                <a:schemeClr val="tx1"/>
              </a:solidFill>
            </a:endParaRPr>
          </a:p>
          <a:p>
            <a:pPr algn="ctr">
              <a:lnSpc>
                <a:spcPct val="130000"/>
              </a:lnSpc>
            </a:pPr>
            <a:r>
              <a:rPr lang="zh-CN" altLang="en-US" sz="900" b="1" dirty="0">
                <a:solidFill>
                  <a:schemeClr val="tx1"/>
                </a:solidFill>
              </a:rPr>
              <a:t>高速硅基收发机集成电路</a:t>
            </a:r>
            <a:endParaRPr lang="zh-CN" altLang="en-US" sz="900" b="1" dirty="0">
              <a:solidFill>
                <a:schemeClr val="tx1"/>
              </a:solidFill>
            </a:endParaRPr>
          </a:p>
        </p:txBody>
      </p:sp>
      <p:pic>
        <p:nvPicPr>
          <p:cNvPr id="25" name="Picture 2"/>
          <p:cNvPicPr>
            <a:picLocks noChangeAspect="1" noChangeArrowheads="1"/>
          </p:cNvPicPr>
          <p:nvPr/>
        </p:nvPicPr>
        <p:blipFill rotWithShape="1">
          <a:blip r:embed="rId20"/>
          <a:srcRect t="1563" b="-1"/>
          <a:stretch>
            <a:fillRect/>
          </a:stretch>
        </p:blipFill>
        <p:spPr bwMode="auto">
          <a:xfrm>
            <a:off x="10046933" y="4395652"/>
            <a:ext cx="1020445" cy="136017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83877" y="4395652"/>
            <a:ext cx="1020445" cy="136059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custDataLst>
              <p:tags r:id="rId1"/>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20" name="文本框 6"/>
          <p:cNvSpPr txBox="1"/>
          <p:nvPr>
            <p:custDataLst>
              <p:tags r:id="rId2"/>
            </p:custDataLst>
          </p:nvPr>
        </p:nvSpPr>
        <p:spPr>
          <a:xfrm>
            <a:off x="647700" y="83820"/>
            <a:ext cx="4611454"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空间科技有关的工作积累</a:t>
            </a:r>
            <a:endParaRPr lang="zh-CN" altLang="en-US" sz="3000">
              <a:solidFill>
                <a:srgbClr val="0043A8"/>
              </a:solidFill>
            </a:endParaRPr>
          </a:p>
        </p:txBody>
      </p:sp>
      <p:grpSp>
        <p:nvGrpSpPr>
          <p:cNvPr id="13" name="组合 12"/>
          <p:cNvGrpSpPr/>
          <p:nvPr/>
        </p:nvGrpSpPr>
        <p:grpSpPr>
          <a:xfrm>
            <a:off x="1139825" y="785012"/>
            <a:ext cx="4291965" cy="3104626"/>
            <a:chOff x="1795" y="960"/>
            <a:chExt cx="6847" cy="5153"/>
          </a:xfrm>
        </p:grpSpPr>
        <p:pic>
          <p:nvPicPr>
            <p:cNvPr id="15" name="Picture 1"/>
            <p:cNvPicPr>
              <a:picLocks noChangeAspect="1" noChangeArrowheads="1"/>
            </p:cNvPicPr>
            <p:nvPr>
              <p:custDataLst>
                <p:tags r:id="rId3"/>
              </p:custDataLst>
            </p:nvPr>
          </p:nvPicPr>
          <p:blipFill>
            <a:blip r:embed="rId4" cstate="print">
              <a:extLst>
                <a:ext uri="{28A0092B-C50C-407E-A947-70E740481C1C}">
                  <a14:useLocalDpi xmlns:a14="http://schemas.microsoft.com/office/drawing/2010/main" val="0"/>
                </a:ext>
              </a:extLst>
            </a:blip>
            <a:srcRect l="1411" b="3468"/>
            <a:stretch>
              <a:fillRect/>
            </a:stretch>
          </p:blipFill>
          <p:spPr bwMode="auto">
            <a:xfrm>
              <a:off x="1795" y="1968"/>
              <a:ext cx="6847" cy="4145"/>
            </a:xfrm>
            <a:prstGeom prst="roundRect">
              <a:avLst>
                <a:gd name="adj" fmla="val 11351"/>
              </a:avLst>
            </a:prstGeom>
            <a:noFill/>
            <a:extLst>
              <a:ext uri="{909E8E84-426E-40DD-AFC4-6F175D3DCCD1}">
                <a14:hiddenFill xmlns:a14="http://schemas.microsoft.com/office/drawing/2010/main">
                  <a:solidFill>
                    <a:srgbClr val="FFFFFF"/>
                  </a:solidFill>
                </a14:hiddenFill>
              </a:ext>
            </a:extLst>
          </p:spPr>
        </p:pic>
        <p:sp>
          <p:nvSpPr>
            <p:cNvPr id="58" name="圆角矩形 57"/>
            <p:cNvSpPr/>
            <p:nvPr>
              <p:custDataLst>
                <p:tags r:id="rId5"/>
              </p:custDataLst>
            </p:nvPr>
          </p:nvSpPr>
          <p:spPr>
            <a:xfrm>
              <a:off x="1795" y="960"/>
              <a:ext cx="6847" cy="1070"/>
            </a:xfrm>
            <a:prstGeom prst="roundRect">
              <a:avLst>
                <a:gd name="adj" fmla="val 24485"/>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en-US" sz="2000" dirty="0">
                  <a:ln>
                    <a:noFill/>
                  </a:ln>
                  <a:solidFill>
                    <a:schemeClr val="bg1"/>
                  </a:solidFill>
                  <a:effectLst/>
                  <a:latin typeface="微软雅黑" panose="020B0503020204020204" charset="-122"/>
                  <a:ea typeface="微软雅黑" panose="020B0503020204020204" charset="-122"/>
                  <a:cs typeface="Times New Roman" panose="02020503050405090304" pitchFamily="18" charset="0"/>
                  <a:sym typeface="+mn-ea"/>
                </a:rPr>
                <a:t>神州</a:t>
              </a:r>
              <a:r>
                <a:rPr lang="en-US" altLang="zh-CN" sz="2000" dirty="0">
                  <a:ln>
                    <a:noFill/>
                  </a:ln>
                  <a:solidFill>
                    <a:schemeClr val="bg1"/>
                  </a:solidFill>
                  <a:effectLst/>
                  <a:latin typeface="微软雅黑" panose="020B0503020204020204" charset="-122"/>
                  <a:ea typeface="微软雅黑" panose="020B0503020204020204" charset="-122"/>
                  <a:cs typeface="Times New Roman" panose="02020503050405090304" pitchFamily="18" charset="0"/>
                  <a:sym typeface="+mn-ea"/>
                </a:rPr>
                <a:t>6</a:t>
              </a:r>
              <a:r>
                <a:rPr lang="zh-CN" altLang="en-US" sz="2000" dirty="0">
                  <a:ln>
                    <a:noFill/>
                  </a:ln>
                  <a:solidFill>
                    <a:schemeClr val="bg1"/>
                  </a:solidFill>
                  <a:effectLst/>
                  <a:latin typeface="微软雅黑" panose="020B0503020204020204" charset="-122"/>
                  <a:ea typeface="微软雅黑" panose="020B0503020204020204" charset="-122"/>
                  <a:cs typeface="Times New Roman" panose="02020503050405090304" pitchFamily="18" charset="0"/>
                  <a:sym typeface="+mn-ea"/>
                </a:rPr>
                <a:t>号</a:t>
              </a:r>
              <a:r>
                <a:rPr lang="en-US" altLang="zh-CN" sz="2000" dirty="0">
                  <a:ln>
                    <a:noFill/>
                  </a:ln>
                  <a:solidFill>
                    <a:schemeClr val="bg1"/>
                  </a:solidFill>
                  <a:effectLst/>
                  <a:latin typeface="微软雅黑" panose="020B0503020204020204" charset="-122"/>
                  <a:ea typeface="微软雅黑" panose="020B0503020204020204" charset="-122"/>
                  <a:cs typeface="Times New Roman" panose="02020503050405090304" pitchFamily="18" charset="0"/>
                  <a:sym typeface="+mn-ea"/>
                </a:rPr>
                <a:t>-11</a:t>
              </a:r>
              <a:r>
                <a:rPr lang="zh-CN" altLang="en-US" sz="2000" dirty="0">
                  <a:ln>
                    <a:noFill/>
                  </a:ln>
                  <a:solidFill>
                    <a:schemeClr val="bg1"/>
                  </a:solidFill>
                  <a:effectLst/>
                  <a:latin typeface="微软雅黑" panose="020B0503020204020204" charset="-122"/>
                  <a:ea typeface="微软雅黑" panose="020B0503020204020204" charset="-122"/>
                  <a:cs typeface="Times New Roman" panose="02020503050405090304" pitchFamily="18" charset="0"/>
                  <a:sym typeface="+mn-ea"/>
                </a:rPr>
                <a:t>号载人航天系列</a:t>
              </a:r>
              <a:endParaRPr lang="en-US" altLang="zh-CN" sz="2000" dirty="0">
                <a:ln>
                  <a:noFill/>
                </a:ln>
                <a:solidFill>
                  <a:schemeClr val="bg1"/>
                </a:solidFill>
                <a:effectLst/>
                <a:latin typeface="微软雅黑" panose="020B0503020204020204" charset="-122"/>
                <a:ea typeface="微软雅黑" panose="020B0503020204020204" charset="-122"/>
                <a:cs typeface="Times New Roman" panose="02020503050405090304" pitchFamily="18" charset="0"/>
                <a:sym typeface="+mn-ea"/>
              </a:endParaRPr>
            </a:p>
            <a:p>
              <a:pPr marL="0" marR="0" lvl="0" indent="0" algn="ctr" defTabSz="914400" rtl="0" eaLnBrk="0" fontAlgn="base" latinLnBrk="0" hangingPunct="0">
                <a:lnSpc>
                  <a:spcPct val="100000"/>
                </a:lnSpc>
                <a:spcBef>
                  <a:spcPct val="0"/>
                </a:spcBef>
                <a:spcAft>
                  <a:spcPct val="0"/>
                </a:spcAft>
                <a:buClrTx/>
                <a:buSzTx/>
                <a:buFontTx/>
                <a:buNone/>
              </a:pPr>
              <a:r>
                <a:rPr lang="zh-CN" altLang="en-US" sz="2000" dirty="0">
                  <a:ln>
                    <a:noFill/>
                  </a:ln>
                  <a:solidFill>
                    <a:schemeClr val="bg1"/>
                  </a:solidFill>
                  <a:effectLst/>
                  <a:latin typeface="微软雅黑" panose="020B0503020204020204" charset="-122"/>
                  <a:ea typeface="微软雅黑" panose="020B0503020204020204" charset="-122"/>
                  <a:cs typeface="Times New Roman" panose="02020503050405090304" pitchFamily="18" charset="0"/>
                  <a:sym typeface="+mn-ea"/>
                </a:rPr>
                <a:t>返回舱主着陆场搜救指挥系统</a:t>
              </a:r>
              <a:endParaRPr lang="zh-CN" altLang="en-US" sz="2000" b="1" kern="100" spc="30" dirty="0">
                <a:ln>
                  <a:noFill/>
                </a:ln>
                <a:solidFill>
                  <a:schemeClr val="bg1"/>
                </a:solidFill>
                <a:effectLst/>
                <a:latin typeface="微软雅黑" panose="020B0503020204020204" charset="-122"/>
                <a:ea typeface="微软雅黑" panose="020B0503020204020204" charset="-122"/>
                <a:cs typeface="Times New Roman" panose="02020503050405090304" pitchFamily="18" charset="0"/>
                <a:sym typeface="+mn-ea"/>
              </a:endParaRPr>
            </a:p>
          </p:txBody>
        </p:sp>
      </p:grpSp>
      <p:grpSp>
        <p:nvGrpSpPr>
          <p:cNvPr id="32" name="组合 31"/>
          <p:cNvGrpSpPr/>
          <p:nvPr/>
        </p:nvGrpSpPr>
        <p:grpSpPr>
          <a:xfrm>
            <a:off x="6623050" y="784860"/>
            <a:ext cx="4124325" cy="3086100"/>
            <a:chOff x="11011" y="709"/>
            <a:chExt cx="6846" cy="5122"/>
          </a:xfrm>
        </p:grpSpPr>
        <p:pic>
          <p:nvPicPr>
            <p:cNvPr id="17" name="Picture 2"/>
            <p:cNvPicPr/>
            <p:nvPr>
              <p:custDataLst>
                <p:tags r:id="rId6"/>
              </p:custDataLst>
            </p:nvPr>
          </p:nvPicPr>
          <p:blipFill>
            <a:blip r:embed="rId7">
              <a:extLst>
                <a:ext uri="{28A0092B-C50C-407E-A947-70E740481C1C}">
                  <a14:useLocalDpi xmlns:a14="http://schemas.microsoft.com/office/drawing/2010/main" val="0"/>
                </a:ext>
              </a:extLst>
            </a:blip>
            <a:srcRect r="7329"/>
            <a:stretch>
              <a:fillRect/>
            </a:stretch>
          </p:blipFill>
          <p:spPr>
            <a:xfrm>
              <a:off x="11011" y="1779"/>
              <a:ext cx="6846" cy="4053"/>
            </a:xfrm>
            <a:prstGeom prst="roundRect">
              <a:avLst>
                <a:gd name="adj" fmla="val 9978"/>
              </a:avLst>
            </a:prstGeom>
          </p:spPr>
        </p:pic>
        <p:sp>
          <p:nvSpPr>
            <p:cNvPr id="12" name="圆角矩形 11"/>
            <p:cNvSpPr/>
            <p:nvPr>
              <p:custDataLst>
                <p:tags r:id="rId8"/>
              </p:custDataLst>
            </p:nvPr>
          </p:nvSpPr>
          <p:spPr>
            <a:xfrm>
              <a:off x="11011" y="709"/>
              <a:ext cx="6847" cy="1070"/>
            </a:xfrm>
            <a:prstGeom prst="roundRect">
              <a:avLst>
                <a:gd name="adj" fmla="val 24485"/>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zh-CN" sz="2000" kern="100" dirty="0">
                  <a:effectLst/>
                  <a:latin typeface="微软雅黑" panose="020B0503020204020204" charset="-122"/>
                  <a:ea typeface="微软雅黑" panose="020B0503020204020204" charset="-122"/>
                  <a:cs typeface="Times New Roman" panose="02020503050405090304" pitchFamily="18" charset="0"/>
                  <a:sym typeface="+mn-ea"/>
                </a:rPr>
                <a:t>星地联合任务规划与执行系统</a:t>
              </a:r>
              <a:endParaRPr lang="zh-CN" altLang="en-US" sz="2000" b="1" kern="100" spc="30" dirty="0">
                <a:ln>
                  <a:noFill/>
                </a:ln>
                <a:solidFill>
                  <a:schemeClr val="bg1"/>
                </a:solidFill>
                <a:effectLst/>
                <a:latin typeface="微软雅黑" panose="020B0503020204020204" charset="-122"/>
                <a:ea typeface="微软雅黑" panose="020B0503020204020204" charset="-122"/>
                <a:cs typeface="Times New Roman" panose="02020503050405090304" pitchFamily="18" charset="0"/>
                <a:sym typeface="+mn-ea"/>
              </a:endParaRPr>
            </a:p>
          </p:txBody>
        </p:sp>
      </p:grpSp>
      <p:grpSp>
        <p:nvGrpSpPr>
          <p:cNvPr id="31" name="组合 30"/>
          <p:cNvGrpSpPr/>
          <p:nvPr/>
        </p:nvGrpSpPr>
        <p:grpSpPr>
          <a:xfrm>
            <a:off x="1139825" y="4032885"/>
            <a:ext cx="4290060" cy="2620645"/>
            <a:chOff x="1795" y="6128"/>
            <a:chExt cx="7122" cy="4350"/>
          </a:xfrm>
        </p:grpSpPr>
        <p:grpSp>
          <p:nvGrpSpPr>
            <p:cNvPr id="29" name="组合 28"/>
            <p:cNvGrpSpPr/>
            <p:nvPr/>
          </p:nvGrpSpPr>
          <p:grpSpPr>
            <a:xfrm>
              <a:off x="1795" y="7182"/>
              <a:ext cx="7122" cy="3296"/>
              <a:chOff x="1735" y="5892"/>
              <a:chExt cx="7122" cy="3296"/>
            </a:xfrm>
          </p:grpSpPr>
          <p:grpSp>
            <p:nvGrpSpPr>
              <p:cNvPr id="18" name="组合 17"/>
              <p:cNvGrpSpPr/>
              <p:nvPr/>
            </p:nvGrpSpPr>
            <p:grpSpPr>
              <a:xfrm>
                <a:off x="1735" y="6146"/>
                <a:ext cx="6847" cy="2879"/>
                <a:chOff x="2111" y="5832"/>
                <a:chExt cx="6847" cy="2879"/>
              </a:xfrm>
            </p:grpSpPr>
            <p:pic>
              <p:nvPicPr>
                <p:cNvPr id="5" name="Picture 1"/>
                <p:cNvPicPr/>
                <p:nvPr>
                  <p:custDataLst>
                    <p:tags r:id="rId9"/>
                  </p:custDataLst>
                </p:nvPr>
              </p:nvPicPr>
              <p:blipFill>
                <a:blip r:embed="rId10" cstate="print">
                  <a:extLst>
                    <a:ext uri="{28A0092B-C50C-407E-A947-70E740481C1C}">
                      <a14:useLocalDpi xmlns:a14="http://schemas.microsoft.com/office/drawing/2010/main" val="0"/>
                    </a:ext>
                  </a:extLst>
                </a:blip>
                <a:srcRect l="23821" t="59589"/>
                <a:stretch>
                  <a:fillRect/>
                </a:stretch>
              </p:blipFill>
              <p:spPr>
                <a:xfrm>
                  <a:off x="3742" y="7199"/>
                  <a:ext cx="5216" cy="1513"/>
                </a:xfrm>
                <a:prstGeom prst="rect">
                  <a:avLst/>
                </a:prstGeom>
              </p:spPr>
            </p:pic>
            <p:pic>
              <p:nvPicPr>
                <p:cNvPr id="14" name="Picture 1"/>
                <p:cNvPicPr/>
                <p:nvPr>
                  <p:custDataLst>
                    <p:tags r:id="rId11"/>
                  </p:custDataLst>
                </p:nvPr>
              </p:nvPicPr>
              <p:blipFill>
                <a:blip r:embed="rId10" cstate="print">
                  <a:extLst>
                    <a:ext uri="{28A0092B-C50C-407E-A947-70E740481C1C}">
                      <a14:useLocalDpi xmlns:a14="http://schemas.microsoft.com/office/drawing/2010/main" val="0"/>
                    </a:ext>
                  </a:extLst>
                </a:blip>
                <a:srcRect b="52324"/>
                <a:stretch>
                  <a:fillRect/>
                </a:stretch>
              </p:blipFill>
              <p:spPr>
                <a:xfrm>
                  <a:off x="2111" y="5832"/>
                  <a:ext cx="6847" cy="1785"/>
                </a:xfrm>
                <a:prstGeom prst="rect">
                  <a:avLst/>
                </a:prstGeom>
              </p:spPr>
            </p:pic>
          </p:grpSp>
          <p:sp>
            <p:nvSpPr>
              <p:cNvPr id="28" name="矩形: 圆角 9"/>
              <p:cNvSpPr/>
              <p:nvPr>
                <p:custDataLst>
                  <p:tags r:id="rId12"/>
                </p:custDataLst>
              </p:nvPr>
            </p:nvSpPr>
            <p:spPr>
              <a:xfrm>
                <a:off x="1735" y="5892"/>
                <a:ext cx="7122" cy="3297"/>
              </a:xfrm>
              <a:prstGeom prst="roundRect">
                <a:avLst>
                  <a:gd name="adj" fmla="val 10615"/>
                </a:avLst>
              </a:prstGeom>
              <a:noFill/>
              <a:ln w="25400">
                <a:solidFill>
                  <a:srgbClr val="0040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grpSp>
        <p:sp>
          <p:nvSpPr>
            <p:cNvPr id="30" name="圆角矩形 29"/>
            <p:cNvSpPr/>
            <p:nvPr>
              <p:custDataLst>
                <p:tags r:id="rId13"/>
              </p:custDataLst>
            </p:nvPr>
          </p:nvSpPr>
          <p:spPr>
            <a:xfrm>
              <a:off x="1795" y="6128"/>
              <a:ext cx="7122" cy="1070"/>
            </a:xfrm>
            <a:prstGeom prst="roundRect">
              <a:avLst>
                <a:gd name="adj" fmla="val 24485"/>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zh-CN" sz="2000" kern="100" dirty="0">
                  <a:effectLst/>
                  <a:latin typeface="微软雅黑" panose="020B0503020204020204" charset="-122"/>
                  <a:ea typeface="微软雅黑" panose="020B0503020204020204" charset="-122"/>
                  <a:cs typeface="微软雅黑" panose="020B0503020204020204" charset="-122"/>
                  <a:sym typeface="+mn-ea"/>
                </a:rPr>
                <a:t>星载深空应答机执行</a:t>
              </a:r>
              <a:endParaRPr lang="en-US" altLang="zh-CN" sz="2000" kern="100" dirty="0">
                <a:effectLst/>
                <a:latin typeface="微软雅黑" panose="020B0503020204020204" charset="-122"/>
                <a:ea typeface="微软雅黑" panose="020B0503020204020204" charset="-122"/>
                <a:cs typeface="微软雅黑" panose="020B0503020204020204" charset="-122"/>
                <a:sym typeface="+mn-ea"/>
              </a:endParaRPr>
            </a:p>
            <a:p>
              <a:pPr marL="0" marR="0" lvl="0" indent="0" algn="ctr" defTabSz="914400" rtl="0" eaLnBrk="0" fontAlgn="base" latinLnBrk="0" hangingPunct="0">
                <a:lnSpc>
                  <a:spcPct val="100000"/>
                </a:lnSpc>
                <a:spcBef>
                  <a:spcPct val="0"/>
                </a:spcBef>
                <a:spcAft>
                  <a:spcPct val="0"/>
                </a:spcAft>
                <a:buClrTx/>
                <a:buSzTx/>
                <a:buFontTx/>
                <a:buNone/>
              </a:pPr>
              <a:r>
                <a:rPr lang="en-US" altLang="zh-CN" sz="2000" kern="100" dirty="0">
                  <a:effectLst/>
                  <a:latin typeface="微软雅黑" panose="020B0503020204020204" charset="-122"/>
                  <a:ea typeface="微软雅黑" panose="020B0503020204020204" charset="-122"/>
                  <a:cs typeface="微软雅黑" panose="020B0503020204020204" charset="-122"/>
                  <a:sym typeface="+mn-ea"/>
                </a:rPr>
                <a:t>2020</a:t>
              </a:r>
              <a:r>
                <a:rPr lang="zh-CN" altLang="zh-CN" sz="2000" kern="100" dirty="0">
                  <a:effectLst/>
                  <a:latin typeface="微软雅黑" panose="020B0503020204020204" charset="-122"/>
                  <a:ea typeface="微软雅黑" panose="020B0503020204020204" charset="-122"/>
                  <a:cs typeface="微软雅黑" panose="020B0503020204020204" charset="-122"/>
                  <a:sym typeface="+mn-ea"/>
                </a:rPr>
                <a:t>年火星探测任务</a:t>
              </a:r>
              <a:endParaRPr lang="zh-CN" altLang="en-US" sz="2000" b="1" kern="100" spc="30" dirty="0">
                <a:ln>
                  <a:noFill/>
                </a:ln>
                <a:solidFill>
                  <a:schemeClr val="bg1"/>
                </a:solidFill>
                <a:effectLst/>
                <a:latin typeface="微软雅黑" panose="020B0503020204020204" charset="-122"/>
                <a:ea typeface="微软雅黑" panose="020B0503020204020204" charset="-122"/>
                <a:cs typeface="Times New Roman" panose="02020503050405090304" pitchFamily="18" charset="0"/>
                <a:sym typeface="+mn-ea"/>
              </a:endParaRPr>
            </a:p>
          </p:txBody>
        </p:sp>
      </p:grpSp>
      <p:grpSp>
        <p:nvGrpSpPr>
          <p:cNvPr id="35" name="组合 34"/>
          <p:cNvGrpSpPr/>
          <p:nvPr/>
        </p:nvGrpSpPr>
        <p:grpSpPr>
          <a:xfrm>
            <a:off x="6611598" y="4023197"/>
            <a:ext cx="4150228" cy="2576357"/>
            <a:chOff x="10411" y="6117"/>
            <a:chExt cx="6889" cy="4276"/>
          </a:xfrm>
        </p:grpSpPr>
        <p:pic>
          <p:nvPicPr>
            <p:cNvPr id="11" name="图片 10"/>
            <p:cNvPicPr/>
            <p:nvPr/>
          </p:nvPicPr>
          <p:blipFill>
            <a:blip r:embed="rId14">
              <a:extLst>
                <a:ext uri="{28A0092B-C50C-407E-A947-70E740481C1C}">
                  <a14:useLocalDpi xmlns:a14="http://schemas.microsoft.com/office/drawing/2010/main" val="0"/>
                </a:ext>
              </a:extLst>
            </a:blip>
            <a:stretch>
              <a:fillRect/>
            </a:stretch>
          </p:blipFill>
          <p:spPr>
            <a:xfrm>
              <a:off x="10430" y="6593"/>
              <a:ext cx="6846" cy="3800"/>
            </a:xfrm>
            <a:prstGeom prst="rect">
              <a:avLst/>
            </a:prstGeom>
          </p:spPr>
        </p:pic>
        <p:sp>
          <p:nvSpPr>
            <p:cNvPr id="34" name="圆角矩形 33"/>
            <p:cNvSpPr/>
            <p:nvPr>
              <p:custDataLst>
                <p:tags r:id="rId15"/>
              </p:custDataLst>
            </p:nvPr>
          </p:nvSpPr>
          <p:spPr>
            <a:xfrm>
              <a:off x="10411" y="6117"/>
              <a:ext cx="6889" cy="1070"/>
            </a:xfrm>
            <a:prstGeom prst="roundRect">
              <a:avLst>
                <a:gd name="adj" fmla="val 24485"/>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en-US" sz="2000" kern="100" dirty="0">
                  <a:effectLst/>
                  <a:latin typeface="微软雅黑" panose="020B0503020204020204" charset="-122"/>
                  <a:ea typeface="微软雅黑" panose="020B0503020204020204" charset="-122"/>
                  <a:cs typeface="宋体" pitchFamily="2" charset="-122"/>
                  <a:sym typeface="+mn-ea"/>
                </a:rPr>
                <a:t>空间信息网络管控平台</a:t>
              </a:r>
              <a:endParaRPr lang="zh-CN" altLang="en-US" sz="2000" b="1" kern="100" spc="30" dirty="0">
                <a:ln>
                  <a:noFill/>
                </a:ln>
                <a:solidFill>
                  <a:schemeClr val="bg1"/>
                </a:solidFill>
                <a:effectLst/>
                <a:latin typeface="微软雅黑" panose="020B0503020204020204" charset="-122"/>
                <a:ea typeface="微软雅黑" panose="020B0503020204020204" charset="-122"/>
                <a:cs typeface="Times New Roman" panose="02020503050405090304" pitchFamily="18" charset="0"/>
                <a:sym typeface="+mn-ea"/>
              </a:endParaRPr>
            </a:p>
          </p:txBody>
        </p:sp>
      </p:grpSp>
      <p:sp>
        <p:nvSpPr>
          <p:cNvPr id="2" name="灯片编号占位符 1"/>
          <p:cNvSpPr>
            <a:spLocks noGrp="1"/>
          </p:cNvSpPr>
          <p:nvPr>
            <p:ph type="sldNum" sz="quarter" idx="12"/>
          </p:nvPr>
        </p:nvSpPr>
        <p:spPr/>
        <p:txBody>
          <a:bodyPr/>
          <a:lstStyle/>
          <a:p>
            <a:fld id="{E077DA78-E013-4A8C-AD75-63A150561B10}" type="slidenum">
              <a:rPr lang="zh-CN" altLang="en-US" smtClean="0"/>
            </a:fld>
            <a:endParaRPr lang="zh-CN" altLang="en-US"/>
          </a:p>
        </p:txBody>
      </p:sp>
    </p:spTree>
    <p:custDataLst>
      <p:tags r:id="rId16"/>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ttps://docer-ks3.wpscdn.cn/picture/70901911/d7731b3b97faef8fe329f3fde440e51c_612.jpg" descr="全球通讯,背景,绘画插图,三维图形,地球形,全球商务,地球,（血管、淋巴管、神经等的）丛,太空,数据"/>
          <p:cNvPicPr>
            <a:picLocks noChangeAspect="1"/>
          </p:cNvPicPr>
          <p:nvPr/>
        </p:nvPicPr>
        <p:blipFill>
          <a:blip r:embed="rId1"/>
          <a:srcRect t="19813" b="20906"/>
          <a:stretch>
            <a:fillRect/>
          </a:stretch>
        </p:blipFill>
        <p:spPr>
          <a:xfrm>
            <a:off x="0" y="935355"/>
            <a:ext cx="12192000" cy="3878580"/>
          </a:xfrm>
          <a:prstGeom prst="rect">
            <a:avLst/>
          </a:prstGeom>
        </p:spPr>
      </p:pic>
      <p:sp>
        <p:nvSpPr>
          <p:cNvPr id="4" name="标题"/>
          <p:cNvSpPr>
            <a:spLocks noGrp="1"/>
          </p:cNvSpPr>
          <p:nvPr>
            <p:ph type="ctrTitle"/>
            <p:custDataLst>
              <p:tags r:id="rId2"/>
            </p:custDataLst>
          </p:nvPr>
        </p:nvSpPr>
        <p:spPr>
          <a:xfrm>
            <a:off x="8060690" y="2294890"/>
            <a:ext cx="3300730" cy="1134110"/>
          </a:xfrm>
        </p:spPr>
        <p:txBody>
          <a:bodyPr/>
          <a:lstStyle/>
          <a:p>
            <a:pPr algn="l"/>
            <a:r>
              <a:rPr lang="zh-CN" altLang="en-US" dirty="0"/>
              <a:t>感谢指导</a:t>
            </a:r>
            <a:endParaRPr lang="zh-CN" altLang="en-US" dirty="0"/>
          </a:p>
        </p:txBody>
      </p:sp>
      <p:pic>
        <p:nvPicPr>
          <p:cNvPr id="10" name="图片 9" descr="上交logo"/>
          <p:cNvPicPr>
            <a:picLocks noChangeAspect="1"/>
          </p:cNvPicPr>
          <p:nvPr/>
        </p:nvPicPr>
        <p:blipFill>
          <a:blip r:embed="rId3"/>
          <a:stretch>
            <a:fillRect/>
          </a:stretch>
        </p:blipFill>
        <p:spPr>
          <a:xfrm>
            <a:off x="4956466" y="5009745"/>
            <a:ext cx="1547940" cy="1575746"/>
          </a:xfrm>
          <a:prstGeom prst="rect">
            <a:avLst/>
          </a:prstGeom>
        </p:spPr>
      </p:pic>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s://docer-ks3.wpscdn.cn/picture/115038869/45293764295a4d72ee03cfdc158ce9d3_612.jpg" descr="蓝色抽象现代背景"/>
          <p:cNvPicPr>
            <a:picLocks noChangeAspect="1"/>
          </p:cNvPicPr>
          <p:nvPr/>
        </p:nvPicPr>
        <p:blipFill>
          <a:blip r:embed="rId1"/>
          <a:stretch>
            <a:fillRect/>
          </a:stretch>
        </p:blipFill>
        <p:spPr>
          <a:xfrm>
            <a:off x="0" y="-6350"/>
            <a:ext cx="12192635" cy="6858000"/>
          </a:xfrm>
          <a:prstGeom prst="rect">
            <a:avLst/>
          </a:prstGeom>
        </p:spPr>
      </p:pic>
      <p:grpSp>
        <p:nvGrpSpPr>
          <p:cNvPr id="4" name="组合 3"/>
          <p:cNvGrpSpPr/>
          <p:nvPr/>
        </p:nvGrpSpPr>
        <p:grpSpPr>
          <a:xfrm>
            <a:off x="7446010" y="-6350"/>
            <a:ext cx="3615690" cy="6864350"/>
            <a:chOff x="3110" y="-10"/>
            <a:chExt cx="5694" cy="10810"/>
          </a:xfrm>
        </p:grpSpPr>
        <p:sp>
          <p:nvSpPr>
            <p:cNvPr id="8" name="矩形 7"/>
            <p:cNvSpPr/>
            <p:nvPr/>
          </p:nvSpPr>
          <p:spPr>
            <a:xfrm>
              <a:off x="3110" y="0"/>
              <a:ext cx="5694" cy="108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603" y="-10"/>
              <a:ext cx="2612" cy="2807"/>
            </a:xfrm>
            <a:prstGeom prst="rect">
              <a:avLst/>
            </a:prstGeom>
            <a:solidFill>
              <a:srgbClr val="0043A8"/>
            </a:solidFill>
          </p:spPr>
          <p:txBody>
            <a:bodyPr wrap="none">
              <a:noAutofit/>
            </a:bodyPr>
            <a:lstStyle/>
            <a:p>
              <a:pPr lvl="0" algn="ctr"/>
              <a:endParaRPr lang="en-US" altLang="zh-CN" sz="96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4603" y="830"/>
              <a:ext cx="2612" cy="2999"/>
            </a:xfrm>
            <a:prstGeom prst="rect">
              <a:avLst/>
            </a:prstGeom>
            <a:solidFill>
              <a:srgbClr val="0043A8"/>
            </a:solidFill>
          </p:spPr>
          <p:txBody>
            <a:bodyPr wrap="none">
              <a:noAutofit/>
            </a:bodyPr>
            <a:lstStyle/>
            <a:p>
              <a:pPr lvl="0" algn="ctr"/>
              <a:r>
                <a:rPr lang="en-US" altLang="zh-CN" sz="9600" b="1" dirty="0">
                  <a:solidFill>
                    <a:schemeClr val="bg1"/>
                  </a:solidFill>
                  <a:latin typeface="微软雅黑" panose="020B0503020204020204" charset="-122"/>
                  <a:ea typeface="微软雅黑" panose="020B0503020204020204" charset="-122"/>
                </a:rPr>
                <a:t>01</a:t>
              </a:r>
              <a:endParaRPr lang="en-US" altLang="zh-CN" sz="9600" b="1" dirty="0">
                <a:solidFill>
                  <a:schemeClr val="bg1"/>
                </a:solidFill>
                <a:latin typeface="微软雅黑" panose="020B0503020204020204" charset="-122"/>
                <a:ea typeface="微软雅黑" panose="020B0503020204020204" charset="-122"/>
              </a:endParaRPr>
            </a:p>
          </p:txBody>
        </p:sp>
        <p:sp>
          <p:nvSpPr>
            <p:cNvPr id="22" name="矩形 21"/>
            <p:cNvSpPr/>
            <p:nvPr/>
          </p:nvSpPr>
          <p:spPr>
            <a:xfrm rot="16200000">
              <a:off x="5934" y="6502"/>
              <a:ext cx="120" cy="2926"/>
            </a:xfrm>
            <a:prstGeom prst="rect">
              <a:avLst/>
            </a:prstGeom>
            <a:solidFill>
              <a:srgbClr val="0043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4020" y="4462"/>
              <a:ext cx="3947" cy="3344"/>
            </a:xfrm>
            <a:prstGeom prst="rect">
              <a:avLst/>
            </a:prstGeom>
          </p:spPr>
          <p:txBody>
            <a:bodyPr wrap="square">
              <a:spAutoFit/>
            </a:bodyPr>
            <a:lstStyle/>
            <a:p>
              <a:pPr algn="ctr"/>
              <a:r>
                <a:rPr lang="zh-CN" altLang="en-US" sz="4400" b="1" dirty="0">
                  <a:solidFill>
                    <a:srgbClr val="003E9C"/>
                  </a:solidFill>
                  <a:cs typeface="+mj-cs"/>
                </a:rPr>
                <a:t>研究背景</a:t>
              </a:r>
              <a:endParaRPr lang="zh-CN" altLang="en-US" sz="4400" b="1" dirty="0">
                <a:solidFill>
                  <a:srgbClr val="003E9C"/>
                </a:solidFill>
                <a:cs typeface="+mj-cs"/>
              </a:endParaRPr>
            </a:p>
            <a:p>
              <a:pPr algn="ctr"/>
              <a:r>
                <a:rPr lang="zh-CN" altLang="en-US" sz="4400" b="1" dirty="0">
                  <a:solidFill>
                    <a:srgbClr val="003E9C"/>
                  </a:solidFill>
                  <a:cs typeface="+mj-cs"/>
                </a:rPr>
                <a:t>与</a:t>
              </a:r>
              <a:endParaRPr lang="zh-CN" altLang="en-US" sz="4400" b="1" dirty="0">
                <a:solidFill>
                  <a:srgbClr val="003E9C"/>
                </a:solidFill>
                <a:cs typeface="+mj-cs"/>
              </a:endParaRPr>
            </a:p>
            <a:p>
              <a:pPr algn="ctr"/>
              <a:r>
                <a:rPr lang="zh-CN" altLang="en-US" sz="4400" b="1" dirty="0">
                  <a:solidFill>
                    <a:srgbClr val="003E9C"/>
                  </a:solidFill>
                  <a:cs typeface="+mj-cs"/>
                </a:rPr>
                <a:t>研究需求</a:t>
              </a:r>
              <a:endParaRPr lang="zh-CN" altLang="en-US" sz="4400" b="1" dirty="0">
                <a:solidFill>
                  <a:srgbClr val="003E9C"/>
                </a:solidFill>
                <a:cs typeface="+mj-cs"/>
              </a:endParaRPr>
            </a:p>
          </p:txBody>
        </p:sp>
      </p:grpSp>
      <p:sp>
        <p:nvSpPr>
          <p:cNvPr id="5" name="矩形 4"/>
          <p:cNvSpPr/>
          <p:nvPr/>
        </p:nvSpPr>
        <p:spPr>
          <a:xfrm>
            <a:off x="7109460" y="-5715"/>
            <a:ext cx="153035" cy="685673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p:nvPr>
            <p:custDataLst>
              <p:tags r:id="rId1"/>
            </p:custDataLst>
          </p:nvPr>
        </p:nvSpPr>
        <p:spPr>
          <a:xfrm>
            <a:off x="647700" y="83820"/>
            <a:ext cx="187769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研究需求</a:t>
            </a:r>
            <a:endParaRPr lang="zh-CN" altLang="en-US" sz="3000" dirty="0">
              <a:solidFill>
                <a:srgbClr val="0043A8"/>
              </a:solidFill>
            </a:endParaRPr>
          </a:p>
        </p:txBody>
      </p:sp>
      <p:cxnSp>
        <p:nvCxnSpPr>
          <p:cNvPr id="51" name="直接连接符 50"/>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35" y="6210300"/>
            <a:ext cx="12191365" cy="647700"/>
          </a:xfrm>
          <a:prstGeom prst="rect">
            <a:avLst/>
          </a:prstGeom>
          <a:solidFill>
            <a:schemeClr val="accent3">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kern="100" dirty="0">
                <a:solidFill>
                  <a:schemeClr val="tx1"/>
                </a:solidFill>
                <a:latin typeface="+mj-ea"/>
                <a:ea typeface="+mj-ea"/>
                <a:cs typeface="Times New Roman" panose="02020503050405090304" pitchFamily="18" charset="0"/>
              </a:rPr>
              <a:t>支撑</a:t>
            </a:r>
            <a:r>
              <a:rPr lang="en-US" altLang="zh-CN" sz="2400" b="1" kern="100" dirty="0">
                <a:solidFill>
                  <a:schemeClr val="tx1"/>
                </a:solidFill>
                <a:latin typeface="+mj-ea"/>
                <a:ea typeface="+mj-ea"/>
                <a:cs typeface="Times New Roman" panose="02020503050405090304" pitchFamily="18" charset="0"/>
              </a:rPr>
              <a:t>XBDK</a:t>
            </a:r>
            <a:r>
              <a:rPr lang="zh-CN" altLang="zh-CN" sz="2400" b="1" kern="100" dirty="0">
                <a:solidFill>
                  <a:schemeClr val="tx1"/>
                </a:solidFill>
                <a:latin typeface="+mj-ea"/>
                <a:ea typeface="+mj-ea"/>
                <a:cs typeface="Times New Roman" panose="02020503050405090304" pitchFamily="18" charset="0"/>
              </a:rPr>
              <a:t>这一新型</a:t>
            </a:r>
            <a:r>
              <a:rPr lang="en-US" altLang="zh-CN" sz="2400" b="1" kern="100" dirty="0">
                <a:solidFill>
                  <a:schemeClr val="tx1"/>
                </a:solidFill>
                <a:latin typeface="+mj-ea"/>
                <a:ea typeface="+mj-ea"/>
                <a:cs typeface="Times New Roman" panose="02020503050405090304" pitchFamily="18" charset="0"/>
              </a:rPr>
              <a:t>ZZ</a:t>
            </a:r>
            <a:r>
              <a:rPr lang="zh-CN" altLang="zh-CN" sz="2400" b="1" kern="100" dirty="0">
                <a:solidFill>
                  <a:schemeClr val="tx1"/>
                </a:solidFill>
                <a:latin typeface="+mj-ea"/>
                <a:ea typeface="+mj-ea"/>
                <a:cs typeface="Times New Roman" panose="02020503050405090304" pitchFamily="18" charset="0"/>
              </a:rPr>
              <a:t>样式以及</a:t>
            </a:r>
            <a:r>
              <a:rPr lang="en-US" altLang="zh-CN" sz="2400" b="1" kern="100" dirty="0">
                <a:solidFill>
                  <a:schemeClr val="tx1"/>
                </a:solidFill>
                <a:latin typeface="+mj-ea"/>
                <a:ea typeface="+mj-ea"/>
                <a:cs typeface="Times New Roman" panose="02020503050405090304" pitchFamily="18" charset="0"/>
              </a:rPr>
              <a:t>TK</a:t>
            </a:r>
            <a:r>
              <a:rPr lang="zh-CN" altLang="zh-CN" sz="2400" b="1" kern="100" dirty="0">
                <a:solidFill>
                  <a:schemeClr val="tx1"/>
                </a:solidFill>
                <a:latin typeface="+mj-ea"/>
                <a:ea typeface="+mj-ea"/>
                <a:cs typeface="Times New Roman" panose="02020503050405090304" pitchFamily="18" charset="0"/>
              </a:rPr>
              <a:t>电磁域</a:t>
            </a:r>
            <a:r>
              <a:rPr lang="en-US" altLang="zh-CN" sz="2400" b="1" kern="100" dirty="0">
                <a:solidFill>
                  <a:schemeClr val="tx1"/>
                </a:solidFill>
                <a:latin typeface="+mj-ea"/>
                <a:ea typeface="+mj-ea"/>
                <a:cs typeface="Times New Roman" panose="02020503050405090304" pitchFamily="18" charset="0"/>
              </a:rPr>
              <a:t>ZZ</a:t>
            </a:r>
            <a:r>
              <a:rPr lang="zh-CN" altLang="zh-CN" sz="2400" b="1" kern="100" dirty="0">
                <a:solidFill>
                  <a:schemeClr val="tx1"/>
                </a:solidFill>
                <a:latin typeface="+mj-ea"/>
                <a:ea typeface="+mj-ea"/>
                <a:cs typeface="Times New Roman" panose="02020503050405090304" pitchFamily="18" charset="0"/>
              </a:rPr>
              <a:t>能力提升</a:t>
            </a:r>
            <a:endParaRPr lang="zh-CN" altLang="en-US" sz="2400" b="1" kern="100" dirty="0">
              <a:solidFill>
                <a:schemeClr val="tx1"/>
              </a:solidFill>
              <a:latin typeface="+mj-ea"/>
              <a:ea typeface="+mj-ea"/>
              <a:cs typeface="Times New Roman" panose="02020503050405090304" pitchFamily="18" charset="0"/>
              <a:sym typeface="+mn-ea"/>
            </a:endParaRPr>
          </a:p>
        </p:txBody>
      </p:sp>
      <p:sp>
        <p:nvSpPr>
          <p:cNvPr id="20" name="箭头: 下 19"/>
          <p:cNvSpPr/>
          <p:nvPr/>
        </p:nvSpPr>
        <p:spPr>
          <a:xfrm>
            <a:off x="10038080" y="1088390"/>
            <a:ext cx="1915160" cy="5121910"/>
          </a:xfrm>
          <a:prstGeom prst="downArrow">
            <a:avLst>
              <a:gd name="adj1" fmla="val 50000"/>
              <a:gd name="adj2" fmla="val 33691"/>
            </a:avLst>
          </a:prstGeom>
          <a:solidFill>
            <a:srgbClr val="0043A8">
              <a:alpha val="50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2" name="箭头: 下 18"/>
          <p:cNvSpPr/>
          <p:nvPr/>
        </p:nvSpPr>
        <p:spPr>
          <a:xfrm>
            <a:off x="2514600" y="4752975"/>
            <a:ext cx="590550" cy="179705"/>
          </a:xfrm>
          <a:prstGeom prst="downArrow">
            <a:avLst/>
          </a:prstGeom>
          <a:solidFill>
            <a:srgbClr val="0043A8"/>
          </a:solidFill>
          <a:ln>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43A8"/>
              </a:solidFill>
            </a:endParaRPr>
          </a:p>
        </p:txBody>
      </p:sp>
      <p:sp>
        <p:nvSpPr>
          <p:cNvPr id="69" name="箭头: 下 18"/>
          <p:cNvSpPr/>
          <p:nvPr/>
        </p:nvSpPr>
        <p:spPr>
          <a:xfrm>
            <a:off x="2514600" y="2178685"/>
            <a:ext cx="590550" cy="179705"/>
          </a:xfrm>
          <a:prstGeom prst="downArrow">
            <a:avLst/>
          </a:prstGeom>
          <a:solidFill>
            <a:srgbClr val="0043A8"/>
          </a:solidFill>
          <a:ln>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43A8"/>
              </a:solidFill>
            </a:endParaRPr>
          </a:p>
        </p:txBody>
      </p:sp>
      <p:sp>
        <p:nvSpPr>
          <p:cNvPr id="70" name="箭头: 下 18"/>
          <p:cNvSpPr/>
          <p:nvPr/>
        </p:nvSpPr>
        <p:spPr>
          <a:xfrm>
            <a:off x="2514600" y="3465830"/>
            <a:ext cx="590550" cy="179705"/>
          </a:xfrm>
          <a:prstGeom prst="downArrow">
            <a:avLst/>
          </a:prstGeom>
          <a:solidFill>
            <a:srgbClr val="0043A8"/>
          </a:solidFill>
          <a:ln>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43A8"/>
              </a:solidFill>
            </a:endParaRPr>
          </a:p>
        </p:txBody>
      </p:sp>
      <p:grpSp>
        <p:nvGrpSpPr>
          <p:cNvPr id="135" name="组合 134"/>
          <p:cNvGrpSpPr/>
          <p:nvPr/>
        </p:nvGrpSpPr>
        <p:grpSpPr>
          <a:xfrm>
            <a:off x="650240" y="3665855"/>
            <a:ext cx="10885170" cy="1079500"/>
            <a:chOff x="1024" y="5797"/>
            <a:chExt cx="17142" cy="1700"/>
          </a:xfrm>
        </p:grpSpPr>
        <p:sp>
          <p:nvSpPr>
            <p:cNvPr id="23" name="文本框 22"/>
            <p:cNvSpPr txBox="1"/>
            <p:nvPr/>
          </p:nvSpPr>
          <p:spPr>
            <a:xfrm>
              <a:off x="16466" y="6020"/>
              <a:ext cx="1701" cy="1253"/>
            </a:xfrm>
            <a:prstGeom prst="rect">
              <a:avLst/>
            </a:prstGeom>
            <a:noFill/>
          </p:spPr>
          <p:txBody>
            <a:bodyPr wrap="square" rtlCol="0">
              <a:spAutoFit/>
            </a:bodyPr>
            <a:lstStyle/>
            <a:p>
              <a:pPr algn="ctr"/>
              <a:r>
                <a:rPr lang="zh-CN" altLang="en-US" sz="2400" b="1" dirty="0">
                  <a:solidFill>
                    <a:schemeClr val="bg1"/>
                  </a:solidFill>
                </a:rPr>
                <a:t>精准认知</a:t>
              </a:r>
              <a:endParaRPr lang="zh-CN" altLang="en-US" sz="2400" b="1" dirty="0">
                <a:solidFill>
                  <a:schemeClr val="bg1"/>
                </a:solidFill>
              </a:endParaRPr>
            </a:p>
          </p:txBody>
        </p:sp>
        <p:grpSp>
          <p:nvGrpSpPr>
            <p:cNvPr id="117" name="组合 116"/>
            <p:cNvGrpSpPr/>
            <p:nvPr/>
          </p:nvGrpSpPr>
          <p:grpSpPr>
            <a:xfrm>
              <a:off x="1024" y="5797"/>
              <a:ext cx="6802" cy="1700"/>
              <a:chOff x="987" y="5815"/>
              <a:chExt cx="6802" cy="1700"/>
            </a:xfrm>
          </p:grpSpPr>
          <p:sp>
            <p:nvSpPr>
              <p:cNvPr id="14" name="矩形: 圆角 13"/>
              <p:cNvSpPr/>
              <p:nvPr/>
            </p:nvSpPr>
            <p:spPr>
              <a:xfrm>
                <a:off x="987" y="5815"/>
                <a:ext cx="6803" cy="1701"/>
              </a:xfrm>
              <a:prstGeom prst="round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16"/>
              <p:cNvGrpSpPr/>
              <p:nvPr/>
            </p:nvGrpSpPr>
            <p:grpSpPr>
              <a:xfrm>
                <a:off x="1392" y="5896"/>
                <a:ext cx="5994" cy="1539"/>
                <a:chOff x="217983" y="4259371"/>
                <a:chExt cx="3806168" cy="1021035"/>
              </a:xfrm>
            </p:grpSpPr>
            <p:sp>
              <p:nvSpPr>
                <p:cNvPr id="55" name="文本框 54"/>
                <p:cNvSpPr txBox="1"/>
                <p:nvPr/>
              </p:nvSpPr>
              <p:spPr>
                <a:xfrm>
                  <a:off x="217983" y="4259371"/>
                  <a:ext cx="3806168" cy="429159"/>
                </a:xfrm>
                <a:prstGeom prst="rect">
                  <a:avLst/>
                </a:prstGeom>
                <a:noFill/>
              </p:spPr>
              <p:txBody>
                <a:bodyPr wrap="square" numCol="1">
                  <a:spAutoFit/>
                </a:bodyPr>
                <a:lstStyle/>
                <a:p>
                  <a:pPr marL="285750" indent="-285750">
                    <a:lnSpc>
                      <a:spcPct val="130000"/>
                    </a:lnSpc>
                    <a:buFont typeface="Wingdings" panose="05000000000000000000" pitchFamily="2" charset="2"/>
                    <a:buChar char="n"/>
                  </a:pPr>
                  <a:r>
                    <a:rPr lang="zh-CN" altLang="en-US" sz="1600" b="1" kern="100" dirty="0">
                      <a:latin typeface="+mn-ea"/>
                      <a:cs typeface="仿宋_GB2312"/>
                    </a:rPr>
                    <a:t>侦察目标</a:t>
                  </a:r>
                  <a:r>
                    <a:rPr lang="zh-CN" altLang="en-US" sz="1600" b="1" kern="100" dirty="0">
                      <a:effectLst/>
                      <a:latin typeface="+mn-ea"/>
                      <a:cs typeface="仿宋_GB2312"/>
                    </a:rPr>
                    <a:t>复杂异构</a:t>
                  </a:r>
                  <a:endParaRPr lang="zh-CN" altLang="en-US" sz="1600" b="1" dirty="0">
                    <a:latin typeface="+mn-ea"/>
                  </a:endParaRPr>
                </a:p>
              </p:txBody>
            </p:sp>
            <p:grpSp>
              <p:nvGrpSpPr>
                <p:cNvPr id="16" name="组合 15"/>
                <p:cNvGrpSpPr/>
                <p:nvPr/>
              </p:nvGrpSpPr>
              <p:grpSpPr>
                <a:xfrm>
                  <a:off x="391116" y="4677858"/>
                  <a:ext cx="3614807" cy="602548"/>
                  <a:chOff x="391116" y="4677858"/>
                  <a:chExt cx="3614807" cy="602548"/>
                </a:xfrm>
              </p:grpSpPr>
              <p:sp>
                <p:nvSpPr>
                  <p:cNvPr id="58" name="文本框 57"/>
                  <p:cNvSpPr txBox="1"/>
                  <p:nvPr/>
                </p:nvSpPr>
                <p:spPr>
                  <a:xfrm>
                    <a:off x="391116" y="4683470"/>
                    <a:ext cx="1146140" cy="596311"/>
                  </a:xfrm>
                  <a:prstGeom prst="rect">
                    <a:avLst/>
                  </a:prstGeom>
                  <a:noFill/>
                </p:spPr>
                <p:txBody>
                  <a:bodyPr wrap="square" numCol="1">
                    <a:spAutoFit/>
                  </a:bodyPr>
                  <a:lstStyle/>
                  <a:p>
                    <a:pPr marL="285750" indent="-285750">
                      <a:lnSpc>
                        <a:spcPct val="130000"/>
                      </a:lnSpc>
                      <a:buFont typeface="Wingdings" panose="05000000000000000000" pitchFamily="2" charset="2"/>
                      <a:buChar char="p"/>
                    </a:pPr>
                    <a:r>
                      <a:rPr lang="zh-CN" altLang="en-US" sz="1200" kern="100" dirty="0">
                        <a:solidFill>
                          <a:schemeClr val="tx1"/>
                        </a:solidFill>
                        <a:latin typeface="+mn-ea"/>
                        <a:cs typeface="Times New Roman" panose="02020503050405090304" pitchFamily="18" charset="0"/>
                      </a:rPr>
                      <a:t>物理多变</a:t>
                    </a:r>
                    <a:endParaRPr lang="en-US" altLang="zh-CN" sz="1200" kern="100" dirty="0">
                      <a:solidFill>
                        <a:schemeClr val="tx1"/>
                      </a:solidFill>
                      <a:latin typeface="+mn-ea"/>
                      <a:cs typeface="Times New Roman" panose="02020503050405090304" pitchFamily="18" charset="0"/>
                    </a:endParaRPr>
                  </a:p>
                  <a:p>
                    <a:pPr marL="285750" indent="-285750">
                      <a:lnSpc>
                        <a:spcPct val="130000"/>
                      </a:lnSpc>
                      <a:buFont typeface="Wingdings" panose="05000000000000000000" pitchFamily="2" charset="2"/>
                      <a:buChar char="p"/>
                    </a:pPr>
                    <a:r>
                      <a:rPr lang="zh-CN" altLang="en-US" sz="1200" kern="100" dirty="0">
                        <a:solidFill>
                          <a:schemeClr val="tx1"/>
                        </a:solidFill>
                        <a:latin typeface="+mn-ea"/>
                        <a:cs typeface="Times New Roman" panose="02020503050405090304" pitchFamily="18" charset="0"/>
                      </a:rPr>
                      <a:t>变换复杂</a:t>
                    </a:r>
                    <a:endParaRPr lang="en-US" altLang="zh-CN" sz="1200" kern="100" dirty="0">
                      <a:solidFill>
                        <a:schemeClr val="tx1"/>
                      </a:solidFill>
                      <a:latin typeface="+mn-ea"/>
                      <a:cs typeface="Times New Roman" panose="02020503050405090304" pitchFamily="18" charset="0"/>
                    </a:endParaRPr>
                  </a:p>
                </p:txBody>
              </p:sp>
              <p:sp>
                <p:nvSpPr>
                  <p:cNvPr id="37" name="文本框 36"/>
                  <p:cNvSpPr txBox="1"/>
                  <p:nvPr/>
                </p:nvSpPr>
                <p:spPr>
                  <a:xfrm>
                    <a:off x="1649203" y="4684095"/>
                    <a:ext cx="1158232" cy="596311"/>
                  </a:xfrm>
                  <a:prstGeom prst="rect">
                    <a:avLst/>
                  </a:prstGeom>
                  <a:noFill/>
                </p:spPr>
                <p:txBody>
                  <a:bodyPr wrap="square">
                    <a:spAutoFit/>
                  </a:bodyPr>
                  <a:lstStyle/>
                  <a:p>
                    <a:pPr marL="285750" indent="-285750">
                      <a:lnSpc>
                        <a:spcPct val="130000"/>
                      </a:lnSpc>
                      <a:buFont typeface="Wingdings" panose="05000000000000000000" pitchFamily="2" charset="2"/>
                      <a:buChar char="p"/>
                    </a:pPr>
                    <a:r>
                      <a:rPr lang="zh-CN" altLang="en-US" sz="1200" kern="100" dirty="0">
                        <a:latin typeface="+mn-ea"/>
                        <a:cs typeface="Times New Roman" panose="02020503050405090304" pitchFamily="18" charset="0"/>
                      </a:rPr>
                      <a:t>无线动态</a:t>
                    </a:r>
                    <a:endParaRPr lang="en-US" altLang="zh-CN" sz="1200" kern="100" dirty="0">
                      <a:latin typeface="+mn-ea"/>
                      <a:cs typeface="Times New Roman" panose="02020503050405090304" pitchFamily="18" charset="0"/>
                    </a:endParaRPr>
                  </a:p>
                  <a:p>
                    <a:pPr marL="285750" indent="-285750">
                      <a:lnSpc>
                        <a:spcPct val="130000"/>
                      </a:lnSpc>
                      <a:buFont typeface="Wingdings" panose="05000000000000000000" pitchFamily="2" charset="2"/>
                      <a:buChar char="p"/>
                    </a:pPr>
                    <a:r>
                      <a:rPr lang="zh-CN" altLang="en-US" sz="1200" kern="100" dirty="0">
                        <a:latin typeface="+mn-ea"/>
                        <a:cs typeface="Times New Roman" panose="02020503050405090304" pitchFamily="18" charset="0"/>
                      </a:rPr>
                      <a:t>标准异构</a:t>
                    </a:r>
                    <a:endParaRPr lang="en-US" altLang="zh-CN" sz="1200" kern="100" dirty="0">
                      <a:latin typeface="+mn-ea"/>
                      <a:cs typeface="Times New Roman" panose="02020503050405090304" pitchFamily="18" charset="0"/>
                    </a:endParaRPr>
                  </a:p>
                </p:txBody>
              </p:sp>
              <p:sp>
                <p:nvSpPr>
                  <p:cNvPr id="39" name="文本框 38"/>
                  <p:cNvSpPr txBox="1"/>
                  <p:nvPr/>
                </p:nvSpPr>
                <p:spPr>
                  <a:xfrm>
                    <a:off x="2919383" y="4677858"/>
                    <a:ext cx="1086540" cy="345582"/>
                  </a:xfrm>
                  <a:prstGeom prst="rect">
                    <a:avLst/>
                  </a:prstGeom>
                  <a:noFill/>
                </p:spPr>
                <p:txBody>
                  <a:bodyPr wrap="square">
                    <a:spAutoFit/>
                  </a:bodyPr>
                  <a:lstStyle/>
                  <a:p>
                    <a:pPr marL="285750" indent="-285750">
                      <a:lnSpc>
                        <a:spcPct val="130000"/>
                      </a:lnSpc>
                      <a:buFont typeface="Wingdings" panose="05000000000000000000" pitchFamily="2" charset="2"/>
                      <a:buChar char="p"/>
                    </a:pPr>
                    <a:r>
                      <a:rPr lang="zh-CN" altLang="en-US" sz="1200" kern="100" dirty="0">
                        <a:latin typeface="+mn-ea"/>
                        <a:cs typeface="Times New Roman" panose="02020503050405090304" pitchFamily="18" charset="0"/>
                      </a:rPr>
                      <a:t>业务繁多</a:t>
                    </a:r>
                    <a:endParaRPr lang="zh-CN" altLang="en-US" sz="1200" kern="100" dirty="0">
                      <a:latin typeface="+mn-ea"/>
                      <a:cs typeface="Times New Roman" panose="02020503050405090304" pitchFamily="18" charset="0"/>
                    </a:endParaRPr>
                  </a:p>
                </p:txBody>
              </p:sp>
            </p:grpSp>
          </p:grpSp>
        </p:grpSp>
        <p:grpSp>
          <p:nvGrpSpPr>
            <p:cNvPr id="131" name="组合 130"/>
            <p:cNvGrpSpPr/>
            <p:nvPr/>
          </p:nvGrpSpPr>
          <p:grpSpPr>
            <a:xfrm>
              <a:off x="13332" y="6021"/>
              <a:ext cx="3118" cy="1252"/>
              <a:chOff x="13332" y="6167"/>
              <a:chExt cx="3118" cy="1252"/>
            </a:xfrm>
          </p:grpSpPr>
          <p:cxnSp>
            <p:nvCxnSpPr>
              <p:cNvPr id="28" name="直接箭头连接符 27"/>
              <p:cNvCxnSpPr/>
              <p:nvPr/>
            </p:nvCxnSpPr>
            <p:spPr>
              <a:xfrm flipV="1">
                <a:off x="13771" y="6781"/>
                <a:ext cx="2240" cy="10"/>
              </a:xfrm>
              <a:prstGeom prst="straightConnector1">
                <a:avLst/>
              </a:prstGeom>
              <a:ln w="25400">
                <a:solidFill>
                  <a:srgbClr val="0043A8"/>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13332" y="6167"/>
                <a:ext cx="3118" cy="1253"/>
              </a:xfrm>
              <a:prstGeom prst="rect">
                <a:avLst/>
              </a:prstGeom>
              <a:noFill/>
            </p:spPr>
            <p:txBody>
              <a:bodyPr wrap="square">
                <a:spAutoFit/>
              </a:bodyPr>
              <a:lstStyle/>
              <a:p>
                <a:pPr algn="ctr"/>
                <a:r>
                  <a:rPr lang="zh-CN" altLang="zh-CN" sz="1600" b="1" dirty="0"/>
                  <a:t>辐射源动态行为</a:t>
                </a:r>
                <a:endParaRPr lang="en-US" altLang="zh-CN" sz="1600" b="1" dirty="0"/>
              </a:p>
              <a:p>
                <a:pPr algn="ctr"/>
                <a:endParaRPr lang="en-US" altLang="zh-CN" sz="1600" b="1" dirty="0"/>
              </a:p>
              <a:p>
                <a:pPr algn="ctr"/>
                <a:r>
                  <a:rPr lang="zh-CN" altLang="zh-CN" sz="1600" b="1" dirty="0"/>
                  <a:t>意图认知</a:t>
                </a:r>
                <a:endParaRPr lang="en-US" altLang="zh-CN" sz="1600" b="1" dirty="0"/>
              </a:p>
            </p:txBody>
          </p:sp>
        </p:grpSp>
        <p:grpSp>
          <p:nvGrpSpPr>
            <p:cNvPr id="126" name="组合 125"/>
            <p:cNvGrpSpPr/>
            <p:nvPr/>
          </p:nvGrpSpPr>
          <p:grpSpPr>
            <a:xfrm>
              <a:off x="9271" y="5797"/>
              <a:ext cx="3968" cy="1700"/>
              <a:chOff x="9221" y="5830"/>
              <a:chExt cx="3968" cy="1700"/>
            </a:xfrm>
          </p:grpSpPr>
          <p:sp>
            <p:nvSpPr>
              <p:cNvPr id="68" name="矩形: 圆角 67"/>
              <p:cNvSpPr/>
              <p:nvPr/>
            </p:nvSpPr>
            <p:spPr>
              <a:xfrm>
                <a:off x="9221" y="5830"/>
                <a:ext cx="3969" cy="1701"/>
              </a:xfrm>
              <a:prstGeom prst="round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4" name="组合 123"/>
              <p:cNvGrpSpPr/>
              <p:nvPr/>
            </p:nvGrpSpPr>
            <p:grpSpPr>
              <a:xfrm>
                <a:off x="9326" y="5842"/>
                <a:ext cx="3764" cy="1677"/>
                <a:chOff x="9326" y="5869"/>
                <a:chExt cx="3764" cy="1677"/>
              </a:xfrm>
            </p:grpSpPr>
            <p:sp>
              <p:nvSpPr>
                <p:cNvPr id="73" name="文本框 72"/>
                <p:cNvSpPr txBox="1"/>
                <p:nvPr/>
              </p:nvSpPr>
              <p:spPr>
                <a:xfrm>
                  <a:off x="9326" y="5869"/>
                  <a:ext cx="2620" cy="510"/>
                </a:xfrm>
                <a:prstGeom prst="rect">
                  <a:avLst/>
                </a:prstGeom>
                <a:noFill/>
              </p:spPr>
              <p:txBody>
                <a:bodyPr wrap="square">
                  <a:spAutoFit/>
                </a:bodyPr>
                <a:lstStyle/>
                <a:p>
                  <a:pPr marL="285750" indent="-285750">
                    <a:buFont typeface="Wingdings" panose="05000000000000000000" pitchFamily="2" charset="2"/>
                    <a:buChar char="n"/>
                  </a:pPr>
                  <a:r>
                    <a:rPr lang="zh-CN" altLang="en-US" sz="1600" b="1" kern="100" dirty="0">
                      <a:latin typeface="+mn-ea"/>
                    </a:rPr>
                    <a:t>混淆误判</a:t>
                  </a:r>
                  <a:endParaRPr lang="zh-CN" altLang="en-US" sz="1600" b="1" dirty="0">
                    <a:latin typeface="+mn-ea"/>
                  </a:endParaRPr>
                </a:p>
              </p:txBody>
            </p:sp>
            <p:sp>
              <p:nvSpPr>
                <p:cNvPr id="74" name="文本框 73"/>
                <p:cNvSpPr txBox="1"/>
                <p:nvPr/>
              </p:nvSpPr>
              <p:spPr>
                <a:xfrm>
                  <a:off x="9670" y="6270"/>
                  <a:ext cx="3421" cy="1276"/>
                </a:xfrm>
                <a:prstGeom prst="rect">
                  <a:avLst/>
                </a:prstGeom>
                <a:noFill/>
              </p:spPr>
              <p:txBody>
                <a:bodyPr wrap="square" numCol="1">
                  <a:spAutoFit/>
                </a:bodyPr>
                <a:lstStyle/>
                <a:p>
                  <a:pPr marL="285750" indent="-285750">
                    <a:lnSpc>
                      <a:spcPct val="130000"/>
                    </a:lnSpc>
                    <a:buFont typeface="Wingdings" panose="05000000000000000000" pitchFamily="2" charset="2"/>
                    <a:buChar char="p"/>
                  </a:pPr>
                  <a:r>
                    <a:rPr lang="zh-CN" altLang="en-US" sz="1200" dirty="0"/>
                    <a:t>组合繁多难以分辨</a:t>
                  </a:r>
                  <a:endParaRPr lang="en-US" altLang="zh-CN" sz="1200" dirty="0">
                    <a:solidFill>
                      <a:schemeClr val="tx1"/>
                    </a:solidFill>
                  </a:endParaRPr>
                </a:p>
                <a:p>
                  <a:pPr marL="285750" indent="-285750">
                    <a:lnSpc>
                      <a:spcPct val="130000"/>
                    </a:lnSpc>
                    <a:buFont typeface="Wingdings" panose="05000000000000000000" pitchFamily="2" charset="2"/>
                    <a:buChar char="p"/>
                  </a:pPr>
                  <a:r>
                    <a:rPr lang="zh-CN" altLang="en-US" sz="1200" dirty="0">
                      <a:solidFill>
                        <a:schemeClr val="tx1"/>
                      </a:solidFill>
                    </a:rPr>
                    <a:t>目标行为隐蔽难以察觉</a:t>
                  </a:r>
                  <a:endParaRPr lang="en-US" altLang="zh-CN" sz="1200" dirty="0">
                    <a:solidFill>
                      <a:schemeClr val="tx1"/>
                    </a:solidFill>
                  </a:endParaRPr>
                </a:p>
                <a:p>
                  <a:pPr marL="285750" indent="-285750">
                    <a:lnSpc>
                      <a:spcPct val="130000"/>
                    </a:lnSpc>
                    <a:buFont typeface="Wingdings" panose="05000000000000000000" pitchFamily="2" charset="2"/>
                    <a:buChar char="p"/>
                  </a:pPr>
                  <a:r>
                    <a:rPr lang="zh-CN" altLang="en-US" sz="1200" dirty="0">
                      <a:solidFill>
                        <a:schemeClr val="tx1"/>
                      </a:solidFill>
                    </a:rPr>
                    <a:t>目标意图欺骗性强</a:t>
                  </a:r>
                  <a:endParaRPr lang="zh-CN" altLang="en-US" sz="1200" dirty="0">
                    <a:solidFill>
                      <a:schemeClr val="tx1"/>
                    </a:solidFill>
                  </a:endParaRPr>
                </a:p>
              </p:txBody>
            </p:sp>
          </p:grpSp>
        </p:grpSp>
        <p:sp>
          <p:nvSpPr>
            <p:cNvPr id="77" name="文本框 76"/>
            <p:cNvSpPr txBox="1"/>
            <p:nvPr/>
          </p:nvSpPr>
          <p:spPr>
            <a:xfrm>
              <a:off x="7932" y="6020"/>
              <a:ext cx="1247" cy="1253"/>
            </a:xfrm>
            <a:prstGeom prst="rect">
              <a:avLst/>
            </a:prstGeom>
            <a:noFill/>
          </p:spPr>
          <p:txBody>
            <a:bodyPr wrap="square">
              <a:spAutoFit/>
            </a:bodyPr>
            <a:lstStyle/>
            <a:p>
              <a:pPr algn="ctr"/>
              <a:r>
                <a:rPr lang="zh-CN" altLang="en-US" sz="1600" b="1" dirty="0"/>
                <a:t>认知</a:t>
              </a:r>
              <a:endParaRPr lang="en-US" altLang="zh-CN" sz="1600" b="1" dirty="0"/>
            </a:p>
            <a:p>
              <a:pPr algn="ctr"/>
              <a:endParaRPr lang="en-US" altLang="zh-CN" sz="1600" b="1" dirty="0"/>
            </a:p>
            <a:p>
              <a:pPr algn="ctr"/>
              <a:r>
                <a:rPr lang="zh-CN" altLang="en-US" sz="1600" b="1" dirty="0"/>
                <a:t>困难</a:t>
              </a:r>
              <a:endParaRPr lang="zh-CN" altLang="en-US" sz="1600" b="1" dirty="0"/>
            </a:p>
          </p:txBody>
        </p:sp>
        <p:cxnSp>
          <p:nvCxnSpPr>
            <p:cNvPr id="78" name="直接箭头连接符 77"/>
            <p:cNvCxnSpPr/>
            <p:nvPr/>
          </p:nvCxnSpPr>
          <p:spPr>
            <a:xfrm>
              <a:off x="8111" y="6647"/>
              <a:ext cx="889" cy="0"/>
            </a:xfrm>
            <a:prstGeom prst="straightConnector1">
              <a:avLst/>
            </a:prstGeom>
            <a:ln w="25400">
              <a:solidFill>
                <a:srgbClr val="0043A8"/>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36" name="组合 135"/>
          <p:cNvGrpSpPr/>
          <p:nvPr/>
        </p:nvGrpSpPr>
        <p:grpSpPr>
          <a:xfrm>
            <a:off x="650240" y="2375535"/>
            <a:ext cx="10885170" cy="1079500"/>
            <a:chOff x="1024" y="3774"/>
            <a:chExt cx="17142" cy="1700"/>
          </a:xfrm>
        </p:grpSpPr>
        <p:sp>
          <p:nvSpPr>
            <p:cNvPr id="22" name="文本框 21"/>
            <p:cNvSpPr txBox="1"/>
            <p:nvPr/>
          </p:nvSpPr>
          <p:spPr>
            <a:xfrm>
              <a:off x="16466" y="3997"/>
              <a:ext cx="1701" cy="1253"/>
            </a:xfrm>
            <a:prstGeom prst="rect">
              <a:avLst/>
            </a:prstGeom>
            <a:noFill/>
          </p:spPr>
          <p:txBody>
            <a:bodyPr wrap="square" rtlCol="0">
              <a:spAutoFit/>
            </a:bodyPr>
            <a:lstStyle/>
            <a:p>
              <a:pPr algn="ctr"/>
              <a:r>
                <a:rPr lang="zh-CN" altLang="en-US" sz="2400" b="1" dirty="0">
                  <a:solidFill>
                    <a:schemeClr val="bg1"/>
                  </a:solidFill>
                </a:rPr>
                <a:t>敏捷嗅测</a:t>
              </a:r>
              <a:endParaRPr lang="zh-CN" altLang="en-US" sz="2400" b="1" dirty="0">
                <a:solidFill>
                  <a:schemeClr val="bg1"/>
                </a:solidFill>
              </a:endParaRPr>
            </a:p>
          </p:txBody>
        </p:sp>
        <p:grpSp>
          <p:nvGrpSpPr>
            <p:cNvPr id="118" name="组合 117"/>
            <p:cNvGrpSpPr/>
            <p:nvPr/>
          </p:nvGrpSpPr>
          <p:grpSpPr>
            <a:xfrm>
              <a:off x="1024" y="3774"/>
              <a:ext cx="6802" cy="1700"/>
              <a:chOff x="987" y="3796"/>
              <a:chExt cx="6802" cy="1700"/>
            </a:xfrm>
          </p:grpSpPr>
          <p:sp>
            <p:nvSpPr>
              <p:cNvPr id="9" name="矩形: 圆角 8"/>
              <p:cNvSpPr/>
              <p:nvPr/>
            </p:nvSpPr>
            <p:spPr>
              <a:xfrm>
                <a:off x="987" y="3796"/>
                <a:ext cx="6803" cy="1701"/>
              </a:xfrm>
              <a:prstGeom prst="round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13" name="组合 12"/>
              <p:cNvGrpSpPr/>
              <p:nvPr/>
            </p:nvGrpSpPr>
            <p:grpSpPr>
              <a:xfrm>
                <a:off x="1318" y="4041"/>
                <a:ext cx="6142" cy="1211"/>
                <a:chOff x="895823" y="2725037"/>
                <a:chExt cx="3995355" cy="803421"/>
              </a:xfrm>
            </p:grpSpPr>
            <p:grpSp>
              <p:nvGrpSpPr>
                <p:cNvPr id="2" name="组合 1"/>
                <p:cNvGrpSpPr/>
                <p:nvPr/>
              </p:nvGrpSpPr>
              <p:grpSpPr>
                <a:xfrm>
                  <a:off x="1071260" y="3049424"/>
                  <a:ext cx="3819918" cy="479034"/>
                  <a:chOff x="276528" y="2878634"/>
                  <a:chExt cx="3819918" cy="479034"/>
                </a:xfrm>
              </p:grpSpPr>
              <p:sp>
                <p:nvSpPr>
                  <p:cNvPr id="36" name="文本框 35"/>
                  <p:cNvSpPr txBox="1"/>
                  <p:nvPr/>
                </p:nvSpPr>
                <p:spPr>
                  <a:xfrm>
                    <a:off x="276528" y="2884530"/>
                    <a:ext cx="1907878" cy="473138"/>
                  </a:xfrm>
                  <a:prstGeom prst="rect">
                    <a:avLst/>
                  </a:prstGeom>
                  <a:noFill/>
                </p:spPr>
                <p:txBody>
                  <a:bodyPr wrap="square" numCol="1">
                    <a:spAutoFit/>
                  </a:bodyPr>
                  <a:lstStyle/>
                  <a:p>
                    <a:pPr marL="285750" indent="-285750">
                      <a:lnSpc>
                        <a:spcPct val="130000"/>
                      </a:lnSpc>
                      <a:buFont typeface="Wingdings" panose="05000000000000000000" pitchFamily="2" charset="2"/>
                      <a:buChar char="p"/>
                    </a:pPr>
                    <a:r>
                      <a:rPr lang="zh-CN" altLang="en-US" sz="1200" dirty="0">
                        <a:solidFill>
                          <a:schemeClr val="tx1"/>
                        </a:solidFill>
                      </a:rPr>
                      <a:t>时域快速跳频</a:t>
                    </a:r>
                    <a:endParaRPr lang="zh-CN" altLang="en-US" sz="1200" dirty="0">
                      <a:solidFill>
                        <a:schemeClr val="tx1"/>
                      </a:solidFill>
                    </a:endParaRPr>
                  </a:p>
                  <a:p>
                    <a:pPr marL="285750" indent="-285750">
                      <a:lnSpc>
                        <a:spcPct val="130000"/>
                      </a:lnSpc>
                      <a:buFont typeface="Wingdings" panose="05000000000000000000" pitchFamily="2" charset="2"/>
                      <a:buChar char="p"/>
                    </a:pPr>
                    <a:r>
                      <a:rPr lang="zh-CN" altLang="en-US" sz="1200" dirty="0">
                        <a:solidFill>
                          <a:schemeClr val="tx1"/>
                        </a:solidFill>
                      </a:rPr>
                      <a:t>空域动态波束</a:t>
                    </a:r>
                    <a:endParaRPr lang="zh-CN" altLang="en-US" sz="1200" dirty="0">
                      <a:solidFill>
                        <a:schemeClr val="tx1"/>
                      </a:solidFill>
                    </a:endParaRPr>
                  </a:p>
                </p:txBody>
              </p:sp>
              <p:sp>
                <p:nvSpPr>
                  <p:cNvPr id="38" name="文本框 37"/>
                  <p:cNvSpPr txBox="1"/>
                  <p:nvPr/>
                </p:nvSpPr>
                <p:spPr>
                  <a:xfrm>
                    <a:off x="2188568" y="2878634"/>
                    <a:ext cx="1907878" cy="473138"/>
                  </a:xfrm>
                  <a:prstGeom prst="rect">
                    <a:avLst/>
                  </a:prstGeom>
                  <a:noFill/>
                </p:spPr>
                <p:txBody>
                  <a:bodyPr wrap="square" numCol="1">
                    <a:spAutoFit/>
                  </a:bodyPr>
                  <a:lstStyle/>
                  <a:p>
                    <a:pPr marL="285750" indent="-285750">
                      <a:lnSpc>
                        <a:spcPct val="130000"/>
                      </a:lnSpc>
                      <a:buFont typeface="Wingdings" panose="05000000000000000000" pitchFamily="2" charset="2"/>
                      <a:buChar char="p"/>
                    </a:pPr>
                    <a:r>
                      <a:rPr lang="zh-CN" altLang="en-US" sz="1200" dirty="0">
                        <a:solidFill>
                          <a:schemeClr val="tx1"/>
                        </a:solidFill>
                      </a:rPr>
                      <a:t>编码方式复杂多变</a:t>
                    </a:r>
                    <a:endParaRPr lang="en-US" altLang="zh-CN" sz="1200" dirty="0">
                      <a:solidFill>
                        <a:schemeClr val="tx1"/>
                      </a:solidFill>
                    </a:endParaRPr>
                  </a:p>
                  <a:p>
                    <a:pPr marL="285750" indent="-285750">
                      <a:lnSpc>
                        <a:spcPct val="130000"/>
                      </a:lnSpc>
                      <a:buFont typeface="Wingdings" panose="05000000000000000000" pitchFamily="2" charset="2"/>
                      <a:buChar char="p"/>
                    </a:pPr>
                    <a:r>
                      <a:rPr lang="zh-CN" altLang="zh-CN" sz="1200" dirty="0"/>
                      <a:t>能量域精细管控</a:t>
                    </a:r>
                    <a:endParaRPr lang="zh-CN" altLang="en-US" sz="1200" dirty="0"/>
                  </a:p>
                </p:txBody>
              </p:sp>
            </p:grpSp>
            <p:sp>
              <p:nvSpPr>
                <p:cNvPr id="40" name="文本框 39"/>
                <p:cNvSpPr txBox="1"/>
                <p:nvPr/>
              </p:nvSpPr>
              <p:spPr>
                <a:xfrm>
                  <a:off x="895823" y="2725037"/>
                  <a:ext cx="2495681" cy="301141"/>
                </a:xfrm>
                <a:prstGeom prst="rect">
                  <a:avLst/>
                </a:prstGeom>
                <a:noFill/>
              </p:spPr>
              <p:txBody>
                <a:bodyPr wrap="square">
                  <a:spAutoFit/>
                </a:bodyPr>
                <a:lstStyle/>
                <a:p>
                  <a:pPr marL="285750" indent="-285750">
                    <a:lnSpc>
                      <a:spcPct val="80000"/>
                    </a:lnSpc>
                    <a:buFont typeface="Wingdings" panose="05000000000000000000" pitchFamily="2" charset="2"/>
                    <a:buChar char="n"/>
                  </a:pPr>
                  <a:r>
                    <a:rPr lang="zh-CN" altLang="en-US" sz="1600" b="1" kern="100" dirty="0">
                      <a:effectLst/>
                      <a:latin typeface="+mn-ea"/>
                      <a:cs typeface="仿宋_GB2312"/>
                    </a:rPr>
                    <a:t>侦测信号变化多端</a:t>
                  </a:r>
                  <a:endParaRPr lang="zh-CN" altLang="en-US" sz="1600" b="1" dirty="0">
                    <a:latin typeface="+mn-ea"/>
                  </a:endParaRPr>
                </a:p>
              </p:txBody>
            </p:sp>
          </p:grpSp>
        </p:grpSp>
        <p:grpSp>
          <p:nvGrpSpPr>
            <p:cNvPr id="132" name="组合 131"/>
            <p:cNvGrpSpPr/>
            <p:nvPr/>
          </p:nvGrpSpPr>
          <p:grpSpPr>
            <a:xfrm>
              <a:off x="13332" y="3998"/>
              <a:ext cx="3118" cy="1252"/>
              <a:chOff x="13332" y="4148"/>
              <a:chExt cx="3118" cy="1252"/>
            </a:xfrm>
          </p:grpSpPr>
          <p:cxnSp>
            <p:nvCxnSpPr>
              <p:cNvPr id="26" name="直接箭头连接符 25"/>
              <p:cNvCxnSpPr/>
              <p:nvPr/>
            </p:nvCxnSpPr>
            <p:spPr>
              <a:xfrm flipV="1">
                <a:off x="13707" y="4780"/>
                <a:ext cx="2367" cy="34"/>
              </a:xfrm>
              <a:prstGeom prst="straightConnector1">
                <a:avLst/>
              </a:prstGeom>
              <a:ln w="25400">
                <a:solidFill>
                  <a:srgbClr val="0043A8"/>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13332" y="4148"/>
                <a:ext cx="3118" cy="1253"/>
              </a:xfrm>
              <a:prstGeom prst="rect">
                <a:avLst/>
              </a:prstGeom>
              <a:noFill/>
            </p:spPr>
            <p:txBody>
              <a:bodyPr wrap="square">
                <a:spAutoFit/>
              </a:bodyPr>
              <a:lstStyle/>
              <a:p>
                <a:pPr algn="ctr"/>
                <a:r>
                  <a:rPr lang="zh-CN" altLang="en-US" sz="1600" b="1" dirty="0"/>
                  <a:t>航天多域捷变信号</a:t>
                </a:r>
                <a:endParaRPr lang="en-US" altLang="zh-CN" sz="1600" b="1" dirty="0"/>
              </a:p>
              <a:p>
                <a:pPr algn="ctr"/>
                <a:endParaRPr lang="en-US" altLang="zh-CN" sz="1600" b="1" dirty="0"/>
              </a:p>
              <a:p>
                <a:pPr algn="ctr"/>
                <a:r>
                  <a:rPr lang="zh-CN" altLang="en-US" sz="1600" b="1" dirty="0"/>
                  <a:t>动态嗅测</a:t>
                </a:r>
                <a:endParaRPr lang="en-US" altLang="zh-CN" sz="1600" b="1" dirty="0"/>
              </a:p>
            </p:txBody>
          </p:sp>
        </p:grpSp>
        <p:grpSp>
          <p:nvGrpSpPr>
            <p:cNvPr id="123" name="组合 122"/>
            <p:cNvGrpSpPr/>
            <p:nvPr/>
          </p:nvGrpSpPr>
          <p:grpSpPr>
            <a:xfrm>
              <a:off x="9271" y="3774"/>
              <a:ext cx="3968" cy="1700"/>
              <a:chOff x="9221" y="3811"/>
              <a:chExt cx="3968" cy="1700"/>
            </a:xfrm>
          </p:grpSpPr>
          <p:sp>
            <p:nvSpPr>
              <p:cNvPr id="60" name="矩形: 圆角 59"/>
              <p:cNvSpPr/>
              <p:nvPr/>
            </p:nvSpPr>
            <p:spPr>
              <a:xfrm>
                <a:off x="9221" y="3811"/>
                <a:ext cx="3969" cy="1701"/>
              </a:xfrm>
              <a:prstGeom prst="round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2" name="组合 121"/>
              <p:cNvGrpSpPr/>
              <p:nvPr/>
            </p:nvGrpSpPr>
            <p:grpSpPr>
              <a:xfrm>
                <a:off x="9326" y="3823"/>
                <a:ext cx="3736" cy="1676"/>
                <a:chOff x="9326" y="3850"/>
                <a:chExt cx="3736" cy="1676"/>
              </a:xfrm>
            </p:grpSpPr>
            <p:sp>
              <p:nvSpPr>
                <p:cNvPr id="64" name="文本框 63"/>
                <p:cNvSpPr txBox="1"/>
                <p:nvPr/>
              </p:nvSpPr>
              <p:spPr>
                <a:xfrm>
                  <a:off x="9326" y="3850"/>
                  <a:ext cx="2411" cy="510"/>
                </a:xfrm>
                <a:prstGeom prst="rect">
                  <a:avLst/>
                </a:prstGeom>
                <a:noFill/>
              </p:spPr>
              <p:txBody>
                <a:bodyPr wrap="square">
                  <a:spAutoFit/>
                </a:bodyPr>
                <a:lstStyle/>
                <a:p>
                  <a:pPr marL="285750" indent="-285750">
                    <a:buFont typeface="Wingdings" panose="05000000000000000000" pitchFamily="2" charset="2"/>
                    <a:buChar char="n"/>
                  </a:pPr>
                  <a:r>
                    <a:rPr lang="zh-CN" altLang="en-US" sz="1600" b="1" kern="100" dirty="0">
                      <a:latin typeface="+mn-ea"/>
                    </a:rPr>
                    <a:t>笨拙迟钝</a:t>
                  </a:r>
                  <a:endParaRPr lang="zh-CN" altLang="en-US" sz="1600" b="1" dirty="0">
                    <a:latin typeface="+mn-ea"/>
                  </a:endParaRPr>
                </a:p>
              </p:txBody>
            </p:sp>
            <p:sp>
              <p:nvSpPr>
                <p:cNvPr id="65" name="文本框 64"/>
                <p:cNvSpPr txBox="1"/>
                <p:nvPr/>
              </p:nvSpPr>
              <p:spPr>
                <a:xfrm>
                  <a:off x="9670" y="4250"/>
                  <a:ext cx="3392" cy="1276"/>
                </a:xfrm>
                <a:prstGeom prst="rect">
                  <a:avLst/>
                </a:prstGeom>
                <a:noFill/>
              </p:spPr>
              <p:txBody>
                <a:bodyPr wrap="square" numCol="1">
                  <a:spAutoFit/>
                </a:bodyPr>
                <a:lstStyle/>
                <a:p>
                  <a:pPr marL="285750" indent="-285750">
                    <a:lnSpc>
                      <a:spcPct val="130000"/>
                    </a:lnSpc>
                    <a:spcBef>
                      <a:spcPts val="0"/>
                    </a:spcBef>
                    <a:spcAft>
                      <a:spcPts val="0"/>
                    </a:spcAft>
                    <a:buFont typeface="Wingdings" panose="05000000000000000000" pitchFamily="2" charset="2"/>
                    <a:buChar char="p"/>
                  </a:pPr>
                  <a:r>
                    <a:rPr lang="zh-CN" altLang="en-US" sz="1200" dirty="0">
                      <a:solidFill>
                        <a:schemeClr val="tx1"/>
                      </a:solidFill>
                    </a:rPr>
                    <a:t>毫秒级跳变难以捕捉</a:t>
                  </a:r>
                  <a:endParaRPr lang="en-US" altLang="zh-CN" sz="1200" dirty="0">
                    <a:solidFill>
                      <a:schemeClr val="tx1"/>
                    </a:solidFill>
                  </a:endParaRPr>
                </a:p>
                <a:p>
                  <a:pPr marL="285750" indent="-285750">
                    <a:lnSpc>
                      <a:spcPct val="130000"/>
                    </a:lnSpc>
                    <a:spcBef>
                      <a:spcPts val="0"/>
                    </a:spcBef>
                    <a:spcAft>
                      <a:spcPts val="0"/>
                    </a:spcAft>
                    <a:buFont typeface="Wingdings" panose="05000000000000000000" pitchFamily="2" charset="2"/>
                    <a:buChar char="p"/>
                  </a:pPr>
                  <a:r>
                    <a:rPr lang="zh-CN" altLang="en-US" sz="1200" dirty="0"/>
                    <a:t>空间采样费时费力</a:t>
                  </a:r>
                  <a:endParaRPr lang="en-US" altLang="zh-CN" sz="1200" dirty="0">
                    <a:solidFill>
                      <a:schemeClr val="tx1"/>
                    </a:solidFill>
                  </a:endParaRPr>
                </a:p>
                <a:p>
                  <a:pPr marL="285750" indent="-285750">
                    <a:lnSpc>
                      <a:spcPct val="130000"/>
                    </a:lnSpc>
                    <a:spcBef>
                      <a:spcPts val="0"/>
                    </a:spcBef>
                    <a:spcAft>
                      <a:spcPts val="0"/>
                    </a:spcAft>
                    <a:buFont typeface="Wingdings" panose="05000000000000000000" pitchFamily="2" charset="2"/>
                    <a:buChar char="p"/>
                  </a:pPr>
                  <a:r>
                    <a:rPr lang="zh-CN" altLang="en-US" sz="1200" dirty="0">
                      <a:solidFill>
                        <a:schemeClr val="tx1"/>
                      </a:solidFill>
                    </a:rPr>
                    <a:t>近场调制信号难以反演</a:t>
                  </a:r>
                  <a:endParaRPr lang="zh-CN" altLang="en-US" sz="1200" dirty="0">
                    <a:solidFill>
                      <a:schemeClr val="tx1"/>
                    </a:solidFill>
                  </a:endParaRPr>
                </a:p>
              </p:txBody>
            </p:sp>
          </p:grpSp>
        </p:grpSp>
        <p:sp>
          <p:nvSpPr>
            <p:cNvPr id="76" name="文本框 75"/>
            <p:cNvSpPr txBox="1"/>
            <p:nvPr/>
          </p:nvSpPr>
          <p:spPr>
            <a:xfrm>
              <a:off x="7932" y="3997"/>
              <a:ext cx="1247" cy="1253"/>
            </a:xfrm>
            <a:prstGeom prst="rect">
              <a:avLst/>
            </a:prstGeom>
            <a:noFill/>
          </p:spPr>
          <p:txBody>
            <a:bodyPr wrap="square">
              <a:spAutoFit/>
            </a:bodyPr>
            <a:lstStyle/>
            <a:p>
              <a:pPr algn="ctr"/>
              <a:r>
                <a:rPr lang="zh-CN" altLang="en-US" sz="1600" b="1" dirty="0"/>
                <a:t>嗅测</a:t>
              </a:r>
              <a:endParaRPr lang="en-US" altLang="zh-CN" sz="1600" b="1" dirty="0"/>
            </a:p>
            <a:p>
              <a:pPr algn="ctr"/>
              <a:endParaRPr lang="en-US" altLang="zh-CN" sz="1600" b="1" dirty="0"/>
            </a:p>
            <a:p>
              <a:pPr algn="ctr"/>
              <a:r>
                <a:rPr lang="zh-CN" altLang="en-US" sz="1600" b="1" dirty="0"/>
                <a:t>失灵</a:t>
              </a:r>
              <a:endParaRPr lang="zh-CN" altLang="en-US" sz="1600" b="1" dirty="0"/>
            </a:p>
          </p:txBody>
        </p:sp>
        <p:cxnSp>
          <p:nvCxnSpPr>
            <p:cNvPr id="80" name="直接箭头连接符 79"/>
            <p:cNvCxnSpPr/>
            <p:nvPr/>
          </p:nvCxnSpPr>
          <p:spPr>
            <a:xfrm>
              <a:off x="8111" y="4624"/>
              <a:ext cx="889" cy="0"/>
            </a:xfrm>
            <a:prstGeom prst="straightConnector1">
              <a:avLst/>
            </a:prstGeom>
            <a:ln w="25400">
              <a:solidFill>
                <a:srgbClr val="0043A8"/>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38" name="组合 137"/>
          <p:cNvGrpSpPr/>
          <p:nvPr/>
        </p:nvGrpSpPr>
        <p:grpSpPr>
          <a:xfrm>
            <a:off x="650240" y="922655"/>
            <a:ext cx="10885170" cy="1242060"/>
            <a:chOff x="1024" y="1453"/>
            <a:chExt cx="17142" cy="1956"/>
          </a:xfrm>
        </p:grpSpPr>
        <p:sp>
          <p:nvSpPr>
            <p:cNvPr id="21" name="文本框 20"/>
            <p:cNvSpPr txBox="1"/>
            <p:nvPr/>
          </p:nvSpPr>
          <p:spPr>
            <a:xfrm>
              <a:off x="16466" y="1805"/>
              <a:ext cx="1701" cy="1253"/>
            </a:xfrm>
            <a:prstGeom prst="rect">
              <a:avLst/>
            </a:prstGeom>
            <a:noFill/>
          </p:spPr>
          <p:txBody>
            <a:bodyPr wrap="square" rtlCol="0">
              <a:spAutoFit/>
            </a:bodyPr>
            <a:lstStyle/>
            <a:p>
              <a:pPr algn="ctr"/>
              <a:r>
                <a:rPr lang="zh-CN" altLang="en-US" sz="2400" b="1" dirty="0">
                  <a:solidFill>
                    <a:schemeClr val="bg1"/>
                  </a:solidFill>
                </a:rPr>
                <a:t>无损采集</a:t>
              </a:r>
              <a:endParaRPr lang="zh-CN" altLang="en-US" sz="2400" b="1" dirty="0">
                <a:solidFill>
                  <a:schemeClr val="bg1"/>
                </a:solidFill>
              </a:endParaRPr>
            </a:p>
          </p:txBody>
        </p:sp>
        <p:grpSp>
          <p:nvGrpSpPr>
            <p:cNvPr id="133" name="组合 132"/>
            <p:cNvGrpSpPr/>
            <p:nvPr/>
          </p:nvGrpSpPr>
          <p:grpSpPr>
            <a:xfrm>
              <a:off x="13332" y="1805"/>
              <a:ext cx="3118" cy="1252"/>
              <a:chOff x="13332" y="1804"/>
              <a:chExt cx="3118" cy="1252"/>
            </a:xfrm>
          </p:grpSpPr>
          <p:cxnSp>
            <p:nvCxnSpPr>
              <p:cNvPr id="24" name="直接箭头连接符 23"/>
              <p:cNvCxnSpPr/>
              <p:nvPr/>
            </p:nvCxnSpPr>
            <p:spPr>
              <a:xfrm>
                <a:off x="13816" y="2461"/>
                <a:ext cx="2149" cy="15"/>
              </a:xfrm>
              <a:prstGeom prst="straightConnector1">
                <a:avLst/>
              </a:prstGeom>
              <a:ln w="25400">
                <a:solidFill>
                  <a:srgbClr val="0043A8"/>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3332" y="1804"/>
                <a:ext cx="3118" cy="1253"/>
              </a:xfrm>
              <a:prstGeom prst="rect">
                <a:avLst/>
              </a:prstGeom>
              <a:noFill/>
            </p:spPr>
            <p:txBody>
              <a:bodyPr wrap="square">
                <a:spAutoFit/>
              </a:bodyPr>
              <a:lstStyle/>
              <a:p>
                <a:pPr algn="ctr"/>
                <a:r>
                  <a:rPr lang="zh-CN" altLang="en-US" sz="1600" b="1" dirty="0"/>
                  <a:t>全频段超宽带信号</a:t>
                </a:r>
                <a:endParaRPr lang="en-US" altLang="zh-CN" sz="1600" b="1" dirty="0"/>
              </a:p>
              <a:p>
                <a:pPr algn="ctr"/>
                <a:endParaRPr lang="en-US" altLang="zh-CN" sz="1600" b="1" dirty="0"/>
              </a:p>
              <a:p>
                <a:pPr algn="ctr"/>
                <a:r>
                  <a:rPr lang="zh-CN" altLang="en-US" sz="1600" b="1" dirty="0"/>
                  <a:t>采集与处理</a:t>
                </a:r>
                <a:endParaRPr lang="zh-CN" altLang="en-US" sz="1600" b="1" dirty="0"/>
              </a:p>
            </p:txBody>
          </p:sp>
        </p:grpSp>
        <p:grpSp>
          <p:nvGrpSpPr>
            <p:cNvPr id="121" name="组合 120"/>
            <p:cNvGrpSpPr/>
            <p:nvPr/>
          </p:nvGrpSpPr>
          <p:grpSpPr>
            <a:xfrm>
              <a:off x="9271" y="1453"/>
              <a:ext cx="3968" cy="1956"/>
              <a:chOff x="9221" y="1453"/>
              <a:chExt cx="3968" cy="1956"/>
            </a:xfrm>
          </p:grpSpPr>
          <p:sp>
            <p:nvSpPr>
              <p:cNvPr id="49" name="矩形: 圆角 48"/>
              <p:cNvSpPr/>
              <p:nvPr/>
            </p:nvSpPr>
            <p:spPr>
              <a:xfrm>
                <a:off x="9221" y="1453"/>
                <a:ext cx="3969" cy="1956"/>
              </a:xfrm>
              <a:prstGeom prst="round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p:cNvSpPr txBox="1"/>
              <p:nvPr/>
            </p:nvSpPr>
            <p:spPr>
              <a:xfrm>
                <a:off x="9326" y="1732"/>
                <a:ext cx="2479" cy="510"/>
              </a:xfrm>
              <a:prstGeom prst="rect">
                <a:avLst/>
              </a:prstGeom>
              <a:noFill/>
            </p:spPr>
            <p:txBody>
              <a:bodyPr wrap="square">
                <a:spAutoFit/>
              </a:bodyPr>
              <a:lstStyle/>
              <a:p>
                <a:pPr marL="285750" indent="-285750">
                  <a:buFont typeface="Wingdings" panose="05000000000000000000" pitchFamily="2" charset="2"/>
                  <a:buChar char="n"/>
                </a:pPr>
                <a:r>
                  <a:rPr lang="zh-CN" altLang="en-US" sz="1600" b="1" kern="100" dirty="0">
                    <a:effectLst/>
                    <a:latin typeface="+mn-ea"/>
                    <a:cs typeface="仿宋_GB2312"/>
                  </a:rPr>
                  <a:t>残缺失真</a:t>
                </a:r>
                <a:endParaRPr lang="zh-CN" altLang="en-US" sz="1600" b="1" dirty="0">
                  <a:latin typeface="+mn-ea"/>
                </a:endParaRPr>
              </a:p>
            </p:txBody>
          </p:sp>
          <p:sp>
            <p:nvSpPr>
              <p:cNvPr id="56" name="文本框 55"/>
              <p:cNvSpPr txBox="1"/>
              <p:nvPr/>
            </p:nvSpPr>
            <p:spPr>
              <a:xfrm>
                <a:off x="9670" y="2078"/>
                <a:ext cx="3405" cy="1276"/>
              </a:xfrm>
              <a:prstGeom prst="rect">
                <a:avLst/>
              </a:prstGeom>
              <a:noFill/>
            </p:spPr>
            <p:txBody>
              <a:bodyPr wrap="square" numCol="1">
                <a:spAutoFit/>
              </a:bodyPr>
              <a:lstStyle/>
              <a:p>
                <a:pPr marL="285750" indent="-285750">
                  <a:lnSpc>
                    <a:spcPct val="130000"/>
                  </a:lnSpc>
                  <a:spcBef>
                    <a:spcPts val="0"/>
                  </a:spcBef>
                  <a:spcAft>
                    <a:spcPts val="0"/>
                  </a:spcAft>
                  <a:buFont typeface="Wingdings" panose="05000000000000000000" pitchFamily="2" charset="2"/>
                  <a:buChar char="p"/>
                </a:pPr>
                <a:r>
                  <a:rPr lang="zh-CN" altLang="en-US" sz="1200" dirty="0">
                    <a:solidFill>
                      <a:schemeClr val="tx1"/>
                    </a:solidFill>
                  </a:rPr>
                  <a:t>扫描方式丢失信号</a:t>
                </a:r>
                <a:endParaRPr lang="en-US" altLang="zh-CN" sz="1200" dirty="0">
                  <a:solidFill>
                    <a:schemeClr val="tx1"/>
                  </a:solidFill>
                </a:endParaRPr>
              </a:p>
              <a:p>
                <a:pPr marL="285750" indent="-285750">
                  <a:lnSpc>
                    <a:spcPct val="130000"/>
                  </a:lnSpc>
                  <a:spcBef>
                    <a:spcPts val="0"/>
                  </a:spcBef>
                  <a:spcAft>
                    <a:spcPts val="0"/>
                  </a:spcAft>
                  <a:buFont typeface="Wingdings" panose="05000000000000000000" pitchFamily="2" charset="2"/>
                  <a:buChar char="p"/>
                </a:pPr>
                <a:r>
                  <a:rPr lang="zh-CN" altLang="en-US" sz="1200" dirty="0">
                    <a:solidFill>
                      <a:schemeClr val="tx1"/>
                    </a:solidFill>
                  </a:rPr>
                  <a:t>高速器件卡脖子</a:t>
                </a:r>
                <a:endParaRPr lang="en-US" altLang="zh-CN" sz="1200" dirty="0">
                  <a:solidFill>
                    <a:schemeClr val="tx1"/>
                  </a:solidFill>
                </a:endParaRPr>
              </a:p>
              <a:p>
                <a:pPr marL="285750" indent="-285750">
                  <a:lnSpc>
                    <a:spcPct val="130000"/>
                  </a:lnSpc>
                  <a:spcBef>
                    <a:spcPts val="0"/>
                  </a:spcBef>
                  <a:spcAft>
                    <a:spcPts val="0"/>
                  </a:spcAft>
                  <a:buFont typeface="Wingdings" panose="05000000000000000000" pitchFamily="2" charset="2"/>
                  <a:buChar char="p"/>
                </a:pPr>
                <a:r>
                  <a:rPr lang="zh-CN" altLang="en-US" sz="1200" dirty="0"/>
                  <a:t>宽带信号失真严重</a:t>
                </a:r>
                <a:endParaRPr lang="zh-CN" altLang="en-US" sz="1200" dirty="0">
                  <a:solidFill>
                    <a:schemeClr val="tx1"/>
                  </a:solidFill>
                </a:endParaRPr>
              </a:p>
            </p:txBody>
          </p:sp>
        </p:grpSp>
        <p:sp>
          <p:nvSpPr>
            <p:cNvPr id="75" name="文本框 74"/>
            <p:cNvSpPr txBox="1"/>
            <p:nvPr/>
          </p:nvSpPr>
          <p:spPr>
            <a:xfrm>
              <a:off x="7932" y="1805"/>
              <a:ext cx="1247" cy="1253"/>
            </a:xfrm>
            <a:prstGeom prst="rect">
              <a:avLst/>
            </a:prstGeom>
            <a:noFill/>
          </p:spPr>
          <p:txBody>
            <a:bodyPr wrap="square">
              <a:spAutoFit/>
            </a:bodyPr>
            <a:lstStyle/>
            <a:p>
              <a:pPr algn="ctr"/>
              <a:r>
                <a:rPr lang="zh-CN" altLang="en-US" sz="1600" b="1" dirty="0"/>
                <a:t>采集</a:t>
              </a:r>
              <a:endParaRPr lang="en-US" altLang="zh-CN" sz="1600" b="1" dirty="0"/>
            </a:p>
            <a:p>
              <a:pPr algn="ctr"/>
              <a:endParaRPr lang="en-US" altLang="zh-CN" sz="1600" b="1" dirty="0"/>
            </a:p>
            <a:p>
              <a:pPr algn="ctr"/>
              <a:r>
                <a:rPr lang="zh-CN" altLang="en-US" sz="1600" b="1" dirty="0"/>
                <a:t>受限</a:t>
              </a:r>
              <a:endParaRPr lang="zh-CN" altLang="en-US" sz="1600" b="1" dirty="0"/>
            </a:p>
          </p:txBody>
        </p:sp>
        <p:cxnSp>
          <p:nvCxnSpPr>
            <p:cNvPr id="79" name="直接箭头连接符 78"/>
            <p:cNvCxnSpPr/>
            <p:nvPr/>
          </p:nvCxnSpPr>
          <p:spPr>
            <a:xfrm>
              <a:off x="8111" y="2431"/>
              <a:ext cx="889" cy="0"/>
            </a:xfrm>
            <a:prstGeom prst="straightConnector1">
              <a:avLst/>
            </a:prstGeom>
            <a:ln w="25400">
              <a:solidFill>
                <a:srgbClr val="0043A8"/>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nvGrpSpPr>
            <p:cNvPr id="119" name="组合 118"/>
            <p:cNvGrpSpPr/>
            <p:nvPr/>
          </p:nvGrpSpPr>
          <p:grpSpPr>
            <a:xfrm>
              <a:off x="1024" y="1453"/>
              <a:ext cx="6803" cy="1956"/>
              <a:chOff x="987" y="1453"/>
              <a:chExt cx="6803" cy="1956"/>
            </a:xfrm>
          </p:grpSpPr>
          <p:sp>
            <p:nvSpPr>
              <p:cNvPr id="4" name="矩形: 圆角 3"/>
              <p:cNvSpPr/>
              <p:nvPr/>
            </p:nvSpPr>
            <p:spPr>
              <a:xfrm>
                <a:off x="987" y="1453"/>
                <a:ext cx="6803" cy="1956"/>
              </a:xfrm>
              <a:prstGeom prst="round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p:cNvGrpSpPr/>
              <p:nvPr/>
            </p:nvGrpSpPr>
            <p:grpSpPr>
              <a:xfrm>
                <a:off x="1318" y="1706"/>
                <a:ext cx="6342" cy="1450"/>
                <a:chOff x="942256" y="1040127"/>
                <a:chExt cx="4150724" cy="961565"/>
              </a:xfrm>
            </p:grpSpPr>
            <p:sp>
              <p:nvSpPr>
                <p:cNvPr id="53" name="文本框 52"/>
                <p:cNvSpPr txBox="1"/>
                <p:nvPr/>
              </p:nvSpPr>
              <p:spPr>
                <a:xfrm>
                  <a:off x="942256" y="1040127"/>
                  <a:ext cx="3070521" cy="338554"/>
                </a:xfrm>
                <a:prstGeom prst="rect">
                  <a:avLst/>
                </a:prstGeom>
                <a:noFill/>
              </p:spPr>
              <p:txBody>
                <a:bodyPr wrap="square">
                  <a:spAutoFit/>
                </a:bodyPr>
                <a:lstStyle/>
                <a:p>
                  <a:pPr marL="285750" indent="-285750">
                    <a:buFont typeface="Wingdings" panose="05000000000000000000" pitchFamily="2" charset="2"/>
                    <a:buChar char="n"/>
                  </a:pPr>
                  <a:r>
                    <a:rPr lang="zh-CN" altLang="en-US" sz="1600" b="1" kern="100" dirty="0">
                      <a:effectLst/>
                      <a:latin typeface="+mn-ea"/>
                      <a:cs typeface="仿宋_GB2312"/>
                    </a:rPr>
                    <a:t>侦收范围广</a:t>
                  </a:r>
                  <a:r>
                    <a:rPr lang="zh-CN" altLang="zh-CN" sz="1600" b="1" kern="100" dirty="0">
                      <a:effectLst/>
                      <a:latin typeface="+mn-ea"/>
                      <a:cs typeface="仿宋_GB2312"/>
                    </a:rPr>
                    <a:t>跨度大</a:t>
                  </a:r>
                  <a:endParaRPr lang="zh-CN" altLang="en-US" sz="1600" b="1" dirty="0">
                    <a:latin typeface="+mn-ea"/>
                  </a:endParaRPr>
                </a:p>
              </p:txBody>
            </p:sp>
            <p:sp>
              <p:nvSpPr>
                <p:cNvPr id="67" name="文本框 66"/>
                <p:cNvSpPr txBox="1"/>
                <p:nvPr/>
              </p:nvSpPr>
              <p:spPr>
                <a:xfrm>
                  <a:off x="988527" y="1388319"/>
                  <a:ext cx="4104453" cy="613373"/>
                </a:xfrm>
                <a:prstGeom prst="rect">
                  <a:avLst/>
                </a:prstGeom>
                <a:noFill/>
              </p:spPr>
              <p:txBody>
                <a:bodyPr wrap="square" numCol="1">
                  <a:spAutoFit/>
                </a:bodyPr>
                <a:lstStyle/>
                <a:p>
                  <a:pPr marL="285750" indent="-285750">
                    <a:lnSpc>
                      <a:spcPct val="150000"/>
                    </a:lnSpc>
                    <a:buFont typeface="Wingdings" panose="05000000000000000000" pitchFamily="2" charset="2"/>
                    <a:buChar char="p"/>
                  </a:pPr>
                  <a:r>
                    <a:rPr lang="en-US" altLang="zh-CN" sz="1200" dirty="0"/>
                    <a:t>12</a:t>
                  </a:r>
                  <a:r>
                    <a:rPr lang="en-US" altLang="zh-CN" sz="1200" dirty="0">
                      <a:solidFill>
                        <a:schemeClr val="tx1"/>
                      </a:solidFill>
                    </a:rPr>
                    <a:t>GHz</a:t>
                  </a:r>
                  <a:r>
                    <a:rPr lang="zh-CN" altLang="en-US" sz="1200" dirty="0">
                      <a:solidFill>
                        <a:schemeClr val="tx1"/>
                      </a:solidFill>
                    </a:rPr>
                    <a:t>以下：</a:t>
                  </a:r>
                  <a:r>
                    <a:rPr lang="en-US" altLang="zh-CN" sz="1200" dirty="0">
                      <a:solidFill>
                        <a:schemeClr val="tx1"/>
                      </a:solidFill>
                    </a:rPr>
                    <a:t>L</a:t>
                  </a:r>
                  <a:r>
                    <a:rPr lang="zh-CN" altLang="en-US" sz="1200" dirty="0">
                      <a:solidFill>
                        <a:schemeClr val="tx1"/>
                      </a:solidFill>
                    </a:rPr>
                    <a:t>波段、</a:t>
                  </a:r>
                  <a:r>
                    <a:rPr lang="en-US" altLang="zh-CN" sz="1200" dirty="0">
                      <a:solidFill>
                        <a:schemeClr val="tx1"/>
                      </a:solidFill>
                    </a:rPr>
                    <a:t>S</a:t>
                  </a:r>
                  <a:r>
                    <a:rPr lang="zh-CN" altLang="en-US" sz="1200" dirty="0">
                      <a:solidFill>
                        <a:schemeClr val="tx1"/>
                      </a:solidFill>
                    </a:rPr>
                    <a:t>波段、</a:t>
                  </a:r>
                  <a:r>
                    <a:rPr lang="en-US" altLang="zh-CN" sz="1200" dirty="0">
                      <a:solidFill>
                        <a:schemeClr val="tx1"/>
                      </a:solidFill>
                    </a:rPr>
                    <a:t>C</a:t>
                  </a:r>
                  <a:r>
                    <a:rPr lang="zh-CN" altLang="en-US" sz="1200" dirty="0">
                      <a:solidFill>
                        <a:schemeClr val="tx1"/>
                      </a:solidFill>
                    </a:rPr>
                    <a:t>波段、</a:t>
                  </a:r>
                  <a:r>
                    <a:rPr lang="en-US" altLang="zh-CN" sz="1200" dirty="0">
                      <a:solidFill>
                        <a:schemeClr val="tx1"/>
                      </a:solidFill>
                    </a:rPr>
                    <a:t>X</a:t>
                  </a:r>
                  <a:r>
                    <a:rPr lang="zh-CN" altLang="en-US" sz="1200" dirty="0">
                      <a:solidFill>
                        <a:schemeClr val="tx1"/>
                      </a:solidFill>
                    </a:rPr>
                    <a:t>波段</a:t>
                  </a:r>
                  <a:r>
                    <a:rPr lang="en-US" altLang="zh-CN" sz="1200" dirty="0">
                      <a:solidFill>
                        <a:schemeClr val="tx1"/>
                      </a:solidFill>
                    </a:rPr>
                    <a:t>…</a:t>
                  </a:r>
                  <a:endParaRPr lang="en-US" altLang="zh-CN" sz="1200" dirty="0">
                    <a:solidFill>
                      <a:schemeClr val="tx1"/>
                    </a:solidFill>
                  </a:endParaRPr>
                </a:p>
                <a:p>
                  <a:pPr marL="285750" indent="-285750">
                    <a:lnSpc>
                      <a:spcPct val="150000"/>
                    </a:lnSpc>
                    <a:buFont typeface="Wingdings" panose="05000000000000000000" pitchFamily="2" charset="2"/>
                    <a:buChar char="p"/>
                  </a:pPr>
                  <a:r>
                    <a:rPr lang="en-US" altLang="zh-CN" sz="1200" dirty="0">
                      <a:solidFill>
                        <a:schemeClr val="tx1"/>
                      </a:solidFill>
                    </a:rPr>
                    <a:t>12GHz</a:t>
                  </a:r>
                  <a:r>
                    <a:rPr lang="zh-CN" altLang="en-US" sz="1200" dirty="0"/>
                    <a:t>以上：</a:t>
                  </a:r>
                  <a:r>
                    <a:rPr lang="en-US" altLang="zh-CN" sz="1200" dirty="0"/>
                    <a:t>Ku</a:t>
                  </a:r>
                  <a:r>
                    <a:rPr lang="zh-CN" altLang="en-US" sz="1200" dirty="0"/>
                    <a:t>波段、</a:t>
                  </a:r>
                  <a:r>
                    <a:rPr lang="en-US" altLang="zh-CN" sz="1200" dirty="0"/>
                    <a:t>K</a:t>
                  </a:r>
                  <a:r>
                    <a:rPr lang="zh-CN" altLang="en-US" sz="1200" dirty="0"/>
                    <a:t>、波段</a:t>
                  </a:r>
                  <a:r>
                    <a:rPr lang="en-US" altLang="zh-CN" sz="1200" dirty="0"/>
                    <a:t>Ka</a:t>
                  </a:r>
                  <a:r>
                    <a:rPr lang="zh-CN" altLang="en-US" sz="1200" dirty="0"/>
                    <a:t>波段、</a:t>
                  </a:r>
                  <a:r>
                    <a:rPr lang="en-US" altLang="zh-CN" sz="1200" dirty="0"/>
                    <a:t>Q/V</a:t>
                  </a:r>
                  <a:r>
                    <a:rPr lang="zh-CN" altLang="en-US" sz="1200" dirty="0"/>
                    <a:t>波段</a:t>
                  </a:r>
                  <a:r>
                    <a:rPr lang="en-US" altLang="zh-CN" sz="1200" dirty="0"/>
                    <a:t>…</a:t>
                  </a:r>
                  <a:endParaRPr lang="zh-CN" altLang="en-US" sz="1200" dirty="0">
                    <a:solidFill>
                      <a:schemeClr val="tx1"/>
                    </a:solidFill>
                  </a:endParaRPr>
                </a:p>
              </p:txBody>
            </p:sp>
          </p:grpSp>
        </p:grpSp>
      </p:grpSp>
      <p:sp>
        <p:nvSpPr>
          <p:cNvPr id="82" name="文本框 81"/>
          <p:cNvSpPr txBox="1"/>
          <p:nvPr/>
        </p:nvSpPr>
        <p:spPr>
          <a:xfrm>
            <a:off x="2409825" y="692785"/>
            <a:ext cx="800100" cy="461645"/>
          </a:xfrm>
          <a:prstGeom prst="rect">
            <a:avLst/>
          </a:prstGeom>
          <a:solidFill>
            <a:schemeClr val="bg1"/>
          </a:solidFill>
        </p:spPr>
        <p:txBody>
          <a:bodyPr wrap="none" rtlCol="0">
            <a:spAutoFit/>
          </a:bodyPr>
          <a:lstStyle/>
          <a:p>
            <a:r>
              <a:rPr lang="zh-CN" altLang="en-US" sz="2400" b="1" dirty="0">
                <a:solidFill>
                  <a:srgbClr val="0043A8"/>
                </a:solidFill>
              </a:rPr>
              <a:t>特点</a:t>
            </a:r>
            <a:endParaRPr lang="zh-CN" altLang="en-US" sz="2400" b="1" dirty="0">
              <a:solidFill>
                <a:srgbClr val="0043A8"/>
              </a:solidFill>
            </a:endParaRPr>
          </a:p>
        </p:txBody>
      </p:sp>
      <p:sp>
        <p:nvSpPr>
          <p:cNvPr id="83" name="文本框 82"/>
          <p:cNvSpPr txBox="1"/>
          <p:nvPr/>
        </p:nvSpPr>
        <p:spPr>
          <a:xfrm>
            <a:off x="6746816" y="692712"/>
            <a:ext cx="800219" cy="461665"/>
          </a:xfrm>
          <a:prstGeom prst="rect">
            <a:avLst/>
          </a:prstGeom>
          <a:solidFill>
            <a:schemeClr val="bg1"/>
          </a:solidFill>
        </p:spPr>
        <p:txBody>
          <a:bodyPr wrap="none" rtlCol="0">
            <a:spAutoFit/>
          </a:bodyPr>
          <a:lstStyle/>
          <a:p>
            <a:r>
              <a:rPr lang="zh-CN" altLang="en-US" sz="2400" b="1" dirty="0">
                <a:solidFill>
                  <a:srgbClr val="0043A8"/>
                </a:solidFill>
              </a:rPr>
              <a:t>难点</a:t>
            </a:r>
            <a:endParaRPr lang="zh-CN" altLang="en-US" sz="2400" b="1" dirty="0">
              <a:solidFill>
                <a:srgbClr val="0043A8"/>
              </a:solidFill>
            </a:endParaRPr>
          </a:p>
        </p:txBody>
      </p:sp>
      <p:sp>
        <p:nvSpPr>
          <p:cNvPr id="84" name="文本框 83"/>
          <p:cNvSpPr txBox="1"/>
          <p:nvPr/>
        </p:nvSpPr>
        <p:spPr>
          <a:xfrm>
            <a:off x="10452673" y="692712"/>
            <a:ext cx="1085975" cy="461665"/>
          </a:xfrm>
          <a:prstGeom prst="rect">
            <a:avLst/>
          </a:prstGeom>
          <a:solidFill>
            <a:schemeClr val="bg1"/>
          </a:solidFill>
        </p:spPr>
        <p:txBody>
          <a:bodyPr wrap="square" rtlCol="0">
            <a:spAutoFit/>
          </a:bodyPr>
          <a:lstStyle/>
          <a:p>
            <a:pPr algn="ctr"/>
            <a:r>
              <a:rPr lang="zh-CN" altLang="en-US" sz="2400" b="1" dirty="0">
                <a:solidFill>
                  <a:srgbClr val="0043A8"/>
                </a:solidFill>
              </a:rPr>
              <a:t>需求</a:t>
            </a:r>
            <a:endParaRPr lang="zh-CN" altLang="en-US" sz="2400" b="1" dirty="0">
              <a:solidFill>
                <a:srgbClr val="0043A8"/>
              </a:solidFill>
            </a:endParaRPr>
          </a:p>
        </p:txBody>
      </p:sp>
      <p:sp>
        <p:nvSpPr>
          <p:cNvPr id="99" name="箭头: 下 18"/>
          <p:cNvSpPr/>
          <p:nvPr/>
        </p:nvSpPr>
        <p:spPr>
          <a:xfrm>
            <a:off x="2514600" y="6030658"/>
            <a:ext cx="590550" cy="180000"/>
          </a:xfrm>
          <a:prstGeom prst="downArrow">
            <a:avLst/>
          </a:prstGeom>
          <a:solidFill>
            <a:srgbClr val="0043A8"/>
          </a:solidFill>
          <a:ln>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43A8"/>
              </a:solidFill>
            </a:endParaRPr>
          </a:p>
        </p:txBody>
      </p:sp>
      <p:grpSp>
        <p:nvGrpSpPr>
          <p:cNvPr id="134" name="组合 133"/>
          <p:cNvGrpSpPr/>
          <p:nvPr/>
        </p:nvGrpSpPr>
        <p:grpSpPr>
          <a:xfrm>
            <a:off x="650240" y="4956175"/>
            <a:ext cx="10885805" cy="1080135"/>
            <a:chOff x="1024" y="7806"/>
            <a:chExt cx="17143" cy="1701"/>
          </a:xfrm>
        </p:grpSpPr>
        <p:sp>
          <p:nvSpPr>
            <p:cNvPr id="101" name="文本框 100"/>
            <p:cNvSpPr txBox="1"/>
            <p:nvPr/>
          </p:nvSpPr>
          <p:spPr>
            <a:xfrm>
              <a:off x="16466" y="8003"/>
              <a:ext cx="1701" cy="1309"/>
            </a:xfrm>
            <a:prstGeom prst="rect">
              <a:avLst/>
            </a:prstGeom>
            <a:noFill/>
          </p:spPr>
          <p:txBody>
            <a:bodyPr wrap="square" rtlCol="0">
              <a:spAutoFit/>
            </a:bodyPr>
            <a:lstStyle/>
            <a:p>
              <a:pPr algn="ctr"/>
              <a:r>
                <a:rPr lang="zh-CN" altLang="en-US" sz="2400" b="1" dirty="0">
                  <a:solidFill>
                    <a:schemeClr val="bg1"/>
                  </a:solidFill>
                </a:rPr>
                <a:t>高效对抗</a:t>
              </a:r>
              <a:endParaRPr lang="en-US" altLang="zh-CN" sz="2400" b="1" dirty="0">
                <a:solidFill>
                  <a:schemeClr val="bg1"/>
                </a:solidFill>
              </a:endParaRPr>
            </a:p>
          </p:txBody>
        </p:sp>
        <p:grpSp>
          <p:nvGrpSpPr>
            <p:cNvPr id="116" name="组合 115"/>
            <p:cNvGrpSpPr/>
            <p:nvPr/>
          </p:nvGrpSpPr>
          <p:grpSpPr>
            <a:xfrm>
              <a:off x="1024" y="7806"/>
              <a:ext cx="6803" cy="1701"/>
              <a:chOff x="1086" y="7951"/>
              <a:chExt cx="6803" cy="1701"/>
            </a:xfrm>
          </p:grpSpPr>
          <p:sp>
            <p:nvSpPr>
              <p:cNvPr id="102" name="矩形: 圆角 13"/>
              <p:cNvSpPr/>
              <p:nvPr/>
            </p:nvSpPr>
            <p:spPr>
              <a:xfrm>
                <a:off x="1086" y="7951"/>
                <a:ext cx="6803" cy="1701"/>
              </a:xfrm>
              <a:prstGeom prst="round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3" name="组合 102"/>
              <p:cNvGrpSpPr/>
              <p:nvPr/>
            </p:nvGrpSpPr>
            <p:grpSpPr>
              <a:xfrm>
                <a:off x="1491" y="8032"/>
                <a:ext cx="5994" cy="1538"/>
                <a:chOff x="217983" y="4259371"/>
                <a:chExt cx="3806168" cy="1020532"/>
              </a:xfrm>
            </p:grpSpPr>
            <p:sp>
              <p:nvSpPr>
                <p:cNvPr id="104" name="文本框 103"/>
                <p:cNvSpPr txBox="1"/>
                <p:nvPr/>
              </p:nvSpPr>
              <p:spPr>
                <a:xfrm>
                  <a:off x="217983" y="4259371"/>
                  <a:ext cx="3806168" cy="398381"/>
                </a:xfrm>
                <a:prstGeom prst="rect">
                  <a:avLst/>
                </a:prstGeom>
                <a:noFill/>
              </p:spPr>
              <p:txBody>
                <a:bodyPr wrap="square" numCol="1">
                  <a:spAutoFit/>
                </a:bodyPr>
                <a:lstStyle/>
                <a:p>
                  <a:pPr marL="285750" indent="-285750">
                    <a:lnSpc>
                      <a:spcPct val="130000"/>
                    </a:lnSpc>
                    <a:buFont typeface="Wingdings" panose="05000000000000000000" pitchFamily="2" charset="2"/>
                    <a:buChar char="n"/>
                  </a:pPr>
                  <a:r>
                    <a:rPr lang="zh-CN" altLang="en-US" sz="1600" b="1" kern="100" dirty="0">
                      <a:latin typeface="+mn-ea"/>
                      <a:cs typeface="仿宋_GB2312"/>
                    </a:rPr>
                    <a:t>攻击对象抗击力强</a:t>
                  </a:r>
                  <a:endParaRPr lang="en-US" altLang="zh-CN" sz="1600" b="1" kern="100" dirty="0">
                    <a:latin typeface="+mn-ea"/>
                    <a:cs typeface="仿宋_GB2312"/>
                  </a:endParaRPr>
                </a:p>
              </p:txBody>
            </p:sp>
            <p:grpSp>
              <p:nvGrpSpPr>
                <p:cNvPr id="105" name="组合 104"/>
                <p:cNvGrpSpPr/>
                <p:nvPr/>
              </p:nvGrpSpPr>
              <p:grpSpPr>
                <a:xfrm>
                  <a:off x="391116" y="4677858"/>
                  <a:ext cx="3614807" cy="602045"/>
                  <a:chOff x="391116" y="4677858"/>
                  <a:chExt cx="3614807" cy="602045"/>
                </a:xfrm>
              </p:grpSpPr>
              <p:sp>
                <p:nvSpPr>
                  <p:cNvPr id="106" name="文本框 105"/>
                  <p:cNvSpPr txBox="1"/>
                  <p:nvPr/>
                </p:nvSpPr>
                <p:spPr>
                  <a:xfrm>
                    <a:off x="391116" y="4683470"/>
                    <a:ext cx="1146140" cy="596433"/>
                  </a:xfrm>
                  <a:prstGeom prst="rect">
                    <a:avLst/>
                  </a:prstGeom>
                  <a:noFill/>
                </p:spPr>
                <p:txBody>
                  <a:bodyPr wrap="square" numCol="1">
                    <a:spAutoFit/>
                  </a:bodyPr>
                  <a:lstStyle/>
                  <a:p>
                    <a:pPr marL="285750" indent="-285750">
                      <a:lnSpc>
                        <a:spcPct val="130000"/>
                      </a:lnSpc>
                      <a:buFont typeface="Wingdings" panose="05000000000000000000" pitchFamily="2" charset="2"/>
                      <a:buChar char="p"/>
                    </a:pPr>
                    <a:r>
                      <a:rPr lang="zh-CN" altLang="en-US" sz="1200" kern="100" dirty="0">
                        <a:solidFill>
                          <a:schemeClr val="tx1"/>
                        </a:solidFill>
                        <a:latin typeface="+mn-ea"/>
                        <a:cs typeface="Times New Roman" panose="02020503050405090304" pitchFamily="18" charset="0"/>
                      </a:rPr>
                      <a:t>抗干扰</a:t>
                    </a:r>
                    <a:endParaRPr lang="en-US" altLang="zh-CN" sz="1200" kern="100" dirty="0">
                      <a:solidFill>
                        <a:schemeClr val="tx1"/>
                      </a:solidFill>
                      <a:latin typeface="+mn-ea"/>
                      <a:cs typeface="Times New Roman" panose="02020503050405090304" pitchFamily="18" charset="0"/>
                    </a:endParaRPr>
                  </a:p>
                  <a:p>
                    <a:pPr marL="285750" indent="-285750">
                      <a:lnSpc>
                        <a:spcPct val="130000"/>
                      </a:lnSpc>
                      <a:buFont typeface="Wingdings" panose="05000000000000000000" pitchFamily="2" charset="2"/>
                      <a:buChar char="p"/>
                    </a:pPr>
                    <a:r>
                      <a:rPr lang="zh-CN" altLang="en-US" sz="1200" kern="100" dirty="0">
                        <a:solidFill>
                          <a:schemeClr val="tx1"/>
                        </a:solidFill>
                        <a:latin typeface="+mn-ea"/>
                        <a:cs typeface="Times New Roman" panose="02020503050405090304" pitchFamily="18" charset="0"/>
                      </a:rPr>
                      <a:t>自适应</a:t>
                    </a:r>
                    <a:endParaRPr lang="en-US" altLang="zh-CN" sz="1200" kern="100" dirty="0">
                      <a:solidFill>
                        <a:schemeClr val="tx1"/>
                      </a:solidFill>
                      <a:latin typeface="+mn-ea"/>
                      <a:cs typeface="Times New Roman" panose="02020503050405090304" pitchFamily="18" charset="0"/>
                    </a:endParaRPr>
                  </a:p>
                </p:txBody>
              </p:sp>
              <p:sp>
                <p:nvSpPr>
                  <p:cNvPr id="107" name="文本框 106"/>
                  <p:cNvSpPr txBox="1"/>
                  <p:nvPr/>
                </p:nvSpPr>
                <p:spPr>
                  <a:xfrm>
                    <a:off x="1649203" y="4684095"/>
                    <a:ext cx="1158232" cy="573682"/>
                  </a:xfrm>
                  <a:prstGeom prst="rect">
                    <a:avLst/>
                  </a:prstGeom>
                  <a:noFill/>
                </p:spPr>
                <p:txBody>
                  <a:bodyPr wrap="square">
                    <a:spAutoFit/>
                  </a:bodyPr>
                  <a:lstStyle/>
                  <a:p>
                    <a:pPr marL="285750" indent="-285750">
                      <a:lnSpc>
                        <a:spcPct val="130000"/>
                      </a:lnSpc>
                      <a:buFont typeface="Wingdings" panose="05000000000000000000" pitchFamily="2" charset="2"/>
                      <a:buChar char="p"/>
                    </a:pPr>
                    <a:r>
                      <a:rPr lang="zh-CN" altLang="en-US" sz="1200" kern="100" dirty="0">
                        <a:latin typeface="+mn-ea"/>
                        <a:cs typeface="Times New Roman" panose="02020503050405090304" pitchFamily="18" charset="0"/>
                      </a:rPr>
                      <a:t>任务多变</a:t>
                    </a:r>
                    <a:endParaRPr lang="en-US" altLang="zh-CN" sz="1200" kern="100" dirty="0">
                      <a:latin typeface="+mn-ea"/>
                      <a:cs typeface="Times New Roman" panose="02020503050405090304" pitchFamily="18" charset="0"/>
                    </a:endParaRPr>
                  </a:p>
                  <a:p>
                    <a:pPr marL="285750" indent="-285750">
                      <a:lnSpc>
                        <a:spcPct val="130000"/>
                      </a:lnSpc>
                      <a:buFont typeface="Wingdings" panose="05000000000000000000" pitchFamily="2" charset="2"/>
                      <a:buChar char="p"/>
                    </a:pPr>
                    <a:r>
                      <a:rPr lang="zh-CN" altLang="en-US" sz="1200" kern="100" dirty="0">
                        <a:latin typeface="+mn-ea"/>
                        <a:cs typeface="Times New Roman" panose="02020503050405090304" pitchFamily="18" charset="0"/>
                      </a:rPr>
                      <a:t>体制健壮</a:t>
                    </a:r>
                    <a:endParaRPr lang="en-US" altLang="zh-CN" sz="1200" kern="100" dirty="0">
                      <a:latin typeface="+mn-ea"/>
                      <a:cs typeface="Times New Roman" panose="02020503050405090304" pitchFamily="18" charset="0"/>
                    </a:endParaRPr>
                  </a:p>
                </p:txBody>
              </p:sp>
              <p:sp>
                <p:nvSpPr>
                  <p:cNvPr id="108" name="文本框 107"/>
                  <p:cNvSpPr txBox="1"/>
                  <p:nvPr/>
                </p:nvSpPr>
                <p:spPr>
                  <a:xfrm>
                    <a:off x="2919383" y="4677858"/>
                    <a:ext cx="1086540" cy="322885"/>
                  </a:xfrm>
                  <a:prstGeom prst="rect">
                    <a:avLst/>
                  </a:prstGeom>
                  <a:noFill/>
                </p:spPr>
                <p:txBody>
                  <a:bodyPr wrap="square">
                    <a:spAutoFit/>
                  </a:bodyPr>
                  <a:lstStyle/>
                  <a:p>
                    <a:pPr marL="285750" indent="-285750">
                      <a:lnSpc>
                        <a:spcPct val="130000"/>
                      </a:lnSpc>
                      <a:buFont typeface="Wingdings" panose="05000000000000000000" pitchFamily="2" charset="2"/>
                      <a:buChar char="p"/>
                    </a:pPr>
                    <a:r>
                      <a:rPr lang="zh-CN" altLang="en-US" sz="1200" kern="100" dirty="0">
                        <a:latin typeface="+mn-ea"/>
                        <a:cs typeface="Times New Roman" panose="02020503050405090304" pitchFamily="18" charset="0"/>
                      </a:rPr>
                      <a:t>难欺骗</a:t>
                    </a:r>
                    <a:endParaRPr lang="en-US" altLang="zh-CN" sz="1200" kern="100" dirty="0">
                      <a:latin typeface="+mn-ea"/>
                      <a:cs typeface="Times New Roman" panose="02020503050405090304" pitchFamily="18" charset="0"/>
                    </a:endParaRPr>
                  </a:p>
                </p:txBody>
              </p:sp>
            </p:grpSp>
          </p:grpSp>
        </p:grpSp>
        <p:grpSp>
          <p:nvGrpSpPr>
            <p:cNvPr id="129" name="组合 128"/>
            <p:cNvGrpSpPr/>
            <p:nvPr/>
          </p:nvGrpSpPr>
          <p:grpSpPr>
            <a:xfrm>
              <a:off x="13240" y="8004"/>
              <a:ext cx="3210" cy="1309"/>
              <a:chOff x="13240" y="8188"/>
              <a:chExt cx="3210" cy="1309"/>
            </a:xfrm>
          </p:grpSpPr>
          <p:cxnSp>
            <p:nvCxnSpPr>
              <p:cNvPr id="109" name="直接箭头连接符 108"/>
              <p:cNvCxnSpPr/>
              <p:nvPr/>
            </p:nvCxnSpPr>
            <p:spPr>
              <a:xfrm flipV="1">
                <a:off x="13771" y="8837"/>
                <a:ext cx="2240" cy="10"/>
              </a:xfrm>
              <a:prstGeom prst="straightConnector1">
                <a:avLst/>
              </a:prstGeom>
              <a:ln w="25400">
                <a:solidFill>
                  <a:srgbClr val="0043A8"/>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10" name="文本框 109"/>
              <p:cNvSpPr txBox="1"/>
              <p:nvPr/>
            </p:nvSpPr>
            <p:spPr>
              <a:xfrm>
                <a:off x="13240" y="8188"/>
                <a:ext cx="3210" cy="1309"/>
              </a:xfrm>
              <a:prstGeom prst="rect">
                <a:avLst/>
              </a:prstGeom>
              <a:noFill/>
            </p:spPr>
            <p:txBody>
              <a:bodyPr wrap="square">
                <a:spAutoFit/>
              </a:bodyPr>
              <a:lstStyle/>
              <a:p>
                <a:pPr algn="ctr"/>
                <a:r>
                  <a:rPr lang="zh-CN" altLang="en-US" sz="1600" b="1" dirty="0"/>
                  <a:t>无源有源任务自适应</a:t>
                </a:r>
                <a:endParaRPr lang="en-US" altLang="zh-CN" sz="1600" b="1" dirty="0"/>
              </a:p>
              <a:p>
                <a:pPr algn="ctr"/>
                <a:endParaRPr lang="en-US" altLang="zh-CN" sz="1600" b="1" dirty="0"/>
              </a:p>
              <a:p>
                <a:pPr algn="ctr"/>
                <a:r>
                  <a:rPr lang="zh-CN" altLang="en-US" sz="1600" b="1" dirty="0"/>
                  <a:t>精准对抗</a:t>
                </a:r>
                <a:endParaRPr lang="en-US" altLang="zh-CN" sz="1600" b="1" dirty="0"/>
              </a:p>
            </p:txBody>
          </p:sp>
        </p:grpSp>
        <p:grpSp>
          <p:nvGrpSpPr>
            <p:cNvPr id="128" name="组合 127"/>
            <p:cNvGrpSpPr/>
            <p:nvPr/>
          </p:nvGrpSpPr>
          <p:grpSpPr>
            <a:xfrm>
              <a:off x="9271" y="7806"/>
              <a:ext cx="3969" cy="1701"/>
              <a:chOff x="9320" y="7966"/>
              <a:chExt cx="3969" cy="1701"/>
            </a:xfrm>
          </p:grpSpPr>
          <p:sp>
            <p:nvSpPr>
              <p:cNvPr id="111" name="矩形: 圆角 67"/>
              <p:cNvSpPr/>
              <p:nvPr/>
            </p:nvSpPr>
            <p:spPr>
              <a:xfrm>
                <a:off x="9320" y="7966"/>
                <a:ext cx="3969" cy="1701"/>
              </a:xfrm>
              <a:prstGeom prst="round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7" name="组合 126"/>
              <p:cNvGrpSpPr/>
              <p:nvPr/>
            </p:nvGrpSpPr>
            <p:grpSpPr>
              <a:xfrm>
                <a:off x="9425" y="7978"/>
                <a:ext cx="3765" cy="1677"/>
                <a:chOff x="9425" y="8005"/>
                <a:chExt cx="3765" cy="1677"/>
              </a:xfrm>
            </p:grpSpPr>
            <p:sp>
              <p:nvSpPr>
                <p:cNvPr id="112" name="文本框 111"/>
                <p:cNvSpPr txBox="1"/>
                <p:nvPr/>
              </p:nvSpPr>
              <p:spPr>
                <a:xfrm>
                  <a:off x="9425" y="8005"/>
                  <a:ext cx="2620" cy="531"/>
                </a:xfrm>
                <a:prstGeom prst="rect">
                  <a:avLst/>
                </a:prstGeom>
                <a:noFill/>
              </p:spPr>
              <p:txBody>
                <a:bodyPr wrap="square">
                  <a:spAutoFit/>
                </a:bodyPr>
                <a:lstStyle/>
                <a:p>
                  <a:pPr marL="285750" indent="-285750">
                    <a:buFont typeface="Wingdings" panose="05000000000000000000" pitchFamily="2" charset="2"/>
                    <a:buChar char="n"/>
                  </a:pPr>
                  <a:r>
                    <a:rPr lang="zh-CN" altLang="en-US" sz="1600" b="1" kern="100" dirty="0">
                      <a:latin typeface="+mn-ea"/>
                    </a:rPr>
                    <a:t>低效盲目</a:t>
                  </a:r>
                  <a:endParaRPr lang="en-US" altLang="zh-CN" sz="1600" b="1" kern="100" dirty="0">
                    <a:latin typeface="+mn-ea"/>
                  </a:endParaRPr>
                </a:p>
              </p:txBody>
            </p:sp>
            <p:sp>
              <p:nvSpPr>
                <p:cNvPr id="113" name="文本框 112"/>
                <p:cNvSpPr txBox="1"/>
                <p:nvPr/>
              </p:nvSpPr>
              <p:spPr>
                <a:xfrm>
                  <a:off x="9769" y="8406"/>
                  <a:ext cx="3421" cy="1276"/>
                </a:xfrm>
                <a:prstGeom prst="rect">
                  <a:avLst/>
                </a:prstGeom>
                <a:noFill/>
              </p:spPr>
              <p:txBody>
                <a:bodyPr wrap="square" numCol="1">
                  <a:spAutoFit/>
                </a:bodyPr>
                <a:lstStyle/>
                <a:p>
                  <a:pPr marL="285750" indent="-285750">
                    <a:lnSpc>
                      <a:spcPct val="130000"/>
                    </a:lnSpc>
                    <a:buFont typeface="Wingdings" panose="05000000000000000000" pitchFamily="2" charset="2"/>
                    <a:buChar char="p"/>
                  </a:pPr>
                  <a:r>
                    <a:rPr lang="zh-CN" altLang="en-US" sz="1200" dirty="0">
                      <a:solidFill>
                        <a:schemeClr val="tx1"/>
                      </a:solidFill>
                    </a:rPr>
                    <a:t>功率受限难以强压制</a:t>
                  </a:r>
                  <a:endParaRPr lang="en-US" altLang="zh-CN" sz="1200" dirty="0">
                    <a:solidFill>
                      <a:schemeClr val="tx1"/>
                    </a:solidFill>
                  </a:endParaRPr>
                </a:p>
                <a:p>
                  <a:pPr marL="285750" indent="-285750">
                    <a:lnSpc>
                      <a:spcPct val="130000"/>
                    </a:lnSpc>
                    <a:buFont typeface="Wingdings" panose="05000000000000000000" pitchFamily="2" charset="2"/>
                    <a:buChar char="p"/>
                  </a:pPr>
                  <a:r>
                    <a:rPr lang="zh-CN" altLang="en-US" sz="1200" dirty="0"/>
                    <a:t>目标抗干扰能力强</a:t>
                  </a:r>
                  <a:endParaRPr lang="en-US" altLang="zh-CN" sz="1200" dirty="0">
                    <a:solidFill>
                      <a:schemeClr val="tx1"/>
                    </a:solidFill>
                  </a:endParaRPr>
                </a:p>
                <a:p>
                  <a:pPr marL="285750" indent="-285750">
                    <a:lnSpc>
                      <a:spcPct val="130000"/>
                    </a:lnSpc>
                    <a:buFont typeface="Wingdings" panose="05000000000000000000" pitchFamily="2" charset="2"/>
                    <a:buChar char="p"/>
                  </a:pPr>
                  <a:r>
                    <a:rPr lang="zh-CN" altLang="en-US" sz="1200" dirty="0"/>
                    <a:t>目标体制鲁棒性高</a:t>
                  </a:r>
                  <a:endParaRPr lang="en-US" altLang="zh-CN" sz="1200" dirty="0">
                    <a:solidFill>
                      <a:schemeClr val="tx1"/>
                    </a:solidFill>
                  </a:endParaRPr>
                </a:p>
              </p:txBody>
            </p:sp>
          </p:grpSp>
        </p:grpSp>
        <p:sp>
          <p:nvSpPr>
            <p:cNvPr id="114" name="文本框 113"/>
            <p:cNvSpPr txBox="1"/>
            <p:nvPr/>
          </p:nvSpPr>
          <p:spPr>
            <a:xfrm>
              <a:off x="7932" y="8003"/>
              <a:ext cx="1247" cy="1309"/>
            </a:xfrm>
            <a:prstGeom prst="rect">
              <a:avLst/>
            </a:prstGeom>
            <a:noFill/>
          </p:spPr>
          <p:txBody>
            <a:bodyPr wrap="square">
              <a:spAutoFit/>
            </a:bodyPr>
            <a:lstStyle/>
            <a:p>
              <a:pPr algn="ctr"/>
              <a:r>
                <a:rPr lang="zh-CN" altLang="en-US" sz="1600" b="1" dirty="0"/>
                <a:t>对抗</a:t>
              </a:r>
              <a:endParaRPr lang="en-US" altLang="zh-CN" sz="1600" b="1" dirty="0"/>
            </a:p>
            <a:p>
              <a:pPr algn="ctr"/>
              <a:endParaRPr lang="en-US" altLang="zh-CN" sz="1600" b="1" dirty="0"/>
            </a:p>
            <a:p>
              <a:pPr algn="ctr"/>
              <a:r>
                <a:rPr lang="zh-CN" altLang="en-US" sz="1600" b="1" dirty="0"/>
                <a:t>无效</a:t>
              </a:r>
              <a:endParaRPr lang="en-US" altLang="zh-CN" sz="1600" b="1" dirty="0"/>
            </a:p>
          </p:txBody>
        </p:sp>
        <p:cxnSp>
          <p:nvCxnSpPr>
            <p:cNvPr id="115" name="直接箭头连接符 114"/>
            <p:cNvCxnSpPr/>
            <p:nvPr/>
          </p:nvCxnSpPr>
          <p:spPr>
            <a:xfrm>
              <a:off x="8111" y="8657"/>
              <a:ext cx="889" cy="0"/>
            </a:xfrm>
            <a:prstGeom prst="straightConnector1">
              <a:avLst/>
            </a:prstGeom>
            <a:ln w="25400">
              <a:solidFill>
                <a:srgbClr val="0043A8"/>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s://docer-ks3.wpscdn.cn/picture/115038869/45293764295a4d72ee03cfdc158ce9d3_612.jpg" descr="蓝色抽象现代背景"/>
          <p:cNvPicPr>
            <a:picLocks noChangeAspect="1"/>
          </p:cNvPicPr>
          <p:nvPr/>
        </p:nvPicPr>
        <p:blipFill>
          <a:blip r:embed="rId1"/>
          <a:stretch>
            <a:fillRect/>
          </a:stretch>
        </p:blipFill>
        <p:spPr>
          <a:xfrm>
            <a:off x="0" y="-6350"/>
            <a:ext cx="12192635" cy="6858000"/>
          </a:xfrm>
          <a:prstGeom prst="rect">
            <a:avLst/>
          </a:prstGeom>
        </p:spPr>
      </p:pic>
      <p:grpSp>
        <p:nvGrpSpPr>
          <p:cNvPr id="4" name="组合 3"/>
          <p:cNvGrpSpPr/>
          <p:nvPr/>
        </p:nvGrpSpPr>
        <p:grpSpPr>
          <a:xfrm>
            <a:off x="7446010" y="-6350"/>
            <a:ext cx="3615690" cy="6864350"/>
            <a:chOff x="3110" y="-10"/>
            <a:chExt cx="5694" cy="10810"/>
          </a:xfrm>
        </p:grpSpPr>
        <p:sp>
          <p:nvSpPr>
            <p:cNvPr id="8" name="矩形 7"/>
            <p:cNvSpPr/>
            <p:nvPr/>
          </p:nvSpPr>
          <p:spPr>
            <a:xfrm>
              <a:off x="3110" y="0"/>
              <a:ext cx="5694" cy="108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603" y="-10"/>
              <a:ext cx="2612" cy="2807"/>
            </a:xfrm>
            <a:prstGeom prst="rect">
              <a:avLst/>
            </a:prstGeom>
            <a:solidFill>
              <a:srgbClr val="0043A8"/>
            </a:solidFill>
          </p:spPr>
          <p:txBody>
            <a:bodyPr wrap="none">
              <a:noAutofit/>
            </a:bodyPr>
            <a:lstStyle/>
            <a:p>
              <a:pPr lvl="0" algn="ctr"/>
              <a:endParaRPr lang="en-US" altLang="zh-CN" sz="96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4603" y="830"/>
              <a:ext cx="2612" cy="2999"/>
            </a:xfrm>
            <a:prstGeom prst="rect">
              <a:avLst/>
            </a:prstGeom>
            <a:solidFill>
              <a:srgbClr val="0043A8"/>
            </a:solidFill>
          </p:spPr>
          <p:txBody>
            <a:bodyPr wrap="none">
              <a:noAutofit/>
            </a:bodyPr>
            <a:lstStyle/>
            <a:p>
              <a:pPr lvl="0" algn="ctr"/>
              <a:r>
                <a:rPr lang="en-US" altLang="zh-CN" sz="9600" b="1" dirty="0">
                  <a:solidFill>
                    <a:schemeClr val="bg1"/>
                  </a:solidFill>
                  <a:latin typeface="微软雅黑" panose="020B0503020204020204" charset="-122"/>
                  <a:ea typeface="微软雅黑" panose="020B0503020204020204" charset="-122"/>
                </a:rPr>
                <a:t>02</a:t>
              </a:r>
              <a:endParaRPr lang="en-US" altLang="zh-CN" sz="9600" b="1" dirty="0">
                <a:solidFill>
                  <a:schemeClr val="bg1"/>
                </a:solidFill>
                <a:latin typeface="微软雅黑" panose="020B0503020204020204" charset="-122"/>
                <a:ea typeface="微软雅黑" panose="020B0503020204020204" charset="-122"/>
              </a:endParaRPr>
            </a:p>
          </p:txBody>
        </p:sp>
        <p:sp>
          <p:nvSpPr>
            <p:cNvPr id="22" name="矩形 21"/>
            <p:cNvSpPr/>
            <p:nvPr/>
          </p:nvSpPr>
          <p:spPr>
            <a:xfrm rot="16200000">
              <a:off x="5934" y="6502"/>
              <a:ext cx="120" cy="2926"/>
            </a:xfrm>
            <a:prstGeom prst="rect">
              <a:avLst/>
            </a:prstGeom>
            <a:solidFill>
              <a:srgbClr val="0043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4020" y="4462"/>
              <a:ext cx="3947" cy="3344"/>
            </a:xfrm>
            <a:prstGeom prst="rect">
              <a:avLst/>
            </a:prstGeom>
          </p:spPr>
          <p:txBody>
            <a:bodyPr wrap="square">
              <a:spAutoFit/>
            </a:bodyPr>
            <a:lstStyle/>
            <a:p>
              <a:pPr algn="ctr"/>
              <a:r>
                <a:rPr lang="zh-CN" altLang="en-US" sz="4400" b="1" dirty="0">
                  <a:solidFill>
                    <a:srgbClr val="003E9C"/>
                  </a:solidFill>
                  <a:cs typeface="+mj-cs"/>
                </a:rPr>
                <a:t>研究内容</a:t>
              </a:r>
              <a:endParaRPr lang="zh-CN" altLang="en-US" sz="4400" b="1" dirty="0">
                <a:solidFill>
                  <a:srgbClr val="003E9C"/>
                </a:solidFill>
                <a:cs typeface="+mj-cs"/>
              </a:endParaRPr>
            </a:p>
            <a:p>
              <a:pPr algn="ctr"/>
              <a:r>
                <a:rPr lang="zh-CN" altLang="en-US" sz="4400" b="1" dirty="0">
                  <a:solidFill>
                    <a:srgbClr val="003E9C"/>
                  </a:solidFill>
                  <a:cs typeface="+mj-cs"/>
                </a:rPr>
                <a:t>与</a:t>
              </a:r>
              <a:endParaRPr lang="zh-CN" altLang="en-US" sz="4400" b="1" dirty="0">
                <a:solidFill>
                  <a:srgbClr val="003E9C"/>
                </a:solidFill>
                <a:cs typeface="+mj-cs"/>
              </a:endParaRPr>
            </a:p>
            <a:p>
              <a:pPr algn="ctr"/>
              <a:r>
                <a:rPr lang="zh-CN" altLang="en-US" sz="4400" b="1" dirty="0">
                  <a:solidFill>
                    <a:srgbClr val="003E9C"/>
                  </a:solidFill>
                  <a:cs typeface="+mj-cs"/>
                </a:rPr>
                <a:t>技术路线</a:t>
              </a:r>
              <a:endParaRPr lang="zh-CN" altLang="en-US" sz="4400" b="1" dirty="0">
                <a:solidFill>
                  <a:srgbClr val="003E9C"/>
                </a:solidFill>
                <a:cs typeface="+mj-cs"/>
              </a:endParaRPr>
            </a:p>
          </p:txBody>
        </p:sp>
      </p:grpSp>
      <p:sp>
        <p:nvSpPr>
          <p:cNvPr id="5" name="矩形 4"/>
          <p:cNvSpPr/>
          <p:nvPr/>
        </p:nvSpPr>
        <p:spPr>
          <a:xfrm>
            <a:off x="7109460" y="-5715"/>
            <a:ext cx="153035" cy="685673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文本框 6"/>
          <p:cNvSpPr txBox="1"/>
          <p:nvPr>
            <p:custDataLst>
              <p:tags r:id="rId1"/>
            </p:custDataLst>
          </p:nvPr>
        </p:nvSpPr>
        <p:spPr>
          <a:xfrm>
            <a:off x="647700" y="83820"/>
            <a:ext cx="2364858"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研究内容分解</a:t>
            </a:r>
            <a:endParaRPr lang="zh-CN" altLang="en-US" sz="3000" dirty="0">
              <a:solidFill>
                <a:srgbClr val="0043A8"/>
              </a:solidFill>
            </a:endParaRPr>
          </a:p>
        </p:txBody>
      </p:sp>
      <p:cxnSp>
        <p:nvCxnSpPr>
          <p:cNvPr id="74" name="直接连接符 73"/>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904073" y="887597"/>
            <a:ext cx="9940508" cy="640736"/>
            <a:chOff x="448969" y="843455"/>
            <a:chExt cx="9940508" cy="640736"/>
          </a:xfrm>
        </p:grpSpPr>
        <p:sp>
          <p:nvSpPr>
            <p:cNvPr id="83" name="矩形 82"/>
            <p:cNvSpPr/>
            <p:nvPr/>
          </p:nvSpPr>
          <p:spPr>
            <a:xfrm>
              <a:off x="1600201" y="843455"/>
              <a:ext cx="8789276" cy="640736"/>
            </a:xfrm>
            <a:prstGeom prst="rect">
              <a:avLst/>
            </a:prstGeom>
            <a:noFill/>
            <a:ln w="28575">
              <a:solidFill>
                <a:srgbClr val="9C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000" b="1" kern="100" dirty="0">
                  <a:solidFill>
                    <a:schemeClr val="tx1"/>
                  </a:solidFill>
                  <a:latin typeface="+mn-ea"/>
                  <a:cs typeface="Times New Roman" panose="02020503050405090304" pitchFamily="18" charset="0"/>
                </a:rPr>
                <a:t>实现</a:t>
              </a:r>
              <a:r>
                <a:rPr lang="zh-CN" altLang="en-US" sz="2000" b="1" kern="100" dirty="0">
                  <a:solidFill>
                    <a:schemeClr val="tx1"/>
                  </a:solidFill>
                  <a:latin typeface="+mn-ea"/>
                  <a:cs typeface="Times New Roman" panose="02020503050405090304" pitchFamily="18" charset="0"/>
                </a:rPr>
                <a:t>全频段超宽带多域捷变信号</a:t>
              </a:r>
              <a:r>
                <a:rPr lang="zh-CN" altLang="zh-CN" sz="2000" b="1" kern="100" dirty="0">
                  <a:solidFill>
                    <a:schemeClr val="tx1"/>
                  </a:solidFill>
                  <a:latin typeface="+mn-ea"/>
                  <a:cs typeface="Times New Roman" panose="02020503050405090304" pitchFamily="18" charset="0"/>
                </a:rPr>
                <a:t>实时探测感知</a:t>
              </a:r>
              <a:r>
                <a:rPr lang="zh-CN" altLang="en-US" sz="2000" b="1" kern="100" dirty="0">
                  <a:solidFill>
                    <a:schemeClr val="tx1"/>
                  </a:solidFill>
                  <a:latin typeface="+mn-ea"/>
                  <a:cs typeface="Times New Roman" panose="02020503050405090304" pitchFamily="18" charset="0"/>
                </a:rPr>
                <a:t>、认知理解与电磁对抗</a:t>
              </a:r>
              <a:endParaRPr lang="zh-CN" altLang="en-US" sz="2000" b="1" kern="100" dirty="0">
                <a:solidFill>
                  <a:schemeClr val="tx1"/>
                </a:solidFill>
                <a:latin typeface="+mn-ea"/>
                <a:cs typeface="Times New Roman" panose="02020503050405090304" pitchFamily="18" charset="0"/>
                <a:sym typeface="+mn-ea"/>
              </a:endParaRPr>
            </a:p>
          </p:txBody>
        </p:sp>
        <p:sp>
          <p:nvSpPr>
            <p:cNvPr id="84" name="文本框 83"/>
            <p:cNvSpPr txBox="1"/>
            <p:nvPr/>
          </p:nvSpPr>
          <p:spPr>
            <a:xfrm>
              <a:off x="448969" y="932990"/>
              <a:ext cx="1415772" cy="461665"/>
            </a:xfrm>
            <a:prstGeom prst="rect">
              <a:avLst/>
            </a:prstGeom>
            <a:solidFill>
              <a:schemeClr val="bg1"/>
            </a:solidFill>
          </p:spPr>
          <p:txBody>
            <a:bodyPr wrap="none" rtlCol="0">
              <a:spAutoFit/>
            </a:bodyPr>
            <a:lstStyle/>
            <a:p>
              <a:r>
                <a:rPr lang="zh-CN" altLang="en-US" sz="2400" b="1" dirty="0">
                  <a:solidFill>
                    <a:srgbClr val="0043A8"/>
                  </a:solidFill>
                </a:rPr>
                <a:t>总体目标</a:t>
              </a:r>
              <a:endParaRPr lang="zh-CN" altLang="en-US" sz="2400" b="1" dirty="0">
                <a:solidFill>
                  <a:srgbClr val="0043A8"/>
                </a:solidFill>
              </a:endParaRPr>
            </a:p>
          </p:txBody>
        </p:sp>
      </p:grpSp>
      <p:grpSp>
        <p:nvGrpSpPr>
          <p:cNvPr id="40" name="组合 39"/>
          <p:cNvGrpSpPr/>
          <p:nvPr/>
        </p:nvGrpSpPr>
        <p:grpSpPr>
          <a:xfrm>
            <a:off x="424498" y="1765300"/>
            <a:ext cx="2623820" cy="3234055"/>
            <a:chOff x="669" y="2780"/>
            <a:chExt cx="4132" cy="5093"/>
          </a:xfrm>
        </p:grpSpPr>
        <p:sp>
          <p:nvSpPr>
            <p:cNvPr id="6" name="矩形 5"/>
            <p:cNvSpPr/>
            <p:nvPr/>
          </p:nvSpPr>
          <p:spPr>
            <a:xfrm>
              <a:off x="669" y="2780"/>
              <a:ext cx="4132" cy="5093"/>
            </a:xfrm>
            <a:prstGeom prst="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圆角 171"/>
            <p:cNvSpPr/>
            <p:nvPr/>
          </p:nvSpPr>
          <p:spPr>
            <a:xfrm>
              <a:off x="1728" y="6927"/>
              <a:ext cx="1923" cy="695"/>
            </a:xfrm>
            <a:prstGeom prst="roundRect">
              <a:avLst/>
            </a:prstGeom>
            <a:solidFill>
              <a:srgbClr val="0043A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采集</a:t>
              </a:r>
              <a:endParaRPr lang="zh-CN" altLang="en-US" sz="2000" b="1" dirty="0">
                <a:solidFill>
                  <a:schemeClr val="bg1"/>
                </a:solidFill>
              </a:endParaRPr>
            </a:p>
          </p:txBody>
        </p:sp>
        <p:grpSp>
          <p:nvGrpSpPr>
            <p:cNvPr id="21" name="组合 20"/>
            <p:cNvGrpSpPr/>
            <p:nvPr/>
          </p:nvGrpSpPr>
          <p:grpSpPr>
            <a:xfrm>
              <a:off x="1726" y="6523"/>
              <a:ext cx="1927" cy="340"/>
              <a:chOff x="1506948" y="4332799"/>
              <a:chExt cx="1605830" cy="295812"/>
            </a:xfrm>
          </p:grpSpPr>
          <p:sp>
            <p:nvSpPr>
              <p:cNvPr id="90" name="箭头: 上 89"/>
              <p:cNvSpPr/>
              <p:nvPr/>
            </p:nvSpPr>
            <p:spPr>
              <a:xfrm>
                <a:off x="1506948" y="4332799"/>
                <a:ext cx="445533" cy="295812"/>
              </a:xfrm>
              <a:prstGeom prst="up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箭头: 上 91"/>
              <p:cNvSpPr/>
              <p:nvPr/>
            </p:nvSpPr>
            <p:spPr>
              <a:xfrm>
                <a:off x="2667245" y="4332799"/>
                <a:ext cx="445533" cy="295812"/>
              </a:xfrm>
              <a:prstGeom prst="up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689" y="3079"/>
              <a:ext cx="4054" cy="3261"/>
              <a:chOff x="689" y="2962"/>
              <a:chExt cx="4054" cy="3261"/>
            </a:xfrm>
          </p:grpSpPr>
          <p:grpSp>
            <p:nvGrpSpPr>
              <p:cNvPr id="36" name="组合 35"/>
              <p:cNvGrpSpPr/>
              <p:nvPr/>
            </p:nvGrpSpPr>
            <p:grpSpPr>
              <a:xfrm>
                <a:off x="689" y="2962"/>
                <a:ext cx="2012" cy="3261"/>
                <a:chOff x="824" y="2962"/>
                <a:chExt cx="2012" cy="3261"/>
              </a:xfrm>
            </p:grpSpPr>
            <p:sp>
              <p:nvSpPr>
                <p:cNvPr id="76" name="矩形: 圆角 75"/>
                <p:cNvSpPr/>
                <p:nvPr/>
              </p:nvSpPr>
              <p:spPr>
                <a:xfrm>
                  <a:off x="824" y="2962"/>
                  <a:ext cx="2012" cy="1665"/>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15900" algn="ctr" fontAlgn="auto">
                    <a:lnSpc>
                      <a:spcPct val="150000"/>
                    </a:lnSpc>
                    <a:buFont typeface="Wingdings" panose="05000000000000000000" pitchFamily="2" charset="2"/>
                    <a:buChar char="l"/>
                  </a:pPr>
                  <a:r>
                    <a:rPr lang="zh-CN" altLang="en-US" sz="1400" kern="100" dirty="0">
                      <a:solidFill>
                        <a:schemeClr val="tx1"/>
                      </a:solidFill>
                      <a:latin typeface="+mn-ea"/>
                      <a:cs typeface="Times New Roman" panose="02020503050405090304" pitchFamily="18" charset="0"/>
                    </a:rPr>
                    <a:t>接收天线</a:t>
                  </a:r>
                  <a:endParaRPr lang="en-US" altLang="zh-CN" sz="1400" kern="100" dirty="0">
                    <a:solidFill>
                      <a:schemeClr val="tx1"/>
                    </a:solidFill>
                    <a:latin typeface="+mn-ea"/>
                    <a:cs typeface="Times New Roman" panose="02020503050405090304" pitchFamily="18" charset="0"/>
                  </a:endParaRPr>
                </a:p>
                <a:p>
                  <a:pPr indent="-215900" algn="ctr" fontAlgn="auto">
                    <a:lnSpc>
                      <a:spcPct val="150000"/>
                    </a:lnSpc>
                    <a:buFont typeface="Wingdings" panose="05000000000000000000" pitchFamily="2" charset="2"/>
                    <a:buChar char="l"/>
                  </a:pPr>
                  <a:r>
                    <a:rPr lang="zh-CN" altLang="en-US" sz="1400" kern="100" dirty="0">
                      <a:solidFill>
                        <a:schemeClr val="tx1"/>
                      </a:solidFill>
                      <a:latin typeface="+mn-ea"/>
                      <a:cs typeface="Times New Roman" panose="02020503050405090304" pitchFamily="18" charset="0"/>
                    </a:rPr>
                    <a:t>微波射频</a:t>
                  </a:r>
                  <a:endParaRPr lang="en-US" altLang="zh-CN" sz="1400" kern="100" dirty="0">
                    <a:solidFill>
                      <a:schemeClr val="tx1"/>
                    </a:solidFill>
                    <a:latin typeface="+mn-ea"/>
                    <a:cs typeface="Times New Roman" panose="02020503050405090304" pitchFamily="18" charset="0"/>
                  </a:endParaRPr>
                </a:p>
                <a:p>
                  <a:pPr indent="-215900" algn="ctr" fontAlgn="auto">
                    <a:lnSpc>
                      <a:spcPct val="150000"/>
                    </a:lnSpc>
                    <a:buFont typeface="Wingdings" panose="05000000000000000000" pitchFamily="2" charset="2"/>
                    <a:buChar char="l"/>
                  </a:pPr>
                  <a:r>
                    <a:rPr lang="zh-CN" altLang="en-US" sz="1400" kern="100" dirty="0">
                      <a:solidFill>
                        <a:schemeClr val="tx1"/>
                      </a:solidFill>
                      <a:latin typeface="+mn-ea"/>
                      <a:cs typeface="Times New Roman" panose="02020503050405090304" pitchFamily="18" charset="0"/>
                    </a:rPr>
                    <a:t>高速采样</a:t>
                  </a:r>
                  <a:endParaRPr lang="zh-CN" altLang="en-US" sz="1400" kern="100" dirty="0">
                    <a:solidFill>
                      <a:schemeClr val="tx1"/>
                    </a:solidFill>
                    <a:latin typeface="+mn-ea"/>
                    <a:cs typeface="Times New Roman" panose="02020503050405090304" pitchFamily="18" charset="0"/>
                  </a:endParaRPr>
                </a:p>
              </p:txBody>
            </p:sp>
            <p:grpSp>
              <p:nvGrpSpPr>
                <p:cNvPr id="17" name="组合 16"/>
                <p:cNvGrpSpPr/>
                <p:nvPr/>
              </p:nvGrpSpPr>
              <p:grpSpPr>
                <a:xfrm>
                  <a:off x="877" y="4818"/>
                  <a:ext cx="1945" cy="1405"/>
                  <a:chOff x="789" y="4818"/>
                  <a:chExt cx="1945" cy="1405"/>
                </a:xfrm>
              </p:grpSpPr>
              <p:sp>
                <p:nvSpPr>
                  <p:cNvPr id="65" name="矩形: 圆角 64"/>
                  <p:cNvSpPr/>
                  <p:nvPr/>
                </p:nvSpPr>
                <p:spPr>
                  <a:xfrm>
                    <a:off x="962" y="5029"/>
                    <a:ext cx="1772" cy="1194"/>
                  </a:xfrm>
                  <a:prstGeom prst="roundRect">
                    <a:avLst/>
                  </a:prstGeom>
                  <a:solidFill>
                    <a:srgbClr val="E2EDF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完备侦收技术研究</a:t>
                    </a:r>
                    <a:endParaRPr lang="zh-CN" altLang="en-US" sz="1600" b="1" dirty="0">
                      <a:solidFill>
                        <a:schemeClr val="tx1"/>
                      </a:solidFill>
                    </a:endParaRPr>
                  </a:p>
                </p:txBody>
              </p:sp>
              <p:sp>
                <p:nvSpPr>
                  <p:cNvPr id="4" name="流程图: 接点 3"/>
                  <p:cNvSpPr/>
                  <p:nvPr/>
                </p:nvSpPr>
                <p:spPr>
                  <a:xfrm>
                    <a:off x="789" y="4818"/>
                    <a:ext cx="425" cy="425"/>
                  </a:xfrm>
                  <a:prstGeom prst="flowChartConnector">
                    <a:avLst/>
                  </a:prstGeom>
                  <a:solidFill>
                    <a:schemeClr val="accent3">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grpSp>
          </p:grpSp>
          <p:grpSp>
            <p:nvGrpSpPr>
              <p:cNvPr id="37" name="组合 36"/>
              <p:cNvGrpSpPr/>
              <p:nvPr/>
            </p:nvGrpSpPr>
            <p:grpSpPr>
              <a:xfrm>
                <a:off x="2512" y="2962"/>
                <a:ext cx="2231" cy="3261"/>
                <a:chOff x="2440" y="2962"/>
                <a:chExt cx="2231" cy="3261"/>
              </a:xfrm>
            </p:grpSpPr>
            <p:sp>
              <p:nvSpPr>
                <p:cNvPr id="86" name="矩形: 圆角 85"/>
                <p:cNvSpPr/>
                <p:nvPr/>
              </p:nvSpPr>
              <p:spPr>
                <a:xfrm>
                  <a:off x="2440" y="2962"/>
                  <a:ext cx="2231" cy="1665"/>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15900" algn="ctr" fontAlgn="auto">
                    <a:lnSpc>
                      <a:spcPct val="150000"/>
                    </a:lnSpc>
                    <a:buFont typeface="Wingdings" panose="05000000000000000000" pitchFamily="2" charset="2"/>
                    <a:buChar char="l"/>
                  </a:pPr>
                  <a:r>
                    <a:rPr lang="zh-CN" altLang="en-US" sz="1400" kern="100" dirty="0">
                      <a:solidFill>
                        <a:schemeClr val="tx1"/>
                      </a:solidFill>
                      <a:latin typeface="+mn-ea"/>
                      <a:cs typeface="Times New Roman" panose="02020503050405090304" pitchFamily="18" charset="0"/>
                    </a:rPr>
                    <a:t>快速重构</a:t>
                  </a:r>
                  <a:endParaRPr lang="en-US" altLang="zh-CN" sz="1400" kern="100" dirty="0">
                    <a:solidFill>
                      <a:schemeClr val="tx1"/>
                    </a:solidFill>
                    <a:latin typeface="+mn-ea"/>
                    <a:cs typeface="Times New Roman" panose="02020503050405090304" pitchFamily="18" charset="0"/>
                  </a:endParaRPr>
                </a:p>
                <a:p>
                  <a:pPr indent="-215900" algn="ctr" fontAlgn="auto">
                    <a:lnSpc>
                      <a:spcPct val="150000"/>
                    </a:lnSpc>
                    <a:buFont typeface="Wingdings" panose="05000000000000000000" pitchFamily="2" charset="2"/>
                    <a:buChar char="l"/>
                  </a:pPr>
                  <a:r>
                    <a:rPr lang="zh-CN" altLang="en-US" sz="1400" kern="100" dirty="0">
                      <a:solidFill>
                        <a:schemeClr val="tx1"/>
                      </a:solidFill>
                      <a:latin typeface="+mn-ea"/>
                      <a:cs typeface="Times New Roman" panose="02020503050405090304" pitchFamily="18" charset="0"/>
                    </a:rPr>
                    <a:t>信号恢复</a:t>
                  </a:r>
                  <a:endParaRPr lang="zh-CN" altLang="en-US" sz="1400" kern="100" dirty="0">
                    <a:solidFill>
                      <a:schemeClr val="tx1"/>
                    </a:solidFill>
                    <a:latin typeface="+mn-ea"/>
                    <a:cs typeface="Times New Roman" panose="02020503050405090304" pitchFamily="18" charset="0"/>
                  </a:endParaRPr>
                </a:p>
              </p:txBody>
            </p:sp>
            <p:grpSp>
              <p:nvGrpSpPr>
                <p:cNvPr id="22" name="组合 21"/>
                <p:cNvGrpSpPr/>
                <p:nvPr/>
              </p:nvGrpSpPr>
              <p:grpSpPr>
                <a:xfrm>
                  <a:off x="2630" y="4818"/>
                  <a:ext cx="1971" cy="1405"/>
                  <a:chOff x="2706" y="4818"/>
                  <a:chExt cx="1971" cy="1405"/>
                </a:xfrm>
              </p:grpSpPr>
              <p:sp>
                <p:nvSpPr>
                  <p:cNvPr id="66" name="矩形: 圆角 65"/>
                  <p:cNvSpPr/>
                  <p:nvPr/>
                </p:nvSpPr>
                <p:spPr>
                  <a:xfrm>
                    <a:off x="2927" y="5029"/>
                    <a:ext cx="1750" cy="1194"/>
                  </a:xfrm>
                  <a:prstGeom prst="roundRect">
                    <a:avLst/>
                  </a:prstGeom>
                  <a:solidFill>
                    <a:srgbClr val="E2EDF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基带信号处理</a:t>
                    </a:r>
                    <a:endParaRPr lang="zh-CN" altLang="en-US" sz="1600" b="1" dirty="0">
                      <a:solidFill>
                        <a:schemeClr val="tx1"/>
                      </a:solidFill>
                    </a:endParaRPr>
                  </a:p>
                </p:txBody>
              </p:sp>
              <p:sp>
                <p:nvSpPr>
                  <p:cNvPr id="75" name="流程图: 接点 74"/>
                  <p:cNvSpPr/>
                  <p:nvPr/>
                </p:nvSpPr>
                <p:spPr>
                  <a:xfrm>
                    <a:off x="2706" y="4818"/>
                    <a:ext cx="425" cy="425"/>
                  </a:xfrm>
                  <a:prstGeom prst="flowChartConnector">
                    <a:avLst/>
                  </a:prstGeom>
                  <a:solidFill>
                    <a:schemeClr val="accent3">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grpSp>
          </p:grpSp>
        </p:grpSp>
      </p:grpSp>
      <p:grpSp>
        <p:nvGrpSpPr>
          <p:cNvPr id="43" name="组合 42"/>
          <p:cNvGrpSpPr/>
          <p:nvPr/>
        </p:nvGrpSpPr>
        <p:grpSpPr>
          <a:xfrm>
            <a:off x="3170238" y="1765300"/>
            <a:ext cx="3068320" cy="3233420"/>
            <a:chOff x="5050" y="2780"/>
            <a:chExt cx="4832" cy="5092"/>
          </a:xfrm>
        </p:grpSpPr>
        <p:sp>
          <p:nvSpPr>
            <p:cNvPr id="61" name="矩形 60"/>
            <p:cNvSpPr/>
            <p:nvPr/>
          </p:nvSpPr>
          <p:spPr>
            <a:xfrm>
              <a:off x="5050" y="2780"/>
              <a:ext cx="4832" cy="5093"/>
            </a:xfrm>
            <a:prstGeom prst="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圆角 66"/>
            <p:cNvSpPr/>
            <p:nvPr/>
          </p:nvSpPr>
          <p:spPr>
            <a:xfrm>
              <a:off x="6505" y="6927"/>
              <a:ext cx="1923" cy="695"/>
            </a:xfrm>
            <a:prstGeom prst="roundRect">
              <a:avLst/>
            </a:prstGeom>
            <a:solidFill>
              <a:srgbClr val="0043A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嗅测</a:t>
              </a:r>
              <a:endParaRPr lang="zh-CN" altLang="en-US" sz="2000" b="1" dirty="0">
                <a:solidFill>
                  <a:schemeClr val="bg1"/>
                </a:solidFill>
              </a:endParaRPr>
            </a:p>
          </p:txBody>
        </p:sp>
        <p:grpSp>
          <p:nvGrpSpPr>
            <p:cNvPr id="27" name="组合 26"/>
            <p:cNvGrpSpPr/>
            <p:nvPr/>
          </p:nvGrpSpPr>
          <p:grpSpPr>
            <a:xfrm>
              <a:off x="6505" y="6517"/>
              <a:ext cx="1923" cy="340"/>
              <a:chOff x="5358665" y="4328731"/>
              <a:chExt cx="1602277" cy="295812"/>
            </a:xfrm>
          </p:grpSpPr>
          <p:sp>
            <p:nvSpPr>
              <p:cNvPr id="127" name="箭头: 上 126"/>
              <p:cNvSpPr/>
              <p:nvPr/>
            </p:nvSpPr>
            <p:spPr>
              <a:xfrm>
                <a:off x="5358665" y="4328731"/>
                <a:ext cx="445533" cy="295812"/>
              </a:xfrm>
              <a:prstGeom prst="up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箭头: 上 127"/>
              <p:cNvSpPr/>
              <p:nvPr/>
            </p:nvSpPr>
            <p:spPr>
              <a:xfrm>
                <a:off x="6515409" y="4328731"/>
                <a:ext cx="445533" cy="295812"/>
              </a:xfrm>
              <a:prstGeom prst="up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5050" y="2982"/>
              <a:ext cx="4780" cy="3357"/>
              <a:chOff x="5050" y="2982"/>
              <a:chExt cx="4780" cy="3357"/>
            </a:xfrm>
          </p:grpSpPr>
          <p:sp>
            <p:nvSpPr>
              <p:cNvPr id="121" name="矩形: 圆角 120"/>
              <p:cNvSpPr/>
              <p:nvPr/>
            </p:nvSpPr>
            <p:spPr>
              <a:xfrm>
                <a:off x="5050" y="3220"/>
                <a:ext cx="2988" cy="1189"/>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79705" defTabSz="0" fontAlgn="auto">
                  <a:lnSpc>
                    <a:spcPct val="160000"/>
                  </a:lnSpc>
                  <a:buFont typeface="Wingdings" panose="05000000000000000000" pitchFamily="2" charset="2"/>
                  <a:buChar char="l"/>
                </a:pPr>
                <a:r>
                  <a:rPr lang="zh-CN" altLang="en-US" sz="1400" kern="100" dirty="0">
                    <a:solidFill>
                      <a:schemeClr val="tx1"/>
                    </a:solidFill>
                    <a:latin typeface="+mn-ea"/>
                    <a:cs typeface="Times New Roman" panose="02020503050405090304" pitchFamily="18" charset="0"/>
                  </a:rPr>
                  <a:t>毫秒级捕获</a:t>
                </a:r>
                <a:endParaRPr lang="en-US" altLang="zh-CN" sz="1400" kern="100" dirty="0">
                  <a:solidFill>
                    <a:schemeClr val="tx1"/>
                  </a:solidFill>
                  <a:latin typeface="+mn-ea"/>
                  <a:cs typeface="Times New Roman" panose="02020503050405090304" pitchFamily="18" charset="0"/>
                </a:endParaRPr>
              </a:p>
              <a:p>
                <a:pPr indent="-179705" defTabSz="0" fontAlgn="auto">
                  <a:lnSpc>
                    <a:spcPct val="160000"/>
                  </a:lnSpc>
                  <a:buFont typeface="Wingdings" panose="05000000000000000000" pitchFamily="2" charset="2"/>
                  <a:buChar char="l"/>
                </a:pPr>
                <a:r>
                  <a:rPr lang="zh-CN" altLang="en-US" sz="1400" kern="100" dirty="0">
                    <a:solidFill>
                      <a:schemeClr val="tx1"/>
                    </a:solidFill>
                    <a:latin typeface="+mn-ea"/>
                    <a:cs typeface="Times New Roman" panose="02020503050405090304" pitchFamily="18" charset="0"/>
                  </a:rPr>
                  <a:t>调制样式识别</a:t>
                </a:r>
                <a:endParaRPr lang="zh-CN" altLang="en-US" sz="1400" kern="100" dirty="0">
                  <a:solidFill>
                    <a:schemeClr val="tx1"/>
                  </a:solidFill>
                  <a:latin typeface="+mn-ea"/>
                  <a:cs typeface="Times New Roman" panose="02020503050405090304" pitchFamily="18" charset="0"/>
                </a:endParaRPr>
              </a:p>
            </p:txBody>
          </p:sp>
          <p:sp>
            <p:nvSpPr>
              <p:cNvPr id="125" name="矩形: 圆角 124"/>
              <p:cNvSpPr/>
              <p:nvPr/>
            </p:nvSpPr>
            <p:spPr>
              <a:xfrm>
                <a:off x="7118" y="2982"/>
                <a:ext cx="2712" cy="1665"/>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79705" fontAlgn="auto">
                  <a:lnSpc>
                    <a:spcPct val="160000"/>
                  </a:lnSpc>
                  <a:buFont typeface="Wingdings" panose="05000000000000000000" pitchFamily="2" charset="2"/>
                  <a:buChar char="l"/>
                </a:pPr>
                <a:r>
                  <a:rPr lang="zh-CN" altLang="en-US" sz="1400" kern="100" dirty="0">
                    <a:solidFill>
                      <a:schemeClr val="tx1"/>
                    </a:solidFill>
                    <a:latin typeface="+mn-ea"/>
                    <a:cs typeface="Times New Roman" panose="02020503050405090304" pitchFamily="18" charset="0"/>
                  </a:rPr>
                  <a:t>信号重构</a:t>
                </a:r>
                <a:endParaRPr lang="zh-CN" altLang="en-US" sz="1400" kern="100" dirty="0">
                  <a:solidFill>
                    <a:schemeClr val="tx1"/>
                  </a:solidFill>
                  <a:latin typeface="+mn-ea"/>
                  <a:cs typeface="Times New Roman" panose="02020503050405090304" pitchFamily="18" charset="0"/>
                </a:endParaRPr>
              </a:p>
              <a:p>
                <a:pPr indent="-179705" fontAlgn="auto">
                  <a:lnSpc>
                    <a:spcPct val="160000"/>
                  </a:lnSpc>
                  <a:buFont typeface="Wingdings" panose="05000000000000000000" pitchFamily="2" charset="2"/>
                  <a:buChar char="l"/>
                </a:pPr>
                <a:r>
                  <a:rPr lang="zh-CN" altLang="en-US" sz="1400" kern="100" dirty="0">
                    <a:solidFill>
                      <a:schemeClr val="tx1"/>
                    </a:solidFill>
                    <a:latin typeface="+mn-ea"/>
                    <a:cs typeface="Times New Roman" panose="02020503050405090304" pitchFamily="18" charset="0"/>
                  </a:rPr>
                  <a:t>近远场内隐关系</a:t>
                </a:r>
                <a:endParaRPr lang="zh-CN" altLang="en-US" sz="1400" kern="100" dirty="0">
                  <a:solidFill>
                    <a:schemeClr val="tx1"/>
                  </a:solidFill>
                  <a:latin typeface="+mn-ea"/>
                  <a:cs typeface="Times New Roman" panose="02020503050405090304" pitchFamily="18" charset="0"/>
                </a:endParaRPr>
              </a:p>
              <a:p>
                <a:pPr indent="-179705" fontAlgn="auto">
                  <a:lnSpc>
                    <a:spcPct val="160000"/>
                  </a:lnSpc>
                  <a:buFont typeface="Wingdings" panose="05000000000000000000" pitchFamily="2" charset="2"/>
                  <a:buChar char="l"/>
                </a:pPr>
                <a:r>
                  <a:rPr lang="zh-CN" altLang="en-US" sz="1400" kern="100" dirty="0">
                    <a:solidFill>
                      <a:schemeClr val="tx1"/>
                    </a:solidFill>
                    <a:latin typeface="+mn-ea"/>
                    <a:cs typeface="Times New Roman" panose="02020503050405090304" pitchFamily="18" charset="0"/>
                  </a:rPr>
                  <a:t>波位识别</a:t>
                </a:r>
                <a:endParaRPr lang="zh-CN" altLang="en-US" sz="1400" kern="100" dirty="0">
                  <a:solidFill>
                    <a:schemeClr val="tx1"/>
                  </a:solidFill>
                  <a:latin typeface="+mn-ea"/>
                  <a:cs typeface="Times New Roman" panose="02020503050405090304" pitchFamily="18" charset="0"/>
                </a:endParaRPr>
              </a:p>
            </p:txBody>
          </p:sp>
          <p:grpSp>
            <p:nvGrpSpPr>
              <p:cNvPr id="35" name="组合 34"/>
              <p:cNvGrpSpPr/>
              <p:nvPr/>
            </p:nvGrpSpPr>
            <p:grpSpPr>
              <a:xfrm>
                <a:off x="5148" y="4935"/>
                <a:ext cx="4566" cy="1404"/>
                <a:chOff x="5148" y="4818"/>
                <a:chExt cx="4566" cy="1404"/>
              </a:xfrm>
            </p:grpSpPr>
            <p:grpSp>
              <p:nvGrpSpPr>
                <p:cNvPr id="26" name="组合 25"/>
                <p:cNvGrpSpPr/>
                <p:nvPr/>
              </p:nvGrpSpPr>
              <p:grpSpPr>
                <a:xfrm>
                  <a:off x="5148" y="4818"/>
                  <a:ext cx="1961" cy="1405"/>
                  <a:chOff x="5148" y="4818"/>
                  <a:chExt cx="1961" cy="1405"/>
                </a:xfrm>
              </p:grpSpPr>
              <p:sp>
                <p:nvSpPr>
                  <p:cNvPr id="119" name="矩形: 圆角 118"/>
                  <p:cNvSpPr/>
                  <p:nvPr/>
                </p:nvSpPr>
                <p:spPr>
                  <a:xfrm>
                    <a:off x="5349" y="5029"/>
                    <a:ext cx="1760" cy="1194"/>
                  </a:xfrm>
                  <a:prstGeom prst="roundRect">
                    <a:avLst/>
                  </a:prstGeom>
                  <a:solidFill>
                    <a:srgbClr val="E2EDF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物理层波形识别</a:t>
                    </a:r>
                    <a:endParaRPr lang="zh-CN" altLang="en-US" sz="1600" b="1" dirty="0">
                      <a:solidFill>
                        <a:schemeClr val="tx1"/>
                      </a:solidFill>
                    </a:endParaRPr>
                  </a:p>
                </p:txBody>
              </p:sp>
              <p:sp>
                <p:nvSpPr>
                  <p:cNvPr id="77" name="流程图: 接点 76"/>
                  <p:cNvSpPr/>
                  <p:nvPr/>
                </p:nvSpPr>
                <p:spPr>
                  <a:xfrm>
                    <a:off x="5148" y="4818"/>
                    <a:ext cx="425" cy="425"/>
                  </a:xfrm>
                  <a:prstGeom prst="flowChartConnector">
                    <a:avLst/>
                  </a:prstGeom>
                  <a:solidFill>
                    <a:schemeClr val="accent3">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grpSp>
            <p:grpSp>
              <p:nvGrpSpPr>
                <p:cNvPr id="28" name="组合 27"/>
                <p:cNvGrpSpPr/>
                <p:nvPr/>
              </p:nvGrpSpPr>
              <p:grpSpPr>
                <a:xfrm>
                  <a:off x="7136" y="4818"/>
                  <a:ext cx="2578" cy="1405"/>
                  <a:chOff x="7073" y="4818"/>
                  <a:chExt cx="2578" cy="1405"/>
                </a:xfrm>
              </p:grpSpPr>
              <p:sp>
                <p:nvSpPr>
                  <p:cNvPr id="124" name="矩形: 圆角 123"/>
                  <p:cNvSpPr/>
                  <p:nvPr/>
                </p:nvSpPr>
                <p:spPr>
                  <a:xfrm>
                    <a:off x="7255" y="5029"/>
                    <a:ext cx="2396" cy="1194"/>
                  </a:xfrm>
                  <a:prstGeom prst="roundRect">
                    <a:avLst/>
                  </a:prstGeom>
                  <a:solidFill>
                    <a:srgbClr val="E2EDF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solidFill>
                          <a:schemeClr val="tx1"/>
                        </a:solidFill>
                      </a:rPr>
                      <a:t>近远场内隐关系建模与反演</a:t>
                    </a:r>
                    <a:endParaRPr lang="zh-CN" altLang="en-US" sz="1600" b="1" dirty="0">
                      <a:solidFill>
                        <a:schemeClr val="tx1"/>
                      </a:solidFill>
                    </a:endParaRPr>
                  </a:p>
                </p:txBody>
              </p:sp>
              <p:sp>
                <p:nvSpPr>
                  <p:cNvPr id="78" name="流程图: 接点 77"/>
                  <p:cNvSpPr/>
                  <p:nvPr/>
                </p:nvSpPr>
                <p:spPr>
                  <a:xfrm>
                    <a:off x="7073" y="4818"/>
                    <a:ext cx="425" cy="425"/>
                  </a:xfrm>
                  <a:prstGeom prst="flowChartConnector">
                    <a:avLst/>
                  </a:prstGeom>
                  <a:solidFill>
                    <a:schemeClr val="accent3">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grpSp>
          </p:grpSp>
        </p:grpSp>
      </p:grpSp>
      <p:grpSp>
        <p:nvGrpSpPr>
          <p:cNvPr id="42" name="组合 41"/>
          <p:cNvGrpSpPr/>
          <p:nvPr/>
        </p:nvGrpSpPr>
        <p:grpSpPr>
          <a:xfrm>
            <a:off x="6360478" y="1765300"/>
            <a:ext cx="2731770" cy="3233420"/>
            <a:chOff x="10012" y="2780"/>
            <a:chExt cx="4302" cy="5092"/>
          </a:xfrm>
        </p:grpSpPr>
        <p:sp>
          <p:nvSpPr>
            <p:cNvPr id="129" name="矩形 128"/>
            <p:cNvSpPr/>
            <p:nvPr/>
          </p:nvSpPr>
          <p:spPr>
            <a:xfrm>
              <a:off x="10012" y="2780"/>
              <a:ext cx="4303" cy="5092"/>
            </a:xfrm>
            <a:prstGeom prst="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圆角 131"/>
            <p:cNvSpPr/>
            <p:nvPr/>
          </p:nvSpPr>
          <p:spPr>
            <a:xfrm>
              <a:off x="11202" y="6926"/>
              <a:ext cx="1923" cy="695"/>
            </a:xfrm>
            <a:prstGeom prst="roundRect">
              <a:avLst/>
            </a:prstGeom>
            <a:solidFill>
              <a:srgbClr val="0043A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认知</a:t>
              </a:r>
              <a:endParaRPr lang="zh-CN" altLang="en-US" sz="2000" b="1" dirty="0">
                <a:solidFill>
                  <a:schemeClr val="bg1"/>
                </a:solidFill>
              </a:endParaRPr>
            </a:p>
          </p:txBody>
        </p:sp>
        <p:sp>
          <p:nvSpPr>
            <p:cNvPr id="141" name="箭头: 上 140"/>
            <p:cNvSpPr/>
            <p:nvPr/>
          </p:nvSpPr>
          <p:spPr>
            <a:xfrm>
              <a:off x="11896" y="6515"/>
              <a:ext cx="535" cy="340"/>
            </a:xfrm>
            <a:prstGeom prst="up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圆角 68"/>
            <p:cNvSpPr/>
            <p:nvPr/>
          </p:nvSpPr>
          <p:spPr>
            <a:xfrm>
              <a:off x="10167" y="2898"/>
              <a:ext cx="3993" cy="2516"/>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zh-CN" altLang="zh-CN" sz="1400" kern="100" dirty="0">
                  <a:solidFill>
                    <a:schemeClr val="tx1"/>
                  </a:solidFill>
                  <a:latin typeface="+mn-ea"/>
                  <a:cs typeface="Times New Roman" panose="02020503050405090304" pitchFamily="18" charset="0"/>
                </a:rPr>
                <a:t>态势深度认知与预测</a:t>
              </a:r>
              <a:endParaRPr lang="en-US" altLang="zh-CN" sz="1400" kern="100" dirty="0">
                <a:solidFill>
                  <a:schemeClr val="tx1"/>
                </a:solidFill>
                <a:latin typeface="+mn-ea"/>
                <a:cs typeface="Times New Roman" panose="02020503050405090304" pitchFamily="18" charset="0"/>
              </a:endParaRPr>
            </a:p>
            <a:p>
              <a:endParaRPr lang="en-US" altLang="zh-CN" sz="1400" kern="100" dirty="0">
                <a:solidFill>
                  <a:schemeClr val="tx1"/>
                </a:solidFill>
                <a:latin typeface="+mn-ea"/>
                <a:cs typeface="Times New Roman" panose="02020503050405090304" pitchFamily="18" charset="0"/>
              </a:endParaRPr>
            </a:p>
            <a:p>
              <a:endParaRPr lang="en-US" altLang="zh-CN" sz="1400" kern="100" dirty="0">
                <a:solidFill>
                  <a:schemeClr val="tx1"/>
                </a:solidFill>
                <a:latin typeface="+mn-ea"/>
                <a:cs typeface="Times New Roman" panose="02020503050405090304" pitchFamily="18" charset="0"/>
              </a:endParaRPr>
            </a:p>
            <a:p>
              <a:endParaRPr lang="en-US" altLang="zh-CN" sz="1400" kern="100" dirty="0">
                <a:solidFill>
                  <a:schemeClr val="tx1"/>
                </a:solidFill>
                <a:latin typeface="+mn-ea"/>
                <a:cs typeface="Times New Roman" panose="02020503050405090304" pitchFamily="18" charset="0"/>
              </a:endParaRPr>
            </a:p>
            <a:p>
              <a:endParaRPr lang="en-US" altLang="zh-CN" sz="1400" kern="100" dirty="0">
                <a:solidFill>
                  <a:schemeClr val="tx1"/>
                </a:solidFill>
                <a:latin typeface="+mn-ea"/>
                <a:cs typeface="Times New Roman" panose="02020503050405090304" pitchFamily="18" charset="0"/>
              </a:endParaRPr>
            </a:p>
            <a:p>
              <a:pPr marL="285750" indent="-285750">
                <a:buFont typeface="Wingdings" panose="05000000000000000000" pitchFamily="2" charset="2"/>
                <a:buChar char="l"/>
              </a:pPr>
              <a:r>
                <a:rPr lang="zh-CN" altLang="zh-CN" sz="1400" kern="100" dirty="0">
                  <a:solidFill>
                    <a:schemeClr val="tx1"/>
                  </a:solidFill>
                  <a:latin typeface="+mn-ea"/>
                  <a:cs typeface="Times New Roman" panose="02020503050405090304" pitchFamily="18" charset="0"/>
                </a:rPr>
                <a:t>多维电磁特征集构建</a:t>
              </a:r>
              <a:endParaRPr lang="zh-CN" altLang="zh-CN" sz="1400" kern="100" dirty="0">
                <a:solidFill>
                  <a:schemeClr val="tx1"/>
                </a:solidFill>
                <a:latin typeface="+mn-ea"/>
                <a:cs typeface="Times New Roman" panose="02020503050405090304" pitchFamily="18" charset="0"/>
              </a:endParaRPr>
            </a:p>
          </p:txBody>
        </p:sp>
        <p:grpSp>
          <p:nvGrpSpPr>
            <p:cNvPr id="14" name="组合 13"/>
            <p:cNvGrpSpPr/>
            <p:nvPr/>
          </p:nvGrpSpPr>
          <p:grpSpPr>
            <a:xfrm>
              <a:off x="10072" y="3591"/>
              <a:ext cx="4184" cy="1062"/>
              <a:chOff x="10012" y="3591"/>
              <a:chExt cx="4184" cy="1062"/>
            </a:xfrm>
          </p:grpSpPr>
          <p:sp>
            <p:nvSpPr>
              <p:cNvPr id="63" name="矩形: 圆角 62"/>
              <p:cNvSpPr/>
              <p:nvPr/>
            </p:nvSpPr>
            <p:spPr>
              <a:xfrm>
                <a:off x="10228" y="3599"/>
                <a:ext cx="3732" cy="1055"/>
              </a:xfrm>
              <a:prstGeom prst="roundRect">
                <a:avLst/>
              </a:prstGeom>
              <a:noFill/>
              <a:ln w="2857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algn="ctr"/>
                <a:endParaRPr lang="zh-CN" altLang="en-US" sz="1400" b="1" dirty="0">
                  <a:solidFill>
                    <a:schemeClr val="tx1"/>
                  </a:solidFill>
                </a:endParaRPr>
              </a:p>
            </p:txBody>
          </p:sp>
          <p:grpSp>
            <p:nvGrpSpPr>
              <p:cNvPr id="13" name="组合 12"/>
              <p:cNvGrpSpPr/>
              <p:nvPr/>
            </p:nvGrpSpPr>
            <p:grpSpPr>
              <a:xfrm>
                <a:off x="10012" y="3591"/>
                <a:ext cx="4184" cy="1016"/>
                <a:chOff x="10012" y="3568"/>
                <a:chExt cx="4184" cy="1016"/>
              </a:xfrm>
            </p:grpSpPr>
            <p:sp>
              <p:nvSpPr>
                <p:cNvPr id="64" name="文本框 63"/>
                <p:cNvSpPr txBox="1"/>
                <p:nvPr/>
              </p:nvSpPr>
              <p:spPr>
                <a:xfrm>
                  <a:off x="10012" y="3568"/>
                  <a:ext cx="1728" cy="1016"/>
                </a:xfrm>
                <a:prstGeom prst="rect">
                  <a:avLst/>
                </a:prstGeom>
                <a:noFill/>
              </p:spPr>
              <p:txBody>
                <a:bodyPr wrap="square" numCol="1">
                  <a:spAutoFit/>
                </a:bodyPr>
                <a:lstStyle/>
                <a:p>
                  <a:pPr marL="285750" indent="-144145" fontAlgn="auto">
                    <a:lnSpc>
                      <a:spcPct val="150000"/>
                    </a:lnSpc>
                    <a:buFont typeface="Wingdings" panose="05000000000000000000" pitchFamily="2" charset="2"/>
                    <a:buChar char="ü"/>
                  </a:pPr>
                  <a:r>
                    <a:rPr lang="zh-CN" altLang="en-US" sz="1200" kern="100" dirty="0">
                      <a:solidFill>
                        <a:schemeClr val="tx1"/>
                      </a:solidFill>
                      <a:latin typeface="+mn-ea"/>
                      <a:cs typeface="Times New Roman" panose="02020503050405090304" pitchFamily="18" charset="0"/>
                    </a:rPr>
                    <a:t>物理域</a:t>
                  </a:r>
                  <a:endParaRPr lang="en-US" altLang="zh-CN" sz="1200" kern="100" dirty="0">
                    <a:solidFill>
                      <a:schemeClr val="tx1"/>
                    </a:solidFill>
                    <a:latin typeface="+mn-ea"/>
                    <a:cs typeface="Times New Roman" panose="02020503050405090304" pitchFamily="18" charset="0"/>
                  </a:endParaRPr>
                </a:p>
                <a:p>
                  <a:pPr marL="285750" indent="-144145" fontAlgn="auto">
                    <a:lnSpc>
                      <a:spcPct val="150000"/>
                    </a:lnSpc>
                    <a:buFont typeface="Wingdings" panose="05000000000000000000" pitchFamily="2" charset="2"/>
                    <a:buChar char="ü"/>
                  </a:pPr>
                  <a:r>
                    <a:rPr lang="zh-CN" altLang="en-US" sz="1200" kern="100" dirty="0">
                      <a:solidFill>
                        <a:schemeClr val="tx1"/>
                      </a:solidFill>
                      <a:latin typeface="+mn-ea"/>
                      <a:cs typeface="Times New Roman" panose="02020503050405090304" pitchFamily="18" charset="0"/>
                    </a:rPr>
                    <a:t>变换域</a:t>
                  </a:r>
                  <a:endParaRPr lang="zh-CN" altLang="en-US" sz="1200" kern="100" dirty="0">
                    <a:solidFill>
                      <a:schemeClr val="tx1"/>
                    </a:solidFill>
                    <a:latin typeface="+mn-ea"/>
                    <a:cs typeface="Times New Roman" panose="02020503050405090304" pitchFamily="18" charset="0"/>
                  </a:endParaRPr>
                </a:p>
              </p:txBody>
            </p:sp>
            <p:sp>
              <p:nvSpPr>
                <p:cNvPr id="68" name="文本框 67"/>
                <p:cNvSpPr txBox="1"/>
                <p:nvPr/>
              </p:nvSpPr>
              <p:spPr>
                <a:xfrm>
                  <a:off x="12488" y="3568"/>
                  <a:ext cx="1709" cy="580"/>
                </a:xfrm>
                <a:prstGeom prst="rect">
                  <a:avLst/>
                </a:prstGeom>
                <a:noFill/>
              </p:spPr>
              <p:txBody>
                <a:bodyPr wrap="square" numCol="1">
                  <a:spAutoFit/>
                </a:bodyPr>
                <a:lstStyle/>
                <a:p>
                  <a:pPr marL="285750" indent="-144145" fontAlgn="auto">
                    <a:lnSpc>
                      <a:spcPct val="150000"/>
                    </a:lnSpc>
                    <a:buFont typeface="Wingdings" panose="05000000000000000000" pitchFamily="2" charset="2"/>
                    <a:buChar char="ü"/>
                  </a:pPr>
                  <a:r>
                    <a:rPr lang="zh-CN" altLang="en-US" sz="1200" kern="100" dirty="0">
                      <a:solidFill>
                        <a:schemeClr val="tx1"/>
                      </a:solidFill>
                      <a:latin typeface="+mn-ea"/>
                      <a:cs typeface="Times New Roman" panose="02020503050405090304" pitchFamily="18" charset="0"/>
                    </a:rPr>
                    <a:t>业务域</a:t>
                  </a:r>
                  <a:endParaRPr lang="zh-CN" altLang="en-US" sz="1200" kern="100" dirty="0">
                    <a:solidFill>
                      <a:schemeClr val="tx1"/>
                    </a:solidFill>
                    <a:latin typeface="+mn-ea"/>
                    <a:cs typeface="Times New Roman" panose="02020503050405090304" pitchFamily="18" charset="0"/>
                  </a:endParaRPr>
                </a:p>
              </p:txBody>
            </p:sp>
            <p:sp>
              <p:nvSpPr>
                <p:cNvPr id="70" name="文本框 69"/>
                <p:cNvSpPr txBox="1"/>
                <p:nvPr/>
              </p:nvSpPr>
              <p:spPr>
                <a:xfrm>
                  <a:off x="11250" y="3568"/>
                  <a:ext cx="1728" cy="1016"/>
                </a:xfrm>
                <a:prstGeom prst="rect">
                  <a:avLst/>
                </a:prstGeom>
                <a:noFill/>
              </p:spPr>
              <p:txBody>
                <a:bodyPr wrap="square" numCol="1">
                  <a:spAutoFit/>
                </a:bodyPr>
                <a:lstStyle/>
                <a:p>
                  <a:pPr marL="285750" indent="-144145" fontAlgn="auto">
                    <a:lnSpc>
                      <a:spcPct val="150000"/>
                    </a:lnSpc>
                    <a:buFont typeface="Wingdings" panose="05000000000000000000" pitchFamily="2" charset="2"/>
                    <a:buChar char="ü"/>
                  </a:pPr>
                  <a:r>
                    <a:rPr lang="zh-CN" altLang="en-US" sz="1200" kern="100" dirty="0">
                      <a:solidFill>
                        <a:schemeClr val="tx1"/>
                      </a:solidFill>
                      <a:latin typeface="+mn-ea"/>
                      <a:cs typeface="Times New Roman" panose="02020503050405090304" pitchFamily="18" charset="0"/>
                    </a:rPr>
                    <a:t>无线域</a:t>
                  </a:r>
                  <a:endParaRPr lang="en-US" altLang="zh-CN" sz="1200" kern="100" dirty="0">
                    <a:solidFill>
                      <a:schemeClr val="tx1"/>
                    </a:solidFill>
                    <a:latin typeface="+mn-ea"/>
                    <a:cs typeface="Times New Roman" panose="02020503050405090304" pitchFamily="18" charset="0"/>
                  </a:endParaRPr>
                </a:p>
                <a:p>
                  <a:pPr marL="285750" indent="-144145" fontAlgn="auto">
                    <a:lnSpc>
                      <a:spcPct val="150000"/>
                    </a:lnSpc>
                    <a:buFont typeface="Wingdings" panose="05000000000000000000" pitchFamily="2" charset="2"/>
                    <a:buChar char="ü"/>
                  </a:pPr>
                  <a:r>
                    <a:rPr lang="zh-CN" altLang="en-US" sz="1200" kern="100" dirty="0">
                      <a:solidFill>
                        <a:schemeClr val="tx1"/>
                      </a:solidFill>
                      <a:latin typeface="+mn-ea"/>
                      <a:cs typeface="Times New Roman" panose="02020503050405090304" pitchFamily="18" charset="0"/>
                    </a:rPr>
                    <a:t>标准域</a:t>
                  </a:r>
                  <a:endParaRPr lang="zh-CN" altLang="en-US" sz="1200" kern="100" dirty="0">
                    <a:solidFill>
                      <a:schemeClr val="tx1"/>
                    </a:solidFill>
                    <a:latin typeface="+mn-ea"/>
                    <a:cs typeface="Times New Roman" panose="02020503050405090304" pitchFamily="18" charset="0"/>
                  </a:endParaRPr>
                </a:p>
              </p:txBody>
            </p:sp>
          </p:grpSp>
        </p:grpSp>
        <p:grpSp>
          <p:nvGrpSpPr>
            <p:cNvPr id="39" name="组合 38"/>
            <p:cNvGrpSpPr/>
            <p:nvPr/>
          </p:nvGrpSpPr>
          <p:grpSpPr>
            <a:xfrm>
              <a:off x="10282" y="5360"/>
              <a:ext cx="3764" cy="974"/>
              <a:chOff x="10012" y="5246"/>
              <a:chExt cx="3764" cy="974"/>
            </a:xfrm>
          </p:grpSpPr>
          <p:sp>
            <p:nvSpPr>
              <p:cNvPr id="135" name="矩形: 圆角 134"/>
              <p:cNvSpPr/>
              <p:nvPr/>
            </p:nvSpPr>
            <p:spPr>
              <a:xfrm>
                <a:off x="10228" y="5246"/>
                <a:ext cx="3549" cy="974"/>
              </a:xfrm>
              <a:prstGeom prst="roundRect">
                <a:avLst/>
              </a:prstGeom>
              <a:solidFill>
                <a:srgbClr val="E2EDF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b="1" dirty="0">
                    <a:solidFill>
                      <a:schemeClr val="tx1"/>
                    </a:solidFill>
                  </a:rPr>
                  <a:t>辐射源动态行为</a:t>
                </a:r>
                <a:endParaRPr lang="zh-CN" altLang="zh-CN" sz="1600" b="1" dirty="0">
                  <a:solidFill>
                    <a:schemeClr val="tx1"/>
                  </a:solidFill>
                </a:endParaRPr>
              </a:p>
              <a:p>
                <a:pPr algn="ctr"/>
                <a:r>
                  <a:rPr lang="zh-CN" altLang="zh-CN" sz="1600" b="1" dirty="0">
                    <a:solidFill>
                      <a:schemeClr val="tx1"/>
                    </a:solidFill>
                  </a:rPr>
                  <a:t>意图认知</a:t>
                </a:r>
                <a:endParaRPr lang="zh-CN" altLang="zh-CN" sz="1600" b="1" dirty="0">
                  <a:solidFill>
                    <a:schemeClr val="tx1"/>
                  </a:solidFill>
                </a:endParaRPr>
              </a:p>
            </p:txBody>
          </p:sp>
          <p:sp>
            <p:nvSpPr>
              <p:cNvPr id="79" name="流程图: 接点 78"/>
              <p:cNvSpPr/>
              <p:nvPr/>
            </p:nvSpPr>
            <p:spPr>
              <a:xfrm>
                <a:off x="10012" y="5520"/>
                <a:ext cx="425" cy="425"/>
              </a:xfrm>
              <a:prstGeom prst="flowChartConnector">
                <a:avLst/>
              </a:prstGeom>
              <a:solidFill>
                <a:schemeClr val="accent3">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grpSp>
      </p:grpSp>
      <p:grpSp>
        <p:nvGrpSpPr>
          <p:cNvPr id="9" name="组合 8"/>
          <p:cNvGrpSpPr/>
          <p:nvPr/>
        </p:nvGrpSpPr>
        <p:grpSpPr>
          <a:xfrm>
            <a:off x="436712" y="5468807"/>
            <a:ext cx="11318577" cy="1196956"/>
            <a:chOff x="500516" y="5468807"/>
            <a:chExt cx="11318577" cy="1196956"/>
          </a:xfrm>
        </p:grpSpPr>
        <p:sp>
          <p:nvSpPr>
            <p:cNvPr id="152" name="矩形: 圆角 151"/>
            <p:cNvSpPr/>
            <p:nvPr/>
          </p:nvSpPr>
          <p:spPr>
            <a:xfrm>
              <a:off x="500516" y="5468807"/>
              <a:ext cx="11318577" cy="1196956"/>
            </a:xfrm>
            <a:prstGeom prst="round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grpSp>
          <p:nvGrpSpPr>
            <p:cNvPr id="5" name="组合 4"/>
            <p:cNvGrpSpPr/>
            <p:nvPr/>
          </p:nvGrpSpPr>
          <p:grpSpPr>
            <a:xfrm>
              <a:off x="2196509" y="6196701"/>
              <a:ext cx="5249741" cy="369332"/>
              <a:chOff x="2021129" y="6196701"/>
              <a:chExt cx="5249741" cy="369332"/>
            </a:xfrm>
          </p:grpSpPr>
          <p:sp>
            <p:nvSpPr>
              <p:cNvPr id="71" name="文本框 70"/>
              <p:cNvSpPr txBox="1"/>
              <p:nvPr/>
            </p:nvSpPr>
            <p:spPr>
              <a:xfrm>
                <a:off x="2021129" y="6196701"/>
                <a:ext cx="2296111" cy="369332"/>
              </a:xfrm>
              <a:prstGeom prst="rect">
                <a:avLst/>
              </a:prstGeom>
              <a:noFill/>
            </p:spPr>
            <p:txBody>
              <a:bodyPr wrap="square">
                <a:spAutoFit/>
              </a:bodyPr>
              <a:lstStyle/>
              <a:p>
                <a:pPr marL="285750" indent="-285750">
                  <a:buFont typeface="Wingdings" panose="05000000000000000000" pitchFamily="2" charset="2"/>
                  <a:buChar char="l"/>
                </a:pPr>
                <a:r>
                  <a:rPr lang="zh-CN" altLang="en-US" sz="1800" kern="100" dirty="0">
                    <a:solidFill>
                      <a:schemeClr val="tx1"/>
                    </a:solidFill>
                    <a:latin typeface="+mn-ea"/>
                    <a:cs typeface="Times New Roman" panose="02020503050405090304" pitchFamily="18" charset="0"/>
                  </a:rPr>
                  <a:t>星载辐射源模拟</a:t>
                </a:r>
                <a:endParaRPr lang="zh-CN" altLang="en-US" sz="1800" kern="100" dirty="0">
                  <a:solidFill>
                    <a:schemeClr val="tx1"/>
                  </a:solidFill>
                  <a:latin typeface="+mn-ea"/>
                  <a:cs typeface="Times New Roman" panose="02020503050405090304" pitchFamily="18" charset="0"/>
                </a:endParaRPr>
              </a:p>
            </p:txBody>
          </p:sp>
          <p:sp>
            <p:nvSpPr>
              <p:cNvPr id="72" name="文本框 71"/>
              <p:cNvSpPr txBox="1"/>
              <p:nvPr/>
            </p:nvSpPr>
            <p:spPr>
              <a:xfrm>
                <a:off x="4974759" y="6196701"/>
                <a:ext cx="2296111" cy="369332"/>
              </a:xfrm>
              <a:prstGeom prst="rect">
                <a:avLst/>
              </a:prstGeom>
              <a:noFill/>
            </p:spPr>
            <p:txBody>
              <a:bodyPr wrap="square">
                <a:spAutoFit/>
              </a:bodyPr>
              <a:lstStyle/>
              <a:p>
                <a:pPr marL="285750" indent="-285750">
                  <a:buFont typeface="Wingdings" panose="05000000000000000000" pitchFamily="2" charset="2"/>
                  <a:buChar char="l"/>
                </a:pPr>
                <a:r>
                  <a:rPr lang="zh-CN" altLang="en-US" sz="1800" kern="100" dirty="0">
                    <a:solidFill>
                      <a:schemeClr val="tx1"/>
                    </a:solidFill>
                    <a:latin typeface="+mn-ea"/>
                    <a:cs typeface="Times New Roman" panose="02020503050405090304" pitchFamily="18" charset="0"/>
                  </a:rPr>
                  <a:t>嗅测场景搭建</a:t>
                </a:r>
                <a:endParaRPr lang="zh-CN" altLang="en-US" sz="1800" kern="100" dirty="0">
                  <a:solidFill>
                    <a:schemeClr val="tx1"/>
                  </a:solidFill>
                  <a:latin typeface="+mn-ea"/>
                  <a:cs typeface="Times New Roman" panose="02020503050405090304" pitchFamily="18" charset="0"/>
                </a:endParaRPr>
              </a:p>
            </p:txBody>
          </p:sp>
        </p:grpSp>
        <p:grpSp>
          <p:nvGrpSpPr>
            <p:cNvPr id="7" name="组合 6"/>
            <p:cNvGrpSpPr/>
            <p:nvPr/>
          </p:nvGrpSpPr>
          <p:grpSpPr>
            <a:xfrm>
              <a:off x="4211604" y="5649657"/>
              <a:ext cx="4100239" cy="434700"/>
              <a:chOff x="4119762" y="5649657"/>
              <a:chExt cx="4100239" cy="434700"/>
            </a:xfrm>
          </p:grpSpPr>
          <p:sp>
            <p:nvSpPr>
              <p:cNvPr id="164" name="矩形: 圆角 163"/>
              <p:cNvSpPr/>
              <p:nvPr/>
            </p:nvSpPr>
            <p:spPr>
              <a:xfrm>
                <a:off x="4286020" y="5649657"/>
                <a:ext cx="3933981" cy="434700"/>
              </a:xfrm>
              <a:prstGeom prst="roundRect">
                <a:avLst/>
              </a:prstGeom>
              <a:solidFill>
                <a:srgbClr val="E2EDF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敏捷嗅测认知与对抗原理样机验证</a:t>
                </a:r>
                <a:endParaRPr lang="zh-CN" altLang="en-US" b="1" dirty="0">
                  <a:solidFill>
                    <a:schemeClr val="tx1"/>
                  </a:solidFill>
                </a:endParaRPr>
              </a:p>
            </p:txBody>
          </p:sp>
          <p:sp>
            <p:nvSpPr>
              <p:cNvPr id="80" name="流程图: 接点 79"/>
              <p:cNvSpPr>
                <a:spLocks noChangeAspect="1"/>
              </p:cNvSpPr>
              <p:nvPr/>
            </p:nvSpPr>
            <p:spPr>
              <a:xfrm>
                <a:off x="4119762" y="5687007"/>
                <a:ext cx="360000" cy="360000"/>
              </a:xfrm>
              <a:prstGeom prst="flowChartConnector">
                <a:avLst/>
              </a:prstGeom>
              <a:solidFill>
                <a:schemeClr val="accent3">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7</a:t>
                </a:r>
                <a:endParaRPr lang="zh-CN" altLang="en-US" b="1" dirty="0"/>
              </a:p>
            </p:txBody>
          </p:sp>
        </p:grpSp>
      </p:grpSp>
      <p:grpSp>
        <p:nvGrpSpPr>
          <p:cNvPr id="45" name="组合 44"/>
          <p:cNvGrpSpPr/>
          <p:nvPr/>
        </p:nvGrpSpPr>
        <p:grpSpPr>
          <a:xfrm>
            <a:off x="5644198" y="4271645"/>
            <a:ext cx="1310640" cy="365760"/>
            <a:chOff x="8782" y="6882"/>
            <a:chExt cx="2064" cy="576"/>
          </a:xfrm>
        </p:grpSpPr>
        <p:cxnSp>
          <p:nvCxnSpPr>
            <p:cNvPr id="151" name="直接箭头连接符 150"/>
            <p:cNvCxnSpPr/>
            <p:nvPr/>
          </p:nvCxnSpPr>
          <p:spPr>
            <a:xfrm>
              <a:off x="8782" y="7458"/>
              <a:ext cx="2065" cy="0"/>
            </a:xfrm>
            <a:prstGeom prst="straightConnector1">
              <a:avLst/>
            </a:prstGeom>
            <a:solidFill>
              <a:schemeClr val="bg1"/>
            </a:solidFill>
            <a:ln w="57150">
              <a:solidFill>
                <a:srgbClr val="0043A8"/>
              </a:solidFill>
              <a:tailEnd type="triangle"/>
            </a:ln>
          </p:spPr>
          <p:style>
            <a:lnRef idx="1">
              <a:schemeClr val="accent1"/>
            </a:lnRef>
            <a:fillRef idx="0">
              <a:schemeClr val="accent1"/>
            </a:fillRef>
            <a:effectRef idx="0">
              <a:schemeClr val="accent1"/>
            </a:effectRef>
            <a:fontRef idx="minor">
              <a:schemeClr val="tx1"/>
            </a:fontRef>
          </p:style>
        </p:cxnSp>
        <p:sp>
          <p:nvSpPr>
            <p:cNvPr id="150" name="文本框 149"/>
            <p:cNvSpPr txBox="1"/>
            <p:nvPr/>
          </p:nvSpPr>
          <p:spPr>
            <a:xfrm>
              <a:off x="8904" y="6882"/>
              <a:ext cx="1611" cy="531"/>
            </a:xfrm>
            <a:prstGeom prst="rect">
              <a:avLst/>
            </a:prstGeom>
            <a:solidFill>
              <a:schemeClr val="bg1"/>
            </a:solidFill>
          </p:spPr>
          <p:txBody>
            <a:bodyPr wrap="square">
              <a:spAutoFit/>
            </a:bodyPr>
            <a:lstStyle/>
            <a:p>
              <a:pPr algn="ctr"/>
              <a:r>
                <a:rPr lang="zh-CN" altLang="en-US" sz="1600" dirty="0">
                  <a:solidFill>
                    <a:schemeClr val="tx1"/>
                  </a:solidFill>
                </a:rPr>
                <a:t>意图识别</a:t>
              </a:r>
              <a:endParaRPr lang="en-US" altLang="zh-CN" sz="800" dirty="0">
                <a:solidFill>
                  <a:schemeClr val="tx1"/>
                </a:solidFill>
              </a:endParaRPr>
            </a:p>
          </p:txBody>
        </p:sp>
      </p:grpSp>
      <p:grpSp>
        <p:nvGrpSpPr>
          <p:cNvPr id="44" name="组合 43"/>
          <p:cNvGrpSpPr/>
          <p:nvPr/>
        </p:nvGrpSpPr>
        <p:grpSpPr>
          <a:xfrm>
            <a:off x="2556828" y="4273550"/>
            <a:ext cx="1310640" cy="363855"/>
            <a:chOff x="4139" y="6770"/>
            <a:chExt cx="2064" cy="573"/>
          </a:xfrm>
        </p:grpSpPr>
        <p:cxnSp>
          <p:nvCxnSpPr>
            <p:cNvPr id="148" name="直接箭头连接符 147"/>
            <p:cNvCxnSpPr/>
            <p:nvPr/>
          </p:nvCxnSpPr>
          <p:spPr>
            <a:xfrm>
              <a:off x="4139" y="7343"/>
              <a:ext cx="2065" cy="0"/>
            </a:xfrm>
            <a:prstGeom prst="straightConnector1">
              <a:avLst/>
            </a:prstGeom>
            <a:solidFill>
              <a:schemeClr val="bg1"/>
            </a:solidFill>
            <a:ln w="57150">
              <a:solidFill>
                <a:srgbClr val="0043A8"/>
              </a:solidFill>
              <a:tailEnd type="triangle"/>
            </a:ln>
          </p:spPr>
          <p:style>
            <a:lnRef idx="1">
              <a:schemeClr val="accent1"/>
            </a:lnRef>
            <a:fillRef idx="0">
              <a:schemeClr val="accent1"/>
            </a:fillRef>
            <a:effectRef idx="0">
              <a:schemeClr val="accent1"/>
            </a:effectRef>
            <a:fontRef idx="minor">
              <a:schemeClr val="tx1"/>
            </a:fontRef>
          </p:style>
        </p:cxnSp>
        <p:sp>
          <p:nvSpPr>
            <p:cNvPr id="147" name="文本框 146"/>
            <p:cNvSpPr txBox="1"/>
            <p:nvPr/>
          </p:nvSpPr>
          <p:spPr>
            <a:xfrm>
              <a:off x="4221" y="6770"/>
              <a:ext cx="1705" cy="531"/>
            </a:xfrm>
            <a:prstGeom prst="rect">
              <a:avLst/>
            </a:prstGeom>
            <a:solidFill>
              <a:schemeClr val="bg1"/>
            </a:solidFill>
          </p:spPr>
          <p:txBody>
            <a:bodyPr wrap="square">
              <a:spAutoFit/>
            </a:bodyPr>
            <a:lstStyle/>
            <a:p>
              <a:pPr algn="ctr"/>
              <a:r>
                <a:rPr lang="zh-CN" altLang="en-US" sz="1600" dirty="0">
                  <a:solidFill>
                    <a:schemeClr val="tx1"/>
                  </a:solidFill>
                </a:rPr>
                <a:t>信号恢复</a:t>
              </a:r>
              <a:endParaRPr lang="en-US" altLang="zh-CN" sz="800" dirty="0">
                <a:solidFill>
                  <a:schemeClr val="tx1"/>
                </a:solidFill>
              </a:endParaRPr>
            </a:p>
          </p:txBody>
        </p:sp>
      </p:grpSp>
      <p:grpSp>
        <p:nvGrpSpPr>
          <p:cNvPr id="91" name="组合 90"/>
          <p:cNvGrpSpPr/>
          <p:nvPr/>
        </p:nvGrpSpPr>
        <p:grpSpPr>
          <a:xfrm>
            <a:off x="9214803" y="1765300"/>
            <a:ext cx="2623820" cy="3234055"/>
            <a:chOff x="14507" y="2780"/>
            <a:chExt cx="4132" cy="5093"/>
          </a:xfrm>
        </p:grpSpPr>
        <p:sp>
          <p:nvSpPr>
            <p:cNvPr id="51" name="矩形 50"/>
            <p:cNvSpPr/>
            <p:nvPr/>
          </p:nvSpPr>
          <p:spPr>
            <a:xfrm>
              <a:off x="14507" y="2780"/>
              <a:ext cx="4132" cy="5093"/>
            </a:xfrm>
            <a:prstGeom prst="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171"/>
            <p:cNvSpPr/>
            <p:nvPr/>
          </p:nvSpPr>
          <p:spPr>
            <a:xfrm>
              <a:off x="15566" y="6927"/>
              <a:ext cx="1923" cy="695"/>
            </a:xfrm>
            <a:prstGeom prst="roundRect">
              <a:avLst/>
            </a:prstGeom>
            <a:solidFill>
              <a:srgbClr val="0043A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攻击</a:t>
              </a:r>
              <a:endParaRPr lang="zh-CN" altLang="en-US" sz="2000" b="1" dirty="0">
                <a:solidFill>
                  <a:schemeClr val="bg1"/>
                </a:solidFill>
              </a:endParaRPr>
            </a:p>
          </p:txBody>
        </p:sp>
        <p:grpSp>
          <p:nvGrpSpPr>
            <p:cNvPr id="53" name="组合 52"/>
            <p:cNvGrpSpPr/>
            <p:nvPr/>
          </p:nvGrpSpPr>
          <p:grpSpPr>
            <a:xfrm>
              <a:off x="15564" y="6523"/>
              <a:ext cx="1927" cy="340"/>
              <a:chOff x="1506948" y="4332799"/>
              <a:chExt cx="1605830" cy="295812"/>
            </a:xfrm>
          </p:grpSpPr>
          <p:sp>
            <p:nvSpPr>
              <p:cNvPr id="54" name="箭头: 上 89"/>
              <p:cNvSpPr/>
              <p:nvPr/>
            </p:nvSpPr>
            <p:spPr>
              <a:xfrm>
                <a:off x="1506948" y="4332799"/>
                <a:ext cx="445533" cy="295812"/>
              </a:xfrm>
              <a:prstGeom prst="up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箭头: 上 91"/>
              <p:cNvSpPr/>
              <p:nvPr/>
            </p:nvSpPr>
            <p:spPr>
              <a:xfrm>
                <a:off x="2667245" y="4332799"/>
                <a:ext cx="445533" cy="295812"/>
              </a:xfrm>
              <a:prstGeom prst="up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矩形: 圆角 75"/>
            <p:cNvSpPr/>
            <p:nvPr/>
          </p:nvSpPr>
          <p:spPr>
            <a:xfrm>
              <a:off x="14668" y="3079"/>
              <a:ext cx="2016" cy="1665"/>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15900" algn="ctr" fontAlgn="auto">
                <a:lnSpc>
                  <a:spcPct val="150000"/>
                </a:lnSpc>
                <a:buFont typeface="Wingdings" panose="05000000000000000000" pitchFamily="2" charset="2"/>
                <a:buChar char="l"/>
              </a:pPr>
              <a:r>
                <a:rPr lang="zh-CN" altLang="en-US" sz="1400" kern="100" dirty="0">
                  <a:solidFill>
                    <a:schemeClr val="tx1"/>
                  </a:solidFill>
                  <a:latin typeface="+mn-ea"/>
                  <a:cs typeface="Times New Roman" panose="02020503050405090304" pitchFamily="18" charset="0"/>
                </a:rPr>
                <a:t>空间反演</a:t>
              </a:r>
              <a:endParaRPr lang="en-US" sz="1400" kern="100" dirty="0">
                <a:solidFill>
                  <a:schemeClr val="tx1"/>
                </a:solidFill>
                <a:latin typeface="+mn-ea"/>
                <a:cs typeface="Times New Roman" panose="02020503050405090304" pitchFamily="18" charset="0"/>
              </a:endParaRPr>
            </a:p>
            <a:p>
              <a:pPr indent="-215900" algn="ctr" fontAlgn="auto">
                <a:lnSpc>
                  <a:spcPct val="150000"/>
                </a:lnSpc>
                <a:buFont typeface="Wingdings" panose="05000000000000000000" pitchFamily="2" charset="2"/>
                <a:buChar char="l"/>
              </a:pPr>
              <a:r>
                <a:rPr lang="zh-CN" altLang="en-US" sz="1400" kern="100" dirty="0">
                  <a:solidFill>
                    <a:schemeClr val="tx1"/>
                  </a:solidFill>
                  <a:latin typeface="+mn-ea"/>
                  <a:cs typeface="Times New Roman" panose="02020503050405090304" pitchFamily="18" charset="0"/>
                </a:rPr>
                <a:t>精准定向</a:t>
              </a:r>
              <a:endParaRPr lang="en-US" sz="1400" kern="100" dirty="0">
                <a:solidFill>
                  <a:schemeClr val="tx1"/>
                </a:solidFill>
                <a:latin typeface="+mn-ea"/>
                <a:cs typeface="Times New Roman" panose="02020503050405090304" pitchFamily="18" charset="0"/>
              </a:endParaRPr>
            </a:p>
            <a:p>
              <a:pPr indent="-215900" algn="ctr" fontAlgn="auto">
                <a:lnSpc>
                  <a:spcPct val="150000"/>
                </a:lnSpc>
                <a:buFont typeface="Wingdings" panose="05000000000000000000" pitchFamily="2" charset="2"/>
                <a:buChar char="l"/>
              </a:pPr>
              <a:r>
                <a:rPr lang="zh-CN" altLang="en-US" sz="1400" kern="100" dirty="0">
                  <a:solidFill>
                    <a:schemeClr val="tx1"/>
                  </a:solidFill>
                  <a:latin typeface="+mn-ea"/>
                  <a:cs typeface="Times New Roman" panose="02020503050405090304" pitchFamily="18" charset="0"/>
                </a:rPr>
                <a:t>任务匹配</a:t>
              </a:r>
              <a:endParaRPr lang="en-US" sz="1400" kern="100" dirty="0">
                <a:solidFill>
                  <a:schemeClr val="tx1"/>
                </a:solidFill>
                <a:latin typeface="+mn-ea"/>
                <a:cs typeface="Times New Roman" panose="02020503050405090304" pitchFamily="18" charset="0"/>
              </a:endParaRPr>
            </a:p>
          </p:txBody>
        </p:sp>
        <p:grpSp>
          <p:nvGrpSpPr>
            <p:cNvPr id="59" name="组合 58"/>
            <p:cNvGrpSpPr/>
            <p:nvPr/>
          </p:nvGrpSpPr>
          <p:grpSpPr>
            <a:xfrm>
              <a:off x="14580" y="4935"/>
              <a:ext cx="3735" cy="1405"/>
              <a:chOff x="789" y="4818"/>
              <a:chExt cx="3735" cy="1405"/>
            </a:xfrm>
          </p:grpSpPr>
          <p:sp>
            <p:nvSpPr>
              <p:cNvPr id="60" name="矩形: 圆角 64"/>
              <p:cNvSpPr/>
              <p:nvPr/>
            </p:nvSpPr>
            <p:spPr>
              <a:xfrm>
                <a:off x="962" y="5029"/>
                <a:ext cx="3562" cy="1194"/>
              </a:xfrm>
              <a:prstGeom prst="roundRect">
                <a:avLst/>
              </a:prstGeom>
              <a:solidFill>
                <a:srgbClr val="E2EDF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有源无源任务自适应</a:t>
                </a:r>
                <a:endParaRPr lang="en-US" altLang="zh-CN" sz="1600" b="1" dirty="0">
                  <a:solidFill>
                    <a:schemeClr val="tx1"/>
                  </a:solidFill>
                </a:endParaRPr>
              </a:p>
              <a:p>
                <a:pPr algn="ctr"/>
                <a:r>
                  <a:rPr lang="zh-CN" altLang="en-US" sz="1600" b="1" dirty="0">
                    <a:solidFill>
                      <a:schemeClr val="tx1"/>
                    </a:solidFill>
                  </a:rPr>
                  <a:t>精准对抗</a:t>
                </a:r>
                <a:endParaRPr lang="en-US" altLang="zh-CN" sz="1600" b="1" dirty="0">
                  <a:solidFill>
                    <a:schemeClr val="tx1"/>
                  </a:solidFill>
                </a:endParaRPr>
              </a:p>
            </p:txBody>
          </p:sp>
          <p:sp>
            <p:nvSpPr>
              <p:cNvPr id="81" name="流程图: 接点 3"/>
              <p:cNvSpPr/>
              <p:nvPr/>
            </p:nvSpPr>
            <p:spPr>
              <a:xfrm>
                <a:off x="789" y="4818"/>
                <a:ext cx="425" cy="425"/>
              </a:xfrm>
              <a:prstGeom prst="flowChartConnector">
                <a:avLst/>
              </a:prstGeom>
              <a:solidFill>
                <a:schemeClr val="accent3">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6</a:t>
                </a:r>
                <a:endParaRPr lang="zh-CN" altLang="en-US" b="1" dirty="0"/>
              </a:p>
            </p:txBody>
          </p:sp>
        </p:grpSp>
        <p:sp>
          <p:nvSpPr>
            <p:cNvPr id="85" name="矩形: 圆角 85"/>
            <p:cNvSpPr/>
            <p:nvPr/>
          </p:nvSpPr>
          <p:spPr>
            <a:xfrm>
              <a:off x="16457" y="3079"/>
              <a:ext cx="2070" cy="1665"/>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15900" algn="ctr" fontAlgn="auto">
                <a:lnSpc>
                  <a:spcPct val="150000"/>
                </a:lnSpc>
                <a:buFont typeface="Wingdings" panose="05000000000000000000" pitchFamily="2" charset="2"/>
                <a:buChar char="l"/>
              </a:pPr>
              <a:r>
                <a:rPr lang="zh-CN" altLang="en-US" sz="1400" kern="100" dirty="0">
                  <a:solidFill>
                    <a:schemeClr val="tx1"/>
                  </a:solidFill>
                  <a:latin typeface="+mn-ea"/>
                  <a:cs typeface="Times New Roman" panose="02020503050405090304" pitchFamily="18" charset="0"/>
                </a:rPr>
                <a:t>物理阻挡</a:t>
              </a:r>
              <a:endParaRPr lang="en-US" sz="1400" kern="100" dirty="0">
                <a:solidFill>
                  <a:schemeClr val="tx1"/>
                </a:solidFill>
                <a:latin typeface="+mn-ea"/>
                <a:cs typeface="Times New Roman" panose="02020503050405090304" pitchFamily="18" charset="0"/>
              </a:endParaRPr>
            </a:p>
            <a:p>
              <a:pPr indent="-215900" algn="ctr" fontAlgn="auto">
                <a:lnSpc>
                  <a:spcPct val="150000"/>
                </a:lnSpc>
                <a:buFont typeface="Wingdings" panose="05000000000000000000" pitchFamily="2" charset="2"/>
                <a:buChar char="l"/>
              </a:pPr>
              <a:r>
                <a:rPr lang="zh-CN" altLang="en-US" sz="1400" kern="100" dirty="0">
                  <a:solidFill>
                    <a:schemeClr val="tx1"/>
                  </a:solidFill>
                  <a:latin typeface="+mn-ea"/>
                  <a:cs typeface="Times New Roman" panose="02020503050405090304" pitchFamily="18" charset="0"/>
                </a:rPr>
                <a:t>电磁干扰</a:t>
              </a:r>
              <a:endParaRPr lang="en-US" sz="1400" kern="100" dirty="0">
                <a:solidFill>
                  <a:schemeClr val="tx1"/>
                </a:solidFill>
                <a:latin typeface="+mn-ea"/>
                <a:cs typeface="Times New Roman" panose="02020503050405090304" pitchFamily="18" charset="0"/>
              </a:endParaRPr>
            </a:p>
            <a:p>
              <a:pPr indent="-215900" algn="ctr" fontAlgn="auto">
                <a:lnSpc>
                  <a:spcPct val="150000"/>
                </a:lnSpc>
                <a:buFont typeface="Wingdings" panose="05000000000000000000" pitchFamily="2" charset="2"/>
                <a:buChar char="l"/>
              </a:pPr>
              <a:r>
                <a:rPr lang="zh-CN" altLang="en-US" sz="1400" kern="100" dirty="0">
                  <a:solidFill>
                    <a:schemeClr val="tx1"/>
                  </a:solidFill>
                  <a:latin typeface="+mn-ea"/>
                  <a:cs typeface="Times New Roman" panose="02020503050405090304" pitchFamily="18" charset="0"/>
                </a:rPr>
                <a:t>高效欺骗</a:t>
              </a:r>
              <a:endParaRPr lang="en-US" sz="1400" kern="100" dirty="0">
                <a:solidFill>
                  <a:schemeClr val="tx1"/>
                </a:solidFill>
                <a:latin typeface="+mn-ea"/>
                <a:cs typeface="Times New Roman" panose="02020503050405090304" pitchFamily="18" charset="0"/>
              </a:endParaRPr>
            </a:p>
          </p:txBody>
        </p:sp>
      </p:grpSp>
      <p:grpSp>
        <p:nvGrpSpPr>
          <p:cNvPr id="46" name="组合 45"/>
          <p:cNvGrpSpPr/>
          <p:nvPr/>
        </p:nvGrpSpPr>
        <p:grpSpPr>
          <a:xfrm>
            <a:off x="8578215" y="4271645"/>
            <a:ext cx="1231265" cy="365760"/>
            <a:chOff x="8782" y="6882"/>
            <a:chExt cx="2065" cy="576"/>
          </a:xfrm>
        </p:grpSpPr>
        <p:cxnSp>
          <p:nvCxnSpPr>
            <p:cNvPr id="47" name="直接箭头连接符 46"/>
            <p:cNvCxnSpPr/>
            <p:nvPr/>
          </p:nvCxnSpPr>
          <p:spPr>
            <a:xfrm>
              <a:off x="8782" y="7458"/>
              <a:ext cx="2065" cy="0"/>
            </a:xfrm>
            <a:prstGeom prst="straightConnector1">
              <a:avLst/>
            </a:prstGeom>
            <a:solidFill>
              <a:schemeClr val="bg1"/>
            </a:solidFill>
            <a:ln w="57150">
              <a:solidFill>
                <a:srgbClr val="0043A8"/>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8904" y="6882"/>
              <a:ext cx="1716" cy="533"/>
            </a:xfrm>
            <a:prstGeom prst="rect">
              <a:avLst/>
            </a:prstGeom>
            <a:solidFill>
              <a:schemeClr val="bg1"/>
            </a:solidFill>
          </p:spPr>
          <p:txBody>
            <a:bodyPr wrap="square">
              <a:spAutoFit/>
            </a:bodyPr>
            <a:lstStyle/>
            <a:p>
              <a:pPr algn="ctr"/>
              <a:r>
                <a:rPr lang="zh-CN" altLang="en-US" sz="1600" dirty="0">
                  <a:solidFill>
                    <a:schemeClr val="tx1"/>
                  </a:solidFill>
                </a:rPr>
                <a:t>知己知彼</a:t>
              </a:r>
              <a:endParaRPr lang="en-US" altLang="zh-CN" sz="1600" dirty="0">
                <a:solidFill>
                  <a:schemeClr val="tx1"/>
                </a:solidFill>
              </a:endParaRPr>
            </a:p>
          </p:txBody>
        </p:sp>
      </p:grpSp>
      <p:grpSp>
        <p:nvGrpSpPr>
          <p:cNvPr id="97" name="组合 96"/>
          <p:cNvGrpSpPr/>
          <p:nvPr/>
        </p:nvGrpSpPr>
        <p:grpSpPr>
          <a:xfrm>
            <a:off x="1508760" y="5124450"/>
            <a:ext cx="9244965" cy="208280"/>
            <a:chOff x="2376" y="8097"/>
            <a:chExt cx="14559" cy="328"/>
          </a:xfrm>
        </p:grpSpPr>
        <p:grpSp>
          <p:nvGrpSpPr>
            <p:cNvPr id="34" name="组合 33"/>
            <p:cNvGrpSpPr/>
            <p:nvPr/>
          </p:nvGrpSpPr>
          <p:grpSpPr>
            <a:xfrm>
              <a:off x="2376" y="8097"/>
              <a:ext cx="717" cy="329"/>
              <a:chOff x="1836775" y="5538159"/>
              <a:chExt cx="484632" cy="532899"/>
            </a:xfrm>
            <a:solidFill>
              <a:schemeClr val="accent3">
                <a:lumMod val="40000"/>
                <a:lumOff val="60000"/>
              </a:schemeClr>
            </a:solidFill>
          </p:grpSpPr>
          <p:sp>
            <p:nvSpPr>
              <p:cNvPr id="32" name="箭头: V 形 31"/>
              <p:cNvSpPr/>
              <p:nvPr/>
            </p:nvSpPr>
            <p:spPr>
              <a:xfrm rot="16200000">
                <a:off x="1934556" y="5440378"/>
                <a:ext cx="289070" cy="484632"/>
              </a:xfrm>
              <a:prstGeom prst="chevron">
                <a:avLst/>
              </a:prstGeom>
              <a:grp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3" name="箭头: V 形 152"/>
              <p:cNvSpPr/>
              <p:nvPr/>
            </p:nvSpPr>
            <p:spPr>
              <a:xfrm rot="16200000">
                <a:off x="1934556" y="5684207"/>
                <a:ext cx="289070" cy="484632"/>
              </a:xfrm>
              <a:prstGeom prst="chevron">
                <a:avLst/>
              </a:prstGeom>
              <a:grp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5" name="组合 154"/>
            <p:cNvGrpSpPr/>
            <p:nvPr/>
          </p:nvGrpSpPr>
          <p:grpSpPr>
            <a:xfrm>
              <a:off x="7050" y="8097"/>
              <a:ext cx="717" cy="329"/>
              <a:chOff x="1836775" y="5538159"/>
              <a:chExt cx="484632" cy="532899"/>
            </a:xfrm>
            <a:solidFill>
              <a:schemeClr val="accent3">
                <a:lumMod val="40000"/>
                <a:lumOff val="60000"/>
              </a:schemeClr>
            </a:solidFill>
          </p:grpSpPr>
          <p:sp>
            <p:nvSpPr>
              <p:cNvPr id="158" name="箭头: V 形 157"/>
              <p:cNvSpPr/>
              <p:nvPr/>
            </p:nvSpPr>
            <p:spPr>
              <a:xfrm rot="16200000">
                <a:off x="1934556" y="5440378"/>
                <a:ext cx="289070" cy="484632"/>
              </a:xfrm>
              <a:prstGeom prst="chevron">
                <a:avLst/>
              </a:prstGeom>
              <a:grp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9" name="箭头: V 形 158"/>
              <p:cNvSpPr/>
              <p:nvPr/>
            </p:nvSpPr>
            <p:spPr>
              <a:xfrm rot="16200000">
                <a:off x="1934556" y="5684207"/>
                <a:ext cx="289070" cy="484632"/>
              </a:xfrm>
              <a:prstGeom prst="chevron">
                <a:avLst/>
              </a:prstGeom>
              <a:grp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0" name="组合 159"/>
            <p:cNvGrpSpPr/>
            <p:nvPr/>
          </p:nvGrpSpPr>
          <p:grpSpPr>
            <a:xfrm>
              <a:off x="16219" y="8097"/>
              <a:ext cx="717" cy="329"/>
              <a:chOff x="1836775" y="5538159"/>
              <a:chExt cx="484632" cy="532899"/>
            </a:xfrm>
            <a:solidFill>
              <a:schemeClr val="accent3">
                <a:lumMod val="40000"/>
                <a:lumOff val="60000"/>
              </a:schemeClr>
            </a:solidFill>
          </p:grpSpPr>
          <p:sp>
            <p:nvSpPr>
              <p:cNvPr id="161" name="箭头: V 形 160"/>
              <p:cNvSpPr/>
              <p:nvPr/>
            </p:nvSpPr>
            <p:spPr>
              <a:xfrm rot="16200000">
                <a:off x="1934556" y="5440378"/>
                <a:ext cx="289070" cy="484632"/>
              </a:xfrm>
              <a:prstGeom prst="chevron">
                <a:avLst/>
              </a:prstGeom>
              <a:grp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箭头: V 形 161"/>
              <p:cNvSpPr/>
              <p:nvPr/>
            </p:nvSpPr>
            <p:spPr>
              <a:xfrm rot="16200000">
                <a:off x="1934556" y="5684207"/>
                <a:ext cx="289070" cy="484632"/>
              </a:xfrm>
              <a:prstGeom prst="chevron">
                <a:avLst/>
              </a:prstGeom>
              <a:grp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3" name="组合 92"/>
            <p:cNvGrpSpPr/>
            <p:nvPr/>
          </p:nvGrpSpPr>
          <p:grpSpPr>
            <a:xfrm>
              <a:off x="11809" y="8097"/>
              <a:ext cx="717" cy="329"/>
              <a:chOff x="1836775" y="5538159"/>
              <a:chExt cx="484632" cy="532899"/>
            </a:xfrm>
            <a:solidFill>
              <a:schemeClr val="accent3">
                <a:lumMod val="40000"/>
                <a:lumOff val="60000"/>
              </a:schemeClr>
            </a:solidFill>
          </p:grpSpPr>
          <p:sp>
            <p:nvSpPr>
              <p:cNvPr id="94" name="箭头: V 形 157"/>
              <p:cNvSpPr/>
              <p:nvPr/>
            </p:nvSpPr>
            <p:spPr>
              <a:xfrm rot="16200000">
                <a:off x="1934556" y="5440378"/>
                <a:ext cx="289070" cy="484632"/>
              </a:xfrm>
              <a:prstGeom prst="chevron">
                <a:avLst/>
              </a:prstGeom>
              <a:grp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5" name="箭头: V 形 158"/>
              <p:cNvSpPr/>
              <p:nvPr/>
            </p:nvSpPr>
            <p:spPr>
              <a:xfrm rot="16200000">
                <a:off x="1934556" y="5684207"/>
                <a:ext cx="289070" cy="484632"/>
              </a:xfrm>
              <a:prstGeom prst="chevron">
                <a:avLst/>
              </a:prstGeom>
              <a:grp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98" name="文本框 97"/>
          <p:cNvSpPr txBox="1"/>
          <p:nvPr/>
        </p:nvSpPr>
        <p:spPr>
          <a:xfrm>
            <a:off x="8248039" y="6196701"/>
            <a:ext cx="2296111" cy="369332"/>
          </a:xfrm>
          <a:prstGeom prst="rect">
            <a:avLst/>
          </a:prstGeom>
          <a:noFill/>
        </p:spPr>
        <p:txBody>
          <a:bodyPr wrap="square">
            <a:spAutoFit/>
          </a:bodyPr>
          <a:lstStyle/>
          <a:p>
            <a:pPr marL="285750" indent="-285750">
              <a:buFont typeface="Wingdings" panose="05000000000000000000" pitchFamily="2" charset="2"/>
              <a:buChar char="l"/>
            </a:pPr>
            <a:r>
              <a:rPr lang="zh-CN" altLang="en-US" sz="1800" kern="100" dirty="0">
                <a:solidFill>
                  <a:schemeClr val="tx1"/>
                </a:solidFill>
                <a:latin typeface="+mn-ea"/>
                <a:cs typeface="Times New Roman" panose="02020503050405090304" pitchFamily="18" charset="0"/>
              </a:rPr>
              <a:t>攻击手段测试</a:t>
            </a:r>
            <a:endParaRPr lang="zh-CN" altLang="en-US" sz="1800" kern="100" dirty="0">
              <a:solidFill>
                <a:schemeClr val="tx1"/>
              </a:solidFill>
              <a:latin typeface="+mn-ea"/>
              <a:cs typeface="Times New Roman" panose="0202050305040509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647699" y="83820"/>
            <a:ext cx="9977039"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25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buSzPct val="100000"/>
            </a:pPr>
            <a:r>
              <a:rPr lang="zh-CN" altLang="en-US" sz="3000" dirty="0">
                <a:solidFill>
                  <a:srgbClr val="0043A8"/>
                </a:solidFill>
              </a:rPr>
              <a:t>研究内容一：</a:t>
            </a:r>
            <a:r>
              <a:rPr lang="zh-CN" altLang="zh-CN" sz="3100" dirty="0">
                <a:solidFill>
                  <a:srgbClr val="0043A8"/>
                </a:solidFill>
              </a:rPr>
              <a:t>低功耗全频段超宽带近场信号敏捷侦收技术研究</a:t>
            </a:r>
            <a:endParaRPr lang="zh-CN" altLang="zh-CN" sz="3100" dirty="0">
              <a:solidFill>
                <a:srgbClr val="0043A8"/>
              </a:solidFill>
            </a:endParaRPr>
          </a:p>
        </p:txBody>
      </p:sp>
      <p:cxnSp>
        <p:nvCxnSpPr>
          <p:cNvPr id="8" name="直接连接符 7"/>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a:xfrm>
            <a:off x="11161412" y="6602766"/>
            <a:ext cx="1037230" cy="342900"/>
          </a:xfrm>
        </p:spPr>
        <p:txBody>
          <a:bodyPr/>
          <a:lstStyle/>
          <a:p>
            <a:fld id="{48DCEDA9-FE4E-45E7-BD88-ED2AE9648CD7}" type="slidenum">
              <a:rPr lang="zh-CN" altLang="en-US" smtClean="0"/>
            </a:fld>
            <a:endParaRPr lang="zh-CN" altLang="en-US" dirty="0"/>
          </a:p>
        </p:txBody>
      </p:sp>
      <p:sp>
        <p:nvSpPr>
          <p:cNvPr id="4" name="圆角矩形 3"/>
          <p:cNvSpPr/>
          <p:nvPr/>
        </p:nvSpPr>
        <p:spPr>
          <a:xfrm>
            <a:off x="127051" y="1253940"/>
            <a:ext cx="3371790" cy="5258948"/>
          </a:xfrm>
          <a:prstGeom prst="round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圆角矩形 5"/>
          <p:cNvSpPr/>
          <p:nvPr/>
        </p:nvSpPr>
        <p:spPr>
          <a:xfrm>
            <a:off x="3911491" y="1253939"/>
            <a:ext cx="4733269" cy="5258949"/>
          </a:xfrm>
          <a:prstGeom prst="roundRect">
            <a:avLst/>
          </a:prstGeom>
          <a:solidFill>
            <a:schemeClr val="bg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9065813" y="1253940"/>
            <a:ext cx="3010166" cy="5258948"/>
          </a:xfrm>
          <a:prstGeom prst="round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672110" y="3865117"/>
            <a:ext cx="2276755" cy="369332"/>
          </a:xfrm>
          <a:prstGeom prst="rect">
            <a:avLst/>
          </a:prstGeom>
          <a:solidFill>
            <a:schemeClr val="bg1"/>
          </a:solidFill>
          <a:ln>
            <a:solidFill>
              <a:schemeClr val="accent3">
                <a:lumMod val="40000"/>
                <a:lumOff val="60000"/>
              </a:schemeClr>
            </a:solidFill>
            <a:prstDash val="dash"/>
          </a:ln>
        </p:spPr>
        <p:txBody>
          <a:bodyPr wrap="square" rtlCol="0">
            <a:spAutoFit/>
          </a:bodyPr>
          <a:lstStyle/>
          <a:p>
            <a:pPr algn="ctr"/>
            <a:r>
              <a:rPr lang="zh-CN" altLang="en-US" dirty="0">
                <a:latin typeface="楷体" panose="02010609060101010101" pitchFamily="49" charset="-122"/>
                <a:ea typeface="楷体" panose="02010609060101010101" pitchFamily="49" charset="-122"/>
              </a:rPr>
              <a:t>全频段超宽带接收</a:t>
            </a:r>
            <a:endParaRPr lang="zh-CN" altLang="en-US" dirty="0">
              <a:latin typeface="楷体" panose="02010609060101010101" pitchFamily="49" charset="-122"/>
              <a:ea typeface="楷体" panose="02010609060101010101" pitchFamily="49" charset="-122"/>
            </a:endParaRPr>
          </a:p>
        </p:txBody>
      </p:sp>
      <p:sp>
        <p:nvSpPr>
          <p:cNvPr id="154" name="文本框 153"/>
          <p:cNvSpPr txBox="1"/>
          <p:nvPr/>
        </p:nvSpPr>
        <p:spPr>
          <a:xfrm>
            <a:off x="228607" y="4941057"/>
            <a:ext cx="1327603" cy="923330"/>
          </a:xfrm>
          <a:prstGeom prst="rect">
            <a:avLst/>
          </a:prstGeom>
          <a:solidFill>
            <a:schemeClr val="bg1"/>
          </a:solidFill>
          <a:ln>
            <a:solidFill>
              <a:schemeClr val="accent3">
                <a:lumMod val="60000"/>
                <a:lumOff val="40000"/>
              </a:schemeClr>
            </a:solidFill>
            <a:prstDash val="dash"/>
          </a:ln>
        </p:spPr>
        <p:txBody>
          <a:bodyPr wrap="square" rtlCol="0">
            <a:spAutoFit/>
          </a:bodyPr>
          <a:lstStyle/>
          <a:p>
            <a:pPr algn="ctr"/>
            <a:r>
              <a:rPr lang="zh-CN" altLang="zh-CN" dirty="0">
                <a:latin typeface="楷体" panose="02010609060101010101" pitchFamily="49" charset="-122"/>
                <a:ea typeface="楷体" panose="02010609060101010101" pitchFamily="49" charset="-122"/>
              </a:rPr>
              <a:t>全频段超宽带射频接收</a:t>
            </a:r>
            <a:r>
              <a:rPr lang="zh-CN" altLang="en-US" dirty="0">
                <a:latin typeface="楷体" panose="02010609060101010101" pitchFamily="49" charset="-122"/>
                <a:ea typeface="楷体" panose="02010609060101010101" pitchFamily="49" charset="-122"/>
              </a:rPr>
              <a:t>技术</a:t>
            </a:r>
            <a:endParaRPr lang="zh-CN" altLang="en-US" dirty="0">
              <a:latin typeface="楷体" panose="02010609060101010101" pitchFamily="49" charset="-122"/>
              <a:ea typeface="楷体" panose="02010609060101010101" pitchFamily="49" charset="-122"/>
            </a:endParaRPr>
          </a:p>
        </p:txBody>
      </p:sp>
      <p:sp>
        <p:nvSpPr>
          <p:cNvPr id="166" name="文本框 165"/>
          <p:cNvSpPr txBox="1"/>
          <p:nvPr/>
        </p:nvSpPr>
        <p:spPr>
          <a:xfrm>
            <a:off x="2073582" y="4941057"/>
            <a:ext cx="1324070" cy="923330"/>
          </a:xfrm>
          <a:prstGeom prst="rect">
            <a:avLst/>
          </a:prstGeom>
          <a:solidFill>
            <a:schemeClr val="bg1"/>
          </a:solidFill>
          <a:ln>
            <a:solidFill>
              <a:schemeClr val="accent3">
                <a:lumMod val="60000"/>
                <a:lumOff val="40000"/>
              </a:schemeClr>
            </a:solidFill>
            <a:prstDash val="dash"/>
          </a:ln>
        </p:spPr>
        <p:txBody>
          <a:bodyPr wrap="square" rtlCol="0">
            <a:spAutoFit/>
          </a:bodyPr>
          <a:lstStyle/>
          <a:p>
            <a:pPr algn="ctr"/>
            <a:r>
              <a:rPr lang="zh-CN" altLang="en-US" dirty="0">
                <a:latin typeface="楷体" panose="02010609060101010101" pitchFamily="49" charset="-122"/>
                <a:ea typeface="楷体" panose="02010609060101010101" pitchFamily="49" charset="-122"/>
              </a:rPr>
              <a:t>超宽带频谱的高效采样技术</a:t>
            </a:r>
            <a:endParaRPr lang="en-US" altLang="zh-CN" dirty="0">
              <a:latin typeface="楷体" panose="02010609060101010101" pitchFamily="49" charset="-122"/>
              <a:ea typeface="楷体" panose="02010609060101010101" pitchFamily="49" charset="-122"/>
            </a:endParaRPr>
          </a:p>
        </p:txBody>
      </p:sp>
      <p:sp>
        <p:nvSpPr>
          <p:cNvPr id="167" name="文本框 166"/>
          <p:cNvSpPr txBox="1"/>
          <p:nvPr/>
        </p:nvSpPr>
        <p:spPr>
          <a:xfrm>
            <a:off x="670276" y="2178826"/>
            <a:ext cx="2276757" cy="369332"/>
          </a:xfrm>
          <a:prstGeom prst="rect">
            <a:avLst/>
          </a:prstGeom>
          <a:solidFill>
            <a:schemeClr val="bg1"/>
          </a:solidFill>
          <a:ln>
            <a:solidFill>
              <a:schemeClr val="accent3">
                <a:lumMod val="60000"/>
                <a:lumOff val="40000"/>
              </a:schemeClr>
            </a:solidFill>
            <a:prstDash val="dash"/>
          </a:ln>
        </p:spPr>
        <p:txBody>
          <a:bodyPr wrap="square" rtlCol="0">
            <a:spAutoFit/>
          </a:bodyPr>
          <a:lstStyle/>
          <a:p>
            <a:pPr algn="ctr"/>
            <a:r>
              <a:rPr lang="zh-CN" altLang="en-US" dirty="0">
                <a:latin typeface="楷体" panose="02010609060101010101" pitchFamily="49" charset="-122"/>
                <a:ea typeface="楷体" panose="02010609060101010101" pitchFamily="49" charset="-122"/>
              </a:rPr>
              <a:t>卫星信号频谱涵盖广</a:t>
            </a:r>
            <a:endParaRPr lang="zh-CN" altLang="en-US" dirty="0">
              <a:latin typeface="楷体" panose="02010609060101010101" pitchFamily="49" charset="-122"/>
              <a:ea typeface="楷体" panose="02010609060101010101" pitchFamily="49" charset="-122"/>
            </a:endParaRPr>
          </a:p>
        </p:txBody>
      </p:sp>
      <p:sp>
        <p:nvSpPr>
          <p:cNvPr id="168" name="文本框 167"/>
          <p:cNvSpPr txBox="1"/>
          <p:nvPr/>
        </p:nvSpPr>
        <p:spPr>
          <a:xfrm>
            <a:off x="670276" y="3024434"/>
            <a:ext cx="2276756" cy="369332"/>
          </a:xfrm>
          <a:prstGeom prst="rect">
            <a:avLst/>
          </a:prstGeom>
          <a:solidFill>
            <a:schemeClr val="bg1"/>
          </a:solidFill>
          <a:ln>
            <a:solidFill>
              <a:schemeClr val="accent3">
                <a:lumMod val="40000"/>
                <a:lumOff val="60000"/>
              </a:schemeClr>
            </a:solidFill>
            <a:prstDash val="dash"/>
          </a:ln>
        </p:spPr>
        <p:txBody>
          <a:bodyPr wrap="square" rtlCol="0">
            <a:spAutoFit/>
          </a:bodyPr>
          <a:lstStyle/>
          <a:p>
            <a:pPr algn="ctr"/>
            <a:r>
              <a:rPr lang="zh-CN" altLang="en-US" dirty="0">
                <a:latin typeface="楷体" panose="02010609060101010101" pitchFamily="49" charset="-122"/>
                <a:ea typeface="楷体" panose="02010609060101010101" pitchFamily="49" charset="-122"/>
              </a:rPr>
              <a:t>卫星信号无遗漏侦察</a:t>
            </a:r>
            <a:endParaRPr lang="zh-CN" altLang="en-US" dirty="0">
              <a:latin typeface="楷体" panose="02010609060101010101" pitchFamily="49" charset="-122"/>
              <a:ea typeface="楷体" panose="02010609060101010101" pitchFamily="49" charset="-122"/>
            </a:endParaRPr>
          </a:p>
        </p:txBody>
      </p:sp>
      <p:sp>
        <p:nvSpPr>
          <p:cNvPr id="173" name="圆角矩形 172"/>
          <p:cNvSpPr/>
          <p:nvPr>
            <p:custDataLst>
              <p:tags r:id="rId3"/>
            </p:custDataLst>
          </p:nvPr>
        </p:nvSpPr>
        <p:spPr>
          <a:xfrm>
            <a:off x="400650" y="1260011"/>
            <a:ext cx="2824592" cy="465258"/>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sz="2000" b="1" kern="100" spc="30" dirty="0">
                <a:solidFill>
                  <a:schemeClr val="bg1"/>
                </a:solidFill>
                <a:effectLst/>
                <a:latin typeface="微软雅黑" panose="020B0503020204020204" charset="-122"/>
                <a:ea typeface="微软雅黑" panose="020B0503020204020204" charset="-122"/>
                <a:cs typeface="Times New Roman" panose="02020503050405090304" pitchFamily="18" charset="0"/>
                <a:sym typeface="+mn-ea"/>
              </a:rPr>
              <a:t>需求</a:t>
            </a:r>
            <a:endParaRPr lang="zh-CN" altLang="en-US" sz="2000" b="1" kern="100" spc="30" dirty="0">
              <a:solidFill>
                <a:schemeClr val="bg1"/>
              </a:solidFill>
              <a:effectLst/>
              <a:latin typeface="微软雅黑" panose="020B0503020204020204" charset="-122"/>
              <a:ea typeface="微软雅黑" panose="020B0503020204020204" charset="-122"/>
              <a:cs typeface="Times New Roman" panose="02020503050405090304" pitchFamily="18" charset="0"/>
              <a:sym typeface="+mn-ea"/>
            </a:endParaRPr>
          </a:p>
        </p:txBody>
      </p:sp>
      <p:cxnSp>
        <p:nvCxnSpPr>
          <p:cNvPr id="176" name="直接箭头连接符 175"/>
          <p:cNvCxnSpPr/>
          <p:nvPr/>
        </p:nvCxnSpPr>
        <p:spPr>
          <a:xfrm flipH="1">
            <a:off x="975329" y="4377484"/>
            <a:ext cx="367637" cy="420538"/>
          </a:xfrm>
          <a:prstGeom prst="straightConnector1">
            <a:avLst/>
          </a:prstGeom>
          <a:ln w="38100">
            <a:solidFill>
              <a:srgbClr val="0043A8"/>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2363036" y="4377484"/>
            <a:ext cx="298674" cy="420538"/>
          </a:xfrm>
          <a:prstGeom prst="straightConnector1">
            <a:avLst/>
          </a:prstGeom>
          <a:ln w="38100">
            <a:solidFill>
              <a:srgbClr val="0043A8"/>
            </a:solidFill>
            <a:tailEnd type="triangle"/>
          </a:ln>
        </p:spPr>
        <p:style>
          <a:lnRef idx="1">
            <a:schemeClr val="accent1"/>
          </a:lnRef>
          <a:fillRef idx="0">
            <a:schemeClr val="accent1"/>
          </a:fillRef>
          <a:effectRef idx="0">
            <a:schemeClr val="accent1"/>
          </a:effectRef>
          <a:fontRef idx="minor">
            <a:schemeClr val="tx1"/>
          </a:fontRef>
        </p:style>
      </p:cxnSp>
      <p:sp>
        <p:nvSpPr>
          <p:cNvPr id="180" name="圆角矩形 179"/>
          <p:cNvSpPr/>
          <p:nvPr>
            <p:custDataLst>
              <p:tags r:id="rId4"/>
            </p:custDataLst>
          </p:nvPr>
        </p:nvSpPr>
        <p:spPr>
          <a:xfrm>
            <a:off x="4382919" y="1260011"/>
            <a:ext cx="3790412" cy="465258"/>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sz="2000" b="1" kern="100" spc="30" dirty="0">
                <a:solidFill>
                  <a:schemeClr val="bg1"/>
                </a:solidFill>
                <a:effectLst/>
                <a:latin typeface="微软雅黑" panose="020B0503020204020204" charset="-122"/>
                <a:ea typeface="微软雅黑" panose="020B0503020204020204" charset="-122"/>
                <a:cs typeface="Times New Roman" panose="02020503050405090304" pitchFamily="18" charset="0"/>
                <a:sym typeface="+mn-ea"/>
              </a:rPr>
              <a:t>研究内容</a:t>
            </a:r>
            <a:endParaRPr lang="zh-CN" altLang="en-US" sz="2000" b="1" kern="100" spc="30" dirty="0">
              <a:solidFill>
                <a:schemeClr val="bg1"/>
              </a:solidFill>
              <a:effectLst/>
              <a:latin typeface="微软雅黑" panose="020B0503020204020204" charset="-122"/>
              <a:ea typeface="微软雅黑" panose="020B0503020204020204" charset="-122"/>
              <a:cs typeface="Times New Roman" panose="02020503050405090304" pitchFamily="18" charset="0"/>
              <a:sym typeface="+mn-ea"/>
            </a:endParaRPr>
          </a:p>
        </p:txBody>
      </p:sp>
      <p:sp>
        <p:nvSpPr>
          <p:cNvPr id="106" name="矩形 105"/>
          <p:cNvSpPr/>
          <p:nvPr/>
        </p:nvSpPr>
        <p:spPr>
          <a:xfrm>
            <a:off x="4589070" y="1949991"/>
            <a:ext cx="3894199" cy="685126"/>
          </a:xfrm>
          <a:prstGeom prst="rect">
            <a:avLst/>
          </a:prstGeom>
          <a:solidFill>
            <a:schemeClr val="accent3">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solidFill>
                  <a:schemeClr val="tx1"/>
                </a:solidFill>
                <a:latin typeface="楷体" panose="02010609060101010101" pitchFamily="49" charset="-122"/>
                <a:ea typeface="楷体" panose="02010609060101010101" pitchFamily="49" charset="-122"/>
              </a:rPr>
              <a:t>超宽带微波射频模块及接收天线</a:t>
            </a:r>
            <a:endParaRPr lang="zh-CN" altLang="zh-CN" b="1" dirty="0">
              <a:solidFill>
                <a:schemeClr val="tx1"/>
              </a:solidFill>
              <a:latin typeface="楷体" panose="02010609060101010101" pitchFamily="49" charset="-122"/>
              <a:ea typeface="楷体" panose="02010609060101010101" pitchFamily="49" charset="-122"/>
            </a:endParaRPr>
          </a:p>
        </p:txBody>
      </p:sp>
      <p:sp>
        <p:nvSpPr>
          <p:cNvPr id="183" name="矩形 182"/>
          <p:cNvSpPr/>
          <p:nvPr/>
        </p:nvSpPr>
        <p:spPr>
          <a:xfrm>
            <a:off x="4581647" y="4278873"/>
            <a:ext cx="3901622" cy="685126"/>
          </a:xfrm>
          <a:prstGeom prst="rect">
            <a:avLst/>
          </a:prstGeom>
          <a:solidFill>
            <a:schemeClr val="accent3">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楷体" panose="02010609060101010101" pitchFamily="49" charset="-122"/>
                <a:ea typeface="楷体" panose="02010609060101010101" pitchFamily="49" charset="-122"/>
              </a:rPr>
              <a:t>超宽带信号</a:t>
            </a:r>
            <a:r>
              <a:rPr lang="zh-CN" altLang="zh-CN" b="1" dirty="0">
                <a:solidFill>
                  <a:schemeClr val="tx1"/>
                </a:solidFill>
                <a:latin typeface="楷体" panose="02010609060101010101" pitchFamily="49" charset="-122"/>
                <a:ea typeface="楷体" panose="02010609060101010101" pitchFamily="49" charset="-122"/>
              </a:rPr>
              <a:t>高速采样技术</a:t>
            </a:r>
            <a:endParaRPr lang="zh-CN" altLang="zh-CN" b="1" dirty="0">
              <a:solidFill>
                <a:schemeClr val="tx1"/>
              </a:solidFill>
              <a:latin typeface="楷体" panose="02010609060101010101" pitchFamily="49" charset="-122"/>
              <a:ea typeface="楷体" panose="02010609060101010101" pitchFamily="49" charset="-122"/>
            </a:endParaRPr>
          </a:p>
        </p:txBody>
      </p:sp>
      <p:sp>
        <p:nvSpPr>
          <p:cNvPr id="184" name="矩形 183"/>
          <p:cNvSpPr/>
          <p:nvPr/>
        </p:nvSpPr>
        <p:spPr>
          <a:xfrm>
            <a:off x="4029973" y="1949991"/>
            <a:ext cx="550313" cy="685126"/>
          </a:xfrm>
          <a:prstGeom prst="rect">
            <a:avLst/>
          </a:prstGeom>
          <a:solidFill>
            <a:schemeClr val="accent3">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185" name="矩形 184"/>
          <p:cNvSpPr/>
          <p:nvPr/>
        </p:nvSpPr>
        <p:spPr>
          <a:xfrm>
            <a:off x="4012276" y="4278873"/>
            <a:ext cx="560555" cy="702076"/>
          </a:xfrm>
          <a:prstGeom prst="rect">
            <a:avLst/>
          </a:prstGeom>
          <a:solidFill>
            <a:schemeClr val="accent3">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2</a:t>
            </a:r>
            <a:endParaRPr lang="zh-CN" altLang="en-US" b="1" dirty="0">
              <a:solidFill>
                <a:schemeClr val="tx1"/>
              </a:solidFill>
            </a:endParaRPr>
          </a:p>
        </p:txBody>
      </p:sp>
      <p:sp>
        <p:nvSpPr>
          <p:cNvPr id="186" name="矩形 185"/>
          <p:cNvSpPr/>
          <p:nvPr/>
        </p:nvSpPr>
        <p:spPr>
          <a:xfrm>
            <a:off x="4587398" y="2638965"/>
            <a:ext cx="3895871" cy="1396193"/>
          </a:xfrm>
          <a:prstGeom prst="rect">
            <a:avLst/>
          </a:prstGeom>
          <a:solidFill>
            <a:schemeClr val="bg1"/>
          </a:solidFill>
          <a:ln>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90204" pitchFamily="34" charset="0"/>
              <a:buChar char="•"/>
            </a:pPr>
            <a:r>
              <a:rPr lang="zh-CN" altLang="zh-CN" sz="1600" dirty="0">
                <a:solidFill>
                  <a:schemeClr val="tx1"/>
                </a:solidFill>
                <a:latin typeface="楷体" panose="02010609060101010101" pitchFamily="49" charset="-122"/>
                <a:ea typeface="楷体" panose="02010609060101010101" pitchFamily="49" charset="-122"/>
              </a:rPr>
              <a:t>有源器件结构优化</a:t>
            </a:r>
            <a:r>
              <a:rPr lang="zh-CN" altLang="en-US" sz="1600" dirty="0">
                <a:solidFill>
                  <a:schemeClr val="tx1"/>
                </a:solidFill>
                <a:latin typeface="楷体" panose="02010609060101010101" pitchFamily="49" charset="-122"/>
                <a:ea typeface="楷体" panose="02010609060101010101" pitchFamily="49" charset="-122"/>
              </a:rPr>
              <a:t>与</a:t>
            </a:r>
            <a:r>
              <a:rPr lang="zh-CN" altLang="zh-CN" sz="1600" dirty="0">
                <a:solidFill>
                  <a:schemeClr val="tx1"/>
                </a:solidFill>
                <a:latin typeface="楷体" panose="02010609060101010101" pitchFamily="49" charset="-122"/>
                <a:ea typeface="楷体" panose="02010609060101010101" pitchFamily="49" charset="-122"/>
              </a:rPr>
              <a:t>宽带建模</a:t>
            </a:r>
            <a:endParaRPr lang="en-US" altLang="zh-CN" sz="1600" dirty="0">
              <a:solidFill>
                <a:schemeClr val="tx1"/>
              </a:solidFill>
              <a:latin typeface="楷体" panose="02010609060101010101" pitchFamily="49" charset="-122"/>
              <a:ea typeface="楷体" panose="02010609060101010101" pitchFamily="49" charset="-122"/>
            </a:endParaRPr>
          </a:p>
          <a:p>
            <a:pPr marL="285750" indent="-285750">
              <a:buFont typeface="Arial" panose="020B0604020202090204" pitchFamily="34" charset="0"/>
              <a:buChar char="•"/>
            </a:pPr>
            <a:r>
              <a:rPr lang="zh-CN" altLang="en-US" sz="1600" dirty="0">
                <a:solidFill>
                  <a:schemeClr val="tx1"/>
                </a:solidFill>
                <a:latin typeface="楷体" panose="02010609060101010101" pitchFamily="49" charset="-122"/>
                <a:ea typeface="楷体" panose="02010609060101010101" pitchFamily="49" charset="-122"/>
              </a:rPr>
              <a:t>射频接收</a:t>
            </a:r>
            <a:r>
              <a:rPr lang="zh-CN" altLang="zh-CN" sz="1600" dirty="0">
                <a:solidFill>
                  <a:schemeClr val="tx1"/>
                </a:solidFill>
                <a:latin typeface="楷体" panose="02010609060101010101" pitchFamily="49" charset="-122"/>
                <a:ea typeface="楷体" panose="02010609060101010101" pitchFamily="49" charset="-122"/>
              </a:rPr>
              <a:t>增益提升</a:t>
            </a:r>
            <a:endParaRPr lang="en-US" altLang="zh-CN" sz="1600" dirty="0">
              <a:solidFill>
                <a:schemeClr val="tx1"/>
              </a:solidFill>
              <a:latin typeface="楷体" panose="02010609060101010101" pitchFamily="49" charset="-122"/>
              <a:ea typeface="楷体" panose="02010609060101010101" pitchFamily="49" charset="-122"/>
            </a:endParaRPr>
          </a:p>
          <a:p>
            <a:pPr marL="285750" indent="-285750">
              <a:buFont typeface="Arial" panose="020B0604020202090204" pitchFamily="34" charset="0"/>
              <a:buChar char="•"/>
            </a:pPr>
            <a:r>
              <a:rPr lang="zh-CN" altLang="zh-CN" sz="1600" dirty="0">
                <a:solidFill>
                  <a:schemeClr val="tx1"/>
                </a:solidFill>
                <a:latin typeface="楷体" panose="02010609060101010101" pitchFamily="49" charset="-122"/>
                <a:ea typeface="楷体" panose="02010609060101010101" pitchFamily="49" charset="-122"/>
              </a:rPr>
              <a:t>超宽带低噪声放大器</a:t>
            </a:r>
            <a:endParaRPr lang="en-US" altLang="zh-CN" sz="1600" dirty="0">
              <a:solidFill>
                <a:schemeClr val="tx1"/>
              </a:solidFill>
              <a:latin typeface="楷体" panose="02010609060101010101" pitchFamily="49" charset="-122"/>
              <a:ea typeface="楷体" panose="02010609060101010101" pitchFamily="49" charset="-122"/>
            </a:endParaRPr>
          </a:p>
          <a:p>
            <a:pPr marL="285750" indent="-285750">
              <a:buFont typeface="Arial" panose="020B0604020202090204" pitchFamily="34" charset="0"/>
              <a:buChar char="•"/>
            </a:pPr>
            <a:r>
              <a:rPr lang="zh-CN" altLang="zh-CN" sz="1600" dirty="0">
                <a:solidFill>
                  <a:schemeClr val="tx1"/>
                </a:solidFill>
                <a:latin typeface="楷体" panose="02010609060101010101" pitchFamily="49" charset="-122"/>
                <a:ea typeface="楷体" panose="02010609060101010101" pitchFamily="49" charset="-122"/>
              </a:rPr>
              <a:t>宽带化小型化接收天线</a:t>
            </a:r>
            <a:endParaRPr lang="zh-CN" altLang="zh-CN" sz="1600" dirty="0">
              <a:solidFill>
                <a:schemeClr val="tx1"/>
              </a:solidFill>
              <a:latin typeface="楷体" panose="02010609060101010101" pitchFamily="49" charset="-122"/>
              <a:ea typeface="楷体" panose="02010609060101010101" pitchFamily="49" charset="-122"/>
            </a:endParaRPr>
          </a:p>
        </p:txBody>
      </p:sp>
      <p:sp>
        <p:nvSpPr>
          <p:cNvPr id="187" name="矩形 186"/>
          <p:cNvSpPr/>
          <p:nvPr/>
        </p:nvSpPr>
        <p:spPr>
          <a:xfrm>
            <a:off x="4586929" y="4969151"/>
            <a:ext cx="3896340" cy="1077688"/>
          </a:xfrm>
          <a:prstGeom prst="rect">
            <a:avLst/>
          </a:prstGeom>
          <a:solidFill>
            <a:schemeClr val="bg1"/>
          </a:solidFill>
          <a:ln>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90204" pitchFamily="34" charset="0"/>
              <a:buChar char="•"/>
            </a:pPr>
            <a:r>
              <a:rPr lang="zh-CN" altLang="en-US" sz="1600" dirty="0">
                <a:solidFill>
                  <a:schemeClr val="tx1"/>
                </a:solidFill>
                <a:latin typeface="楷体" panose="02010609060101010101" pitchFamily="49" charset="-122"/>
                <a:ea typeface="楷体" panose="02010609060101010101" pitchFamily="49" charset="-122"/>
              </a:rPr>
              <a:t>次奈奎斯特高速采样技术</a:t>
            </a:r>
            <a:endParaRPr lang="en-US" altLang="zh-CN" sz="1600" dirty="0">
              <a:solidFill>
                <a:schemeClr val="tx1"/>
              </a:solidFill>
              <a:latin typeface="楷体" panose="02010609060101010101" pitchFamily="49" charset="-122"/>
              <a:ea typeface="楷体" panose="02010609060101010101" pitchFamily="49" charset="-122"/>
            </a:endParaRPr>
          </a:p>
          <a:p>
            <a:pPr marL="285750" indent="-285750">
              <a:buFont typeface="Arial" panose="020B0604020202090204" pitchFamily="34" charset="0"/>
              <a:buChar char="•"/>
            </a:pPr>
            <a:r>
              <a:rPr lang="zh-CN" altLang="en-US" sz="1600" dirty="0">
                <a:solidFill>
                  <a:schemeClr val="tx1"/>
                </a:solidFill>
                <a:latin typeface="楷体" panose="02010609060101010101" pitchFamily="49" charset="-122"/>
                <a:ea typeface="楷体" panose="02010609060101010101" pitchFamily="49" charset="-122"/>
              </a:rPr>
              <a:t>融合压缩感知</a:t>
            </a:r>
            <a:endParaRPr lang="zh-CN" altLang="en-US" sz="1600" dirty="0">
              <a:solidFill>
                <a:schemeClr val="tx1"/>
              </a:solidFill>
              <a:latin typeface="楷体" panose="02010609060101010101" pitchFamily="49" charset="-122"/>
              <a:ea typeface="楷体" panose="02010609060101010101" pitchFamily="49" charset="-122"/>
            </a:endParaRPr>
          </a:p>
        </p:txBody>
      </p:sp>
      <p:cxnSp>
        <p:nvCxnSpPr>
          <p:cNvPr id="188" name="直接箭头连接符 187"/>
          <p:cNvCxnSpPr/>
          <p:nvPr/>
        </p:nvCxnSpPr>
        <p:spPr>
          <a:xfrm>
            <a:off x="1606417" y="5394030"/>
            <a:ext cx="416271" cy="0"/>
          </a:xfrm>
          <a:prstGeom prst="straightConnector1">
            <a:avLst/>
          </a:prstGeom>
          <a:ln w="38100">
            <a:solidFill>
              <a:srgbClr val="0043A8"/>
            </a:solidFill>
            <a:tailEnd type="triangle"/>
          </a:ln>
        </p:spPr>
        <p:style>
          <a:lnRef idx="1">
            <a:schemeClr val="accent1"/>
          </a:lnRef>
          <a:fillRef idx="0">
            <a:schemeClr val="accent1"/>
          </a:fillRef>
          <a:effectRef idx="0">
            <a:schemeClr val="accent1"/>
          </a:effectRef>
          <a:fontRef idx="minor">
            <a:schemeClr val="tx1"/>
          </a:fontRef>
        </p:style>
      </p:cxnSp>
      <p:sp>
        <p:nvSpPr>
          <p:cNvPr id="202" name="圆角矩形 201"/>
          <p:cNvSpPr/>
          <p:nvPr>
            <p:custDataLst>
              <p:tags r:id="rId5"/>
            </p:custDataLst>
          </p:nvPr>
        </p:nvSpPr>
        <p:spPr>
          <a:xfrm>
            <a:off x="9158600" y="1260011"/>
            <a:ext cx="2824592" cy="465258"/>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sz="2000" b="1" kern="100" spc="30" dirty="0">
                <a:solidFill>
                  <a:schemeClr val="bg1"/>
                </a:solidFill>
                <a:latin typeface="微软雅黑" panose="020B0503020204020204" charset="-122"/>
                <a:ea typeface="微软雅黑" panose="020B0503020204020204" charset="-122"/>
                <a:cs typeface="Times New Roman" panose="02020503050405090304" pitchFamily="18" charset="0"/>
                <a:sym typeface="+mn-ea"/>
              </a:rPr>
              <a:t>研究目标</a:t>
            </a:r>
            <a:endParaRPr lang="zh-CN" altLang="en-US" sz="2000" b="1" kern="100" spc="30" dirty="0">
              <a:solidFill>
                <a:schemeClr val="bg1"/>
              </a:solidFill>
              <a:effectLst/>
              <a:latin typeface="微软雅黑" panose="020B0503020204020204" charset="-122"/>
              <a:ea typeface="微软雅黑" panose="020B0503020204020204" charset="-122"/>
              <a:cs typeface="Times New Roman" panose="02020503050405090304" pitchFamily="18" charset="0"/>
              <a:sym typeface="+mn-ea"/>
            </a:endParaRPr>
          </a:p>
        </p:txBody>
      </p:sp>
      <p:sp>
        <p:nvSpPr>
          <p:cNvPr id="203" name="矩形 202"/>
          <p:cNvSpPr/>
          <p:nvPr/>
        </p:nvSpPr>
        <p:spPr>
          <a:xfrm>
            <a:off x="9422128" y="1949991"/>
            <a:ext cx="2371540" cy="1522034"/>
          </a:xfrm>
          <a:prstGeom prst="rect">
            <a:avLst/>
          </a:prstGeom>
          <a:solidFill>
            <a:schemeClr val="bg1"/>
          </a:solidFill>
          <a:ln>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楷体" panose="02010609060101010101" pitchFamily="49" charset="-122"/>
                <a:ea typeface="楷体" panose="02010609060101010101" pitchFamily="49" charset="-122"/>
              </a:rPr>
              <a:t>构建超宽带、低功耗、小型化射频前端接收系统</a:t>
            </a:r>
            <a:endParaRPr lang="zh-CN" altLang="en-US" dirty="0">
              <a:solidFill>
                <a:schemeClr val="tx1"/>
              </a:solidFill>
              <a:latin typeface="楷体" panose="02010609060101010101" pitchFamily="49" charset="-122"/>
              <a:ea typeface="楷体" panose="02010609060101010101" pitchFamily="49" charset="-122"/>
            </a:endParaRPr>
          </a:p>
        </p:txBody>
      </p:sp>
      <p:sp>
        <p:nvSpPr>
          <p:cNvPr id="204" name="矩形 203"/>
          <p:cNvSpPr/>
          <p:nvPr/>
        </p:nvSpPr>
        <p:spPr>
          <a:xfrm>
            <a:off x="9422128" y="4278873"/>
            <a:ext cx="2371540" cy="1522034"/>
          </a:xfrm>
          <a:prstGeom prst="rect">
            <a:avLst/>
          </a:prstGeom>
          <a:solidFill>
            <a:schemeClr val="bg1"/>
          </a:solidFill>
          <a:ln>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楷体" panose="02010609060101010101" pitchFamily="49" charset="-122"/>
                <a:ea typeface="楷体" panose="02010609060101010101" pitchFamily="49" charset="-122"/>
              </a:rPr>
              <a:t>构建面向</a:t>
            </a:r>
            <a:r>
              <a:rPr lang="zh-CN" altLang="zh-CN" dirty="0">
                <a:solidFill>
                  <a:schemeClr val="tx1"/>
                </a:solidFill>
                <a:latin typeface="楷体" panose="02010609060101010101" pitchFamily="49" charset="-122"/>
                <a:ea typeface="楷体" panose="02010609060101010101" pitchFamily="49" charset="-122"/>
              </a:rPr>
              <a:t>超宽带</a:t>
            </a:r>
            <a:r>
              <a:rPr lang="zh-CN" altLang="en-US" dirty="0">
                <a:solidFill>
                  <a:schemeClr val="tx1"/>
                </a:solidFill>
                <a:latin typeface="楷体" panose="02010609060101010101" pitchFamily="49" charset="-122"/>
                <a:ea typeface="楷体" panose="02010609060101010101" pitchFamily="49" charset="-122"/>
              </a:rPr>
              <a:t>卫星</a:t>
            </a:r>
            <a:r>
              <a:rPr lang="zh-CN" altLang="zh-CN" dirty="0">
                <a:solidFill>
                  <a:schemeClr val="tx1"/>
                </a:solidFill>
                <a:latin typeface="楷体" panose="02010609060101010101" pitchFamily="49" charset="-122"/>
                <a:ea typeface="楷体" panose="02010609060101010101" pitchFamily="49" charset="-122"/>
              </a:rPr>
              <a:t>信号</a:t>
            </a:r>
            <a:r>
              <a:rPr lang="zh-CN" altLang="en-US" dirty="0">
                <a:solidFill>
                  <a:schemeClr val="tx1"/>
                </a:solidFill>
                <a:latin typeface="楷体" panose="02010609060101010101" pitchFamily="49" charset="-122"/>
                <a:ea typeface="楷体" panose="02010609060101010101" pitchFamily="49" charset="-122"/>
              </a:rPr>
              <a:t>侦收</a:t>
            </a:r>
            <a:r>
              <a:rPr lang="zh-CN" altLang="zh-CN" dirty="0">
                <a:solidFill>
                  <a:schemeClr val="tx1"/>
                </a:solidFill>
                <a:latin typeface="楷体" panose="02010609060101010101" pitchFamily="49" charset="-122"/>
                <a:ea typeface="楷体" panose="02010609060101010101" pitchFamily="49" charset="-122"/>
              </a:rPr>
              <a:t>的</a:t>
            </a:r>
            <a:r>
              <a:rPr lang="zh-CN" altLang="en-US" dirty="0">
                <a:solidFill>
                  <a:schemeClr val="tx1"/>
                </a:solidFill>
                <a:latin typeface="楷体" panose="02010609060101010101" pitchFamily="49" charset="-122"/>
                <a:ea typeface="楷体" panose="02010609060101010101" pitchFamily="49" charset="-122"/>
              </a:rPr>
              <a:t>高速采样技术</a:t>
            </a:r>
            <a:endParaRPr lang="en-US" altLang="zh-CN" dirty="0">
              <a:solidFill>
                <a:schemeClr val="tx1"/>
              </a:solidFill>
              <a:latin typeface="楷体" panose="02010609060101010101" pitchFamily="49" charset="-122"/>
              <a:ea typeface="楷体" panose="02010609060101010101" pitchFamily="49" charset="-122"/>
            </a:endParaRPr>
          </a:p>
        </p:txBody>
      </p:sp>
      <p:sp>
        <p:nvSpPr>
          <p:cNvPr id="205" name="右箭头 204"/>
          <p:cNvSpPr/>
          <p:nvPr/>
        </p:nvSpPr>
        <p:spPr>
          <a:xfrm>
            <a:off x="3429117" y="3501630"/>
            <a:ext cx="569060" cy="833848"/>
          </a:xfrm>
          <a:prstGeom prst="rightArrow">
            <a:avLst/>
          </a:prstGeom>
          <a:solidFill>
            <a:srgbClr val="0043A8"/>
          </a:solidFill>
          <a:ln>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0" name="直接箭头连接符 209"/>
          <p:cNvCxnSpPr/>
          <p:nvPr/>
        </p:nvCxnSpPr>
        <p:spPr>
          <a:xfrm>
            <a:off x="4412520" y="2725238"/>
            <a:ext cx="16271" cy="1461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4" name="文本框 213"/>
          <p:cNvSpPr txBox="1"/>
          <p:nvPr/>
        </p:nvSpPr>
        <p:spPr>
          <a:xfrm>
            <a:off x="4094866" y="2979166"/>
            <a:ext cx="241159" cy="954107"/>
          </a:xfrm>
          <a:prstGeom prst="rect">
            <a:avLst/>
          </a:prstGeom>
          <a:noFill/>
        </p:spPr>
        <p:txBody>
          <a:bodyPr wrap="square" rtlCol="0">
            <a:spAutoFit/>
          </a:bodyPr>
          <a:lstStyle/>
          <a:p>
            <a:pPr algn="ctr"/>
            <a:r>
              <a:rPr lang="zh-CN" altLang="en-US" sz="1400" dirty="0">
                <a:latin typeface="楷体" panose="02010609060101010101" pitchFamily="49" charset="-122"/>
                <a:ea typeface="楷体" panose="02010609060101010101" pitchFamily="49" charset="-122"/>
              </a:rPr>
              <a:t>物理支撑</a:t>
            </a:r>
            <a:endParaRPr lang="zh-CN" altLang="en-US" sz="1400" dirty="0">
              <a:latin typeface="楷体" panose="02010609060101010101" pitchFamily="49" charset="-122"/>
              <a:ea typeface="楷体" panose="02010609060101010101" pitchFamily="49" charset="-122"/>
            </a:endParaRPr>
          </a:p>
        </p:txBody>
      </p:sp>
      <p:sp>
        <p:nvSpPr>
          <p:cNvPr id="2" name="文本框 1"/>
          <p:cNvSpPr txBox="1"/>
          <p:nvPr/>
        </p:nvSpPr>
        <p:spPr>
          <a:xfrm>
            <a:off x="1517861" y="5035114"/>
            <a:ext cx="590538" cy="307777"/>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支持</a:t>
            </a:r>
            <a:endParaRPr lang="zh-CN" altLang="en-US" sz="1400" dirty="0">
              <a:latin typeface="楷体" panose="02010609060101010101" pitchFamily="49" charset="-122"/>
              <a:ea typeface="楷体" panose="02010609060101010101" pitchFamily="49" charset="-122"/>
            </a:endParaRPr>
          </a:p>
        </p:txBody>
      </p:sp>
      <p:cxnSp>
        <p:nvCxnSpPr>
          <p:cNvPr id="9" name="直接箭头连接符 8"/>
          <p:cNvCxnSpPr/>
          <p:nvPr/>
        </p:nvCxnSpPr>
        <p:spPr>
          <a:xfrm>
            <a:off x="1808654" y="2611521"/>
            <a:ext cx="0" cy="344049"/>
          </a:xfrm>
          <a:prstGeom prst="straightConnector1">
            <a:avLst/>
          </a:prstGeom>
          <a:ln w="38100">
            <a:solidFill>
              <a:srgbClr val="0043A8"/>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1808654" y="3456219"/>
            <a:ext cx="0" cy="344049"/>
          </a:xfrm>
          <a:prstGeom prst="straightConnector1">
            <a:avLst/>
          </a:prstGeom>
          <a:ln w="38100">
            <a:solidFill>
              <a:srgbClr val="0043A8"/>
            </a:solidFill>
            <a:tailEnd type="triangle"/>
          </a:ln>
        </p:spPr>
        <p:style>
          <a:lnRef idx="1">
            <a:schemeClr val="accent1"/>
          </a:lnRef>
          <a:fillRef idx="0">
            <a:schemeClr val="accent1"/>
          </a:fillRef>
          <a:effectRef idx="0">
            <a:schemeClr val="accent1"/>
          </a:effectRef>
          <a:fontRef idx="minor">
            <a:schemeClr val="tx1"/>
          </a:fontRef>
        </p:style>
      </p:cxnSp>
      <p:sp>
        <p:nvSpPr>
          <p:cNvPr id="10" name="右箭头 9"/>
          <p:cNvSpPr/>
          <p:nvPr/>
        </p:nvSpPr>
        <p:spPr>
          <a:xfrm rot="5400000">
            <a:off x="10438388" y="3669375"/>
            <a:ext cx="339020" cy="421540"/>
          </a:xfrm>
          <a:prstGeom prst="rightArrow">
            <a:avLst/>
          </a:prstGeom>
          <a:solidFill>
            <a:srgbClr val="0043A8"/>
          </a:solidFill>
          <a:ln>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8570757" y="2107888"/>
            <a:ext cx="751043" cy="369332"/>
          </a:xfrm>
          <a:prstGeom prst="rightArrow">
            <a:avLst/>
          </a:prstGeom>
          <a:solidFill>
            <a:srgbClr val="0043A8"/>
          </a:solidFill>
          <a:ln>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右箭头 38"/>
          <p:cNvSpPr/>
          <p:nvPr/>
        </p:nvSpPr>
        <p:spPr>
          <a:xfrm>
            <a:off x="8570756" y="4403087"/>
            <a:ext cx="751043" cy="369332"/>
          </a:xfrm>
          <a:prstGeom prst="rightArrow">
            <a:avLst/>
          </a:prstGeom>
          <a:solidFill>
            <a:srgbClr val="0043A8"/>
          </a:solidFill>
          <a:ln>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9220863" y="3950131"/>
            <a:ext cx="2802837" cy="1203282"/>
          </a:xfrm>
          <a:prstGeom prst="rect">
            <a:avLst/>
          </a:prstGeom>
          <a:solidFill>
            <a:schemeClr val="bg1"/>
          </a:solidFill>
          <a:ln>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p:cNvSpPr/>
          <p:nvPr/>
        </p:nvSpPr>
        <p:spPr>
          <a:xfrm>
            <a:off x="6331591" y="3950132"/>
            <a:ext cx="2784603" cy="1203281"/>
          </a:xfrm>
          <a:prstGeom prst="rect">
            <a:avLst/>
          </a:prstGeom>
          <a:solidFill>
            <a:schemeClr val="bg1"/>
          </a:solidFill>
          <a:ln>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p:cNvSpPr/>
          <p:nvPr/>
        </p:nvSpPr>
        <p:spPr>
          <a:xfrm>
            <a:off x="9220863" y="2615559"/>
            <a:ext cx="2802837" cy="1051014"/>
          </a:xfrm>
          <a:prstGeom prst="rect">
            <a:avLst/>
          </a:prstGeom>
          <a:solidFill>
            <a:schemeClr val="bg1"/>
          </a:solidFill>
          <a:ln>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5">
                    <a:lumMod val="20000"/>
                    <a:lumOff val="80000"/>
                  </a:schemeClr>
                </a:solidFill>
              </a:ln>
            </a:endParaRPr>
          </a:p>
        </p:txBody>
      </p:sp>
      <p:sp>
        <p:nvSpPr>
          <p:cNvPr id="121" name="矩形 120"/>
          <p:cNvSpPr/>
          <p:nvPr/>
        </p:nvSpPr>
        <p:spPr>
          <a:xfrm>
            <a:off x="6308642" y="2630053"/>
            <a:ext cx="2799798" cy="1036520"/>
          </a:xfrm>
          <a:prstGeom prst="rect">
            <a:avLst/>
          </a:prstGeom>
          <a:solidFill>
            <a:schemeClr val="bg1"/>
          </a:solidFill>
          <a:ln>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82880" y="1053874"/>
            <a:ext cx="5751871" cy="5523907"/>
          </a:xfrm>
          <a:prstGeom prst="rect">
            <a:avLst/>
          </a:prstGeom>
          <a:noFill/>
          <a:ln>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p:custDataLst>
              <p:tags r:id="rId1"/>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227396" y="1920662"/>
            <a:ext cx="2864283" cy="1733667"/>
          </a:xfrm>
          <a:prstGeom prst="rect">
            <a:avLst/>
          </a:prstGeom>
          <a:solidFill>
            <a:schemeClr val="bg1"/>
          </a:solidFill>
          <a:ln>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E077DA78-E013-4A8C-AD75-63A150561B10}" type="slidenum">
              <a:rPr lang="zh-CN" altLang="en-US" smtClean="0"/>
            </a:fld>
            <a:endParaRPr lang="zh-CN" altLang="en-US"/>
          </a:p>
        </p:txBody>
      </p:sp>
      <p:pic>
        <p:nvPicPr>
          <p:cNvPr id="49" name="图片 48"/>
          <p:cNvPicPr/>
          <p:nvPr/>
        </p:nvPicPr>
        <p:blipFill>
          <a:blip r:embed="rId2" cstate="print">
            <a:extLst>
              <a:ext uri="{28A0092B-C50C-407E-A947-70E740481C1C}">
                <a14:useLocalDpi xmlns:a14="http://schemas.microsoft.com/office/drawing/2010/main" val="0"/>
              </a:ext>
            </a:extLst>
          </a:blip>
          <a:srcRect r="27418"/>
          <a:stretch>
            <a:fillRect/>
          </a:stretch>
        </p:blipFill>
        <p:spPr>
          <a:xfrm>
            <a:off x="273845" y="1919852"/>
            <a:ext cx="2762250" cy="1706780"/>
          </a:xfrm>
          <a:prstGeom prst="rect">
            <a:avLst/>
          </a:prstGeom>
          <a:solidFill>
            <a:schemeClr val="bg1"/>
          </a:solidFill>
          <a:ln>
            <a:noFill/>
            <a:prstDash val="dash"/>
          </a:ln>
        </p:spPr>
      </p:pic>
      <p:sp>
        <p:nvSpPr>
          <p:cNvPr id="2" name="文本框 6"/>
          <p:cNvSpPr txBox="1"/>
          <p:nvPr>
            <p:custDataLst>
              <p:tags r:id="rId3"/>
            </p:custDataLst>
          </p:nvPr>
        </p:nvSpPr>
        <p:spPr>
          <a:xfrm>
            <a:off x="647700" y="83820"/>
            <a:ext cx="846074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技术路线一：完备侦收技术研究</a:t>
            </a:r>
            <a:endParaRPr lang="zh-CN" altLang="en-US" sz="3000" dirty="0">
              <a:solidFill>
                <a:srgbClr val="0043A8"/>
              </a:solidFill>
            </a:endParaRPr>
          </a:p>
        </p:txBody>
      </p:sp>
      <p:pic>
        <p:nvPicPr>
          <p:cNvPr id="54" name="图片 53"/>
          <p:cNvPicPr/>
          <p:nvPr/>
        </p:nvPicPr>
        <p:blipFill>
          <a:blip r:embed="rId4"/>
          <a:stretch>
            <a:fillRect/>
          </a:stretch>
        </p:blipFill>
        <p:spPr>
          <a:xfrm>
            <a:off x="6331591" y="2652384"/>
            <a:ext cx="2747287" cy="708352"/>
          </a:xfrm>
          <a:prstGeom prst="rect">
            <a:avLst/>
          </a:prstGeom>
        </p:spPr>
      </p:pic>
      <p:pic>
        <p:nvPicPr>
          <p:cNvPr id="55" name="图片 54"/>
          <p:cNvPicPr/>
          <p:nvPr/>
        </p:nvPicPr>
        <p:blipFill>
          <a:blip r:embed="rId5" cstate="print">
            <a:extLst>
              <a:ext uri="{28A0092B-C50C-407E-A947-70E740481C1C}">
                <a14:useLocalDpi xmlns:a14="http://schemas.microsoft.com/office/drawing/2010/main" val="0"/>
              </a:ext>
            </a:extLst>
          </a:blip>
          <a:stretch>
            <a:fillRect/>
          </a:stretch>
        </p:blipFill>
        <p:spPr>
          <a:xfrm>
            <a:off x="6357779" y="3999782"/>
            <a:ext cx="2721099" cy="804906"/>
          </a:xfrm>
          <a:prstGeom prst="rect">
            <a:avLst/>
          </a:prstGeom>
        </p:spPr>
      </p:pic>
      <p:pic>
        <p:nvPicPr>
          <p:cNvPr id="68" name="图片 67"/>
          <p:cNvPicPr/>
          <p:nvPr/>
        </p:nvPicPr>
        <p:blipFill>
          <a:blip r:embed="rId6" cstate="print">
            <a:extLst>
              <a:ext uri="{28A0092B-C50C-407E-A947-70E740481C1C}">
                <a14:useLocalDpi xmlns:a14="http://schemas.microsoft.com/office/drawing/2010/main" val="0"/>
              </a:ext>
            </a:extLst>
          </a:blip>
          <a:srcRect/>
          <a:stretch>
            <a:fillRect/>
          </a:stretch>
        </p:blipFill>
        <p:spPr>
          <a:xfrm>
            <a:off x="9282112" y="2646902"/>
            <a:ext cx="2705377" cy="673613"/>
          </a:xfrm>
          <a:prstGeom prst="rect">
            <a:avLst/>
          </a:prstGeom>
          <a:noFill/>
          <a:ln>
            <a:noFill/>
          </a:ln>
        </p:spPr>
      </p:pic>
      <p:pic>
        <p:nvPicPr>
          <p:cNvPr id="69" name="图片 68"/>
          <p:cNvPicPr/>
          <p:nvPr/>
        </p:nvPicPr>
        <p:blipFill>
          <a:blip r:embed="rId7" cstate="print">
            <a:extLst>
              <a:ext uri="{28A0092B-C50C-407E-A947-70E740481C1C}">
                <a14:useLocalDpi xmlns:a14="http://schemas.microsoft.com/office/drawing/2010/main" val="0"/>
              </a:ext>
            </a:extLst>
          </a:blip>
          <a:stretch>
            <a:fillRect/>
          </a:stretch>
        </p:blipFill>
        <p:spPr>
          <a:xfrm>
            <a:off x="9250681" y="4009537"/>
            <a:ext cx="2743200" cy="772232"/>
          </a:xfrm>
          <a:prstGeom prst="rect">
            <a:avLst/>
          </a:prstGeom>
        </p:spPr>
      </p:pic>
      <p:sp>
        <p:nvSpPr>
          <p:cNvPr id="71" name="圆角矩形 70"/>
          <p:cNvSpPr/>
          <p:nvPr>
            <p:custDataLst>
              <p:tags r:id="rId8"/>
            </p:custDataLst>
          </p:nvPr>
        </p:nvSpPr>
        <p:spPr>
          <a:xfrm>
            <a:off x="241873" y="834941"/>
            <a:ext cx="5633884" cy="465258"/>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eaLnBrk="0">
              <a:spcBef>
                <a:spcPts val="900"/>
              </a:spcBef>
            </a:pPr>
            <a:r>
              <a:rPr lang="zh-CN" altLang="zh-CN" dirty="0"/>
              <a:t>全频段超宽带小型化微波射频模块及接收天线</a:t>
            </a:r>
            <a:r>
              <a:rPr lang="zh-CN" altLang="en-US" dirty="0"/>
              <a:t>研究</a:t>
            </a:r>
            <a:endParaRPr lang="zh-CN" altLang="zh-CN" dirty="0"/>
          </a:p>
        </p:txBody>
      </p:sp>
      <p:sp>
        <p:nvSpPr>
          <p:cNvPr id="11" name="矩形 10"/>
          <p:cNvSpPr/>
          <p:nvPr/>
        </p:nvSpPr>
        <p:spPr>
          <a:xfrm>
            <a:off x="230935" y="1548504"/>
            <a:ext cx="2861852" cy="372159"/>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dirty="0">
                <a:solidFill>
                  <a:schemeClr val="tx1"/>
                </a:solidFill>
                <a:latin typeface="楷体" panose="02010609060101010101" pitchFamily="49" charset="-122"/>
                <a:ea typeface="楷体" panose="02010609060101010101" pitchFamily="49" charset="-122"/>
              </a:rPr>
              <a:t>有源器件结构优化与宽带建模</a:t>
            </a:r>
            <a:endParaRPr lang="zh-CN" altLang="en-US" sz="1600" dirty="0">
              <a:solidFill>
                <a:schemeClr val="tx1"/>
              </a:solidFill>
              <a:latin typeface="楷体" panose="02010609060101010101" pitchFamily="49" charset="-122"/>
              <a:ea typeface="楷体" panose="02010609060101010101" pitchFamily="49" charset="-122"/>
            </a:endParaRPr>
          </a:p>
        </p:txBody>
      </p:sp>
      <p:sp>
        <p:nvSpPr>
          <p:cNvPr id="72" name="矩形 71"/>
          <p:cNvSpPr/>
          <p:nvPr/>
        </p:nvSpPr>
        <p:spPr>
          <a:xfrm>
            <a:off x="3186873" y="1919852"/>
            <a:ext cx="2717273" cy="1734477"/>
          </a:xfrm>
          <a:prstGeom prst="rect">
            <a:avLst/>
          </a:prstGeom>
          <a:solidFill>
            <a:schemeClr val="bg1"/>
          </a:solidFill>
          <a:ln>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p:cNvPicPr/>
          <p:nvPr/>
        </p:nvPicPr>
        <p:blipFill>
          <a:blip r:embed="rId9" cstate="print">
            <a:extLst>
              <a:ext uri="{28A0092B-C50C-407E-A947-70E740481C1C}">
                <a14:useLocalDpi xmlns:a14="http://schemas.microsoft.com/office/drawing/2010/main" val="0"/>
              </a:ext>
            </a:extLst>
          </a:blip>
          <a:srcRect/>
          <a:stretch>
            <a:fillRect/>
          </a:stretch>
        </p:blipFill>
        <p:spPr>
          <a:xfrm>
            <a:off x="3204150" y="2021820"/>
            <a:ext cx="2700040" cy="1042303"/>
          </a:xfrm>
          <a:prstGeom prst="rect">
            <a:avLst/>
          </a:prstGeom>
          <a:noFill/>
          <a:ln>
            <a:noFill/>
          </a:ln>
        </p:spPr>
      </p:pic>
      <p:sp>
        <p:nvSpPr>
          <p:cNvPr id="74" name="矩形 73"/>
          <p:cNvSpPr/>
          <p:nvPr/>
        </p:nvSpPr>
        <p:spPr>
          <a:xfrm>
            <a:off x="3180169" y="1537015"/>
            <a:ext cx="2723977" cy="38283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楷体" panose="02010609060101010101" pitchFamily="49" charset="-122"/>
                <a:ea typeface="楷体" panose="02010609060101010101" pitchFamily="49" charset="-122"/>
              </a:rPr>
              <a:t>射频</a:t>
            </a:r>
            <a:r>
              <a:rPr lang="zh-CN" altLang="zh-CN" sz="1600" dirty="0">
                <a:solidFill>
                  <a:schemeClr val="tx1"/>
                </a:solidFill>
                <a:latin typeface="楷体" panose="02010609060101010101" pitchFamily="49" charset="-122"/>
                <a:ea typeface="楷体" panose="02010609060101010101" pitchFamily="49" charset="-122"/>
              </a:rPr>
              <a:t>接收系统增益提升</a:t>
            </a:r>
            <a:r>
              <a:rPr lang="zh-CN" altLang="en-US" sz="1600" dirty="0">
                <a:solidFill>
                  <a:schemeClr val="tx1"/>
                </a:solidFill>
                <a:latin typeface="楷体" panose="02010609060101010101" pitchFamily="49" charset="-122"/>
                <a:ea typeface="楷体" panose="02010609060101010101" pitchFamily="49" charset="-122"/>
              </a:rPr>
              <a:t>技术</a:t>
            </a:r>
            <a:endParaRPr lang="zh-CN" altLang="en-US" sz="1600" dirty="0">
              <a:solidFill>
                <a:schemeClr val="tx1"/>
              </a:solidFill>
              <a:latin typeface="楷体" panose="02010609060101010101" pitchFamily="49" charset="-122"/>
              <a:ea typeface="楷体" panose="02010609060101010101" pitchFamily="49" charset="-122"/>
            </a:endParaRPr>
          </a:p>
        </p:txBody>
      </p:sp>
      <p:sp>
        <p:nvSpPr>
          <p:cNvPr id="75" name="矩形 74"/>
          <p:cNvSpPr/>
          <p:nvPr/>
        </p:nvSpPr>
        <p:spPr>
          <a:xfrm>
            <a:off x="3193300" y="4350511"/>
            <a:ext cx="2699536" cy="2008543"/>
          </a:xfrm>
          <a:prstGeom prst="rect">
            <a:avLst/>
          </a:prstGeom>
          <a:solidFill>
            <a:schemeClr val="bg1"/>
          </a:solidFill>
          <a:ln>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3192181" y="3919858"/>
            <a:ext cx="2711965" cy="430653"/>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dirty="0">
                <a:solidFill>
                  <a:schemeClr val="tx1"/>
                </a:solidFill>
                <a:latin typeface="楷体" panose="02010609060101010101" pitchFamily="49" charset="-122"/>
                <a:ea typeface="楷体" panose="02010609060101010101" pitchFamily="49" charset="-122"/>
              </a:rPr>
              <a:t>超宽带</a:t>
            </a:r>
            <a:r>
              <a:rPr lang="zh-CN" altLang="en-US" sz="1600" dirty="0">
                <a:solidFill>
                  <a:schemeClr val="tx1"/>
                </a:solidFill>
                <a:latin typeface="楷体" panose="02010609060101010101" pitchFamily="49" charset="-122"/>
                <a:ea typeface="楷体" panose="02010609060101010101" pitchFamily="49" charset="-122"/>
              </a:rPr>
              <a:t>低噪放研究</a:t>
            </a:r>
            <a:endParaRPr lang="zh-CN" altLang="en-US" sz="1600" dirty="0">
              <a:solidFill>
                <a:schemeClr val="tx1"/>
              </a:solidFill>
              <a:latin typeface="楷体" panose="02010609060101010101" pitchFamily="49" charset="-122"/>
              <a:ea typeface="楷体" panose="02010609060101010101" pitchFamily="49" charset="-122"/>
            </a:endParaRPr>
          </a:p>
        </p:txBody>
      </p:sp>
      <p:pic>
        <p:nvPicPr>
          <p:cNvPr id="53" name="図 10"/>
          <p:cNvPicPr/>
          <p:nvPr/>
        </p:nvPicPr>
        <p:blipFill>
          <a:blip r:embed="rId10" cstate="print">
            <a:extLst>
              <a:ext uri="{28A0092B-C50C-407E-A947-70E740481C1C}">
                <a14:useLocalDpi xmlns:a14="http://schemas.microsoft.com/office/drawing/2010/main" val="0"/>
              </a:ext>
            </a:extLst>
          </a:blip>
          <a:srcRect/>
          <a:stretch>
            <a:fillRect/>
          </a:stretch>
        </p:blipFill>
        <p:spPr>
          <a:xfrm>
            <a:off x="3194242" y="4569444"/>
            <a:ext cx="2692695" cy="1006694"/>
          </a:xfrm>
          <a:prstGeom prst="rect">
            <a:avLst/>
          </a:prstGeom>
          <a:noFill/>
          <a:ln>
            <a:noFill/>
          </a:ln>
        </p:spPr>
      </p:pic>
      <p:sp>
        <p:nvSpPr>
          <p:cNvPr id="78" name="矩形 77"/>
          <p:cNvSpPr/>
          <p:nvPr/>
        </p:nvSpPr>
        <p:spPr>
          <a:xfrm>
            <a:off x="246075" y="4361842"/>
            <a:ext cx="2809395" cy="1997213"/>
          </a:xfrm>
          <a:prstGeom prst="rect">
            <a:avLst/>
          </a:prstGeom>
          <a:solidFill>
            <a:schemeClr val="bg1"/>
          </a:solidFill>
          <a:ln>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41289" y="3931191"/>
            <a:ext cx="2832561" cy="430653"/>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dirty="0">
                <a:solidFill>
                  <a:schemeClr val="tx1"/>
                </a:solidFill>
                <a:latin typeface="楷体" panose="02010609060101010101" pitchFamily="49" charset="-122"/>
                <a:ea typeface="楷体" panose="02010609060101010101" pitchFamily="49" charset="-122"/>
              </a:rPr>
              <a:t>宽带化小型化接收天线</a:t>
            </a:r>
            <a:r>
              <a:rPr lang="zh-CN" altLang="en-US" sz="1600" dirty="0">
                <a:solidFill>
                  <a:schemeClr val="tx1"/>
                </a:solidFill>
                <a:latin typeface="楷体" panose="02010609060101010101" pitchFamily="49" charset="-122"/>
                <a:ea typeface="楷体" panose="02010609060101010101" pitchFamily="49" charset="-122"/>
              </a:rPr>
              <a:t>研究</a:t>
            </a:r>
            <a:endParaRPr lang="zh-CN" altLang="en-US" sz="1600" dirty="0">
              <a:solidFill>
                <a:schemeClr val="tx1"/>
              </a:solidFill>
              <a:latin typeface="楷体" panose="02010609060101010101" pitchFamily="49" charset="-122"/>
              <a:ea typeface="楷体" panose="02010609060101010101" pitchFamily="49" charset="-122"/>
            </a:endParaRPr>
          </a:p>
        </p:txBody>
      </p:sp>
      <p:sp>
        <p:nvSpPr>
          <p:cNvPr id="28" name="矩形 27"/>
          <p:cNvSpPr/>
          <p:nvPr/>
        </p:nvSpPr>
        <p:spPr>
          <a:xfrm>
            <a:off x="3231195" y="3175222"/>
            <a:ext cx="1274095" cy="329495"/>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楷体" panose="02010609060101010101" pitchFamily="49" charset="-122"/>
                <a:ea typeface="楷体" panose="02010609060101010101" pitchFamily="49" charset="-122"/>
              </a:rPr>
              <a:t>传统结构</a:t>
            </a:r>
            <a:r>
              <a:rPr lang="zh-CN" altLang="zh-CN" sz="1000" dirty="0">
                <a:solidFill>
                  <a:schemeClr val="tx1"/>
                </a:solidFill>
                <a:latin typeface="楷体" panose="02010609060101010101" pitchFamily="49" charset="-122"/>
                <a:ea typeface="楷体" panose="02010609060101010101" pitchFamily="49" charset="-122"/>
              </a:rPr>
              <a:t>最大可达增益</a:t>
            </a:r>
            <a:endParaRPr lang="zh-CN" altLang="en-US" sz="1000" dirty="0">
              <a:solidFill>
                <a:schemeClr val="tx1"/>
              </a:solidFill>
              <a:latin typeface="楷体" panose="02010609060101010101" pitchFamily="49" charset="-122"/>
              <a:ea typeface="楷体" panose="02010609060101010101" pitchFamily="49" charset="-122"/>
            </a:endParaRPr>
          </a:p>
        </p:txBody>
      </p:sp>
      <p:sp>
        <p:nvSpPr>
          <p:cNvPr id="81" name="矩形 80"/>
          <p:cNvSpPr/>
          <p:nvPr/>
        </p:nvSpPr>
        <p:spPr>
          <a:xfrm>
            <a:off x="4592672" y="3176188"/>
            <a:ext cx="1274095" cy="328529"/>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000" dirty="0">
                <a:solidFill>
                  <a:schemeClr val="tx1"/>
                </a:solidFill>
                <a:latin typeface="楷体" panose="02010609060101010101" pitchFamily="49" charset="-122"/>
                <a:ea typeface="楷体" panose="02010609060101010101" pitchFamily="49" charset="-122"/>
              </a:rPr>
              <a:t>漏栅间无源网络</a:t>
            </a:r>
            <a:r>
              <a:rPr lang="zh-CN" altLang="en-US" sz="1000" dirty="0">
                <a:solidFill>
                  <a:schemeClr val="tx1"/>
                </a:solidFill>
                <a:latin typeface="楷体" panose="02010609060101010101" pitchFamily="49" charset="-122"/>
                <a:ea typeface="楷体" panose="02010609060101010101" pitchFamily="49" charset="-122"/>
              </a:rPr>
              <a:t>提升增益</a:t>
            </a:r>
            <a:endParaRPr lang="zh-CN" altLang="en-US" sz="1000" dirty="0">
              <a:solidFill>
                <a:schemeClr val="tx1"/>
              </a:solidFill>
              <a:latin typeface="楷体" panose="02010609060101010101" pitchFamily="49" charset="-122"/>
              <a:ea typeface="楷体" panose="02010609060101010101" pitchFamily="49" charset="-122"/>
            </a:endParaRPr>
          </a:p>
        </p:txBody>
      </p:sp>
      <p:sp>
        <p:nvSpPr>
          <p:cNvPr id="82" name="矩形 81"/>
          <p:cNvSpPr/>
          <p:nvPr/>
        </p:nvSpPr>
        <p:spPr>
          <a:xfrm>
            <a:off x="3231195" y="5787754"/>
            <a:ext cx="1132467" cy="388445"/>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ctr">
              <a:buFont typeface="Arial" panose="020B0604020202090204" pitchFamily="34" charset="0"/>
              <a:buChar char="•"/>
            </a:pPr>
            <a:r>
              <a:rPr lang="zh-CN" altLang="en-US" sz="1000" dirty="0">
                <a:solidFill>
                  <a:schemeClr val="tx1"/>
                </a:solidFill>
                <a:latin typeface="楷体" panose="02010609060101010101" pitchFamily="49" charset="-122"/>
                <a:ea typeface="楷体" panose="02010609060101010101" pitchFamily="49" charset="-122"/>
              </a:rPr>
              <a:t>噪声对消</a:t>
            </a:r>
            <a:endParaRPr lang="en-US" altLang="zh-CN" sz="1000" dirty="0">
              <a:solidFill>
                <a:schemeClr val="tx1"/>
              </a:solidFill>
              <a:latin typeface="楷体" panose="02010609060101010101" pitchFamily="49" charset="-122"/>
              <a:ea typeface="楷体" panose="02010609060101010101" pitchFamily="49" charset="-122"/>
            </a:endParaRPr>
          </a:p>
          <a:p>
            <a:pPr marL="171450" indent="-171450" algn="ctr">
              <a:buFont typeface="Arial" panose="020B0604020202090204" pitchFamily="34" charset="0"/>
              <a:buChar char="•"/>
            </a:pPr>
            <a:r>
              <a:rPr lang="zh-CN" altLang="en-US" sz="1000" dirty="0">
                <a:solidFill>
                  <a:schemeClr val="tx1"/>
                </a:solidFill>
                <a:latin typeface="楷体" panose="02010609060101010101" pitchFamily="49" charset="-122"/>
                <a:ea typeface="楷体" panose="02010609060101010101" pitchFamily="49" charset="-122"/>
              </a:rPr>
              <a:t>提高增益</a:t>
            </a:r>
            <a:endParaRPr lang="zh-CN" altLang="en-US" sz="1000" dirty="0">
              <a:solidFill>
                <a:schemeClr val="tx1"/>
              </a:solidFill>
              <a:latin typeface="楷体" panose="02010609060101010101" pitchFamily="49" charset="-122"/>
              <a:ea typeface="楷体" panose="02010609060101010101" pitchFamily="49" charset="-122"/>
            </a:endParaRPr>
          </a:p>
        </p:txBody>
      </p:sp>
      <p:sp>
        <p:nvSpPr>
          <p:cNvPr id="29" name="圆角矩形 28"/>
          <p:cNvSpPr/>
          <p:nvPr/>
        </p:nvSpPr>
        <p:spPr>
          <a:xfrm>
            <a:off x="934771" y="5098784"/>
            <a:ext cx="1413414" cy="477354"/>
          </a:xfrm>
          <a:prstGeom prst="roundRect">
            <a:avLst/>
          </a:prstGeom>
          <a:solidFill>
            <a:schemeClr val="bg1"/>
          </a:solidFill>
          <a:ln>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200" dirty="0">
                <a:solidFill>
                  <a:schemeClr val="tx1"/>
                </a:solidFill>
                <a:latin typeface="楷体" panose="02010609060101010101" pitchFamily="49" charset="-122"/>
                <a:ea typeface="楷体" panose="02010609060101010101" pitchFamily="49" charset="-122"/>
              </a:rPr>
              <a:t>需求频段合理分段</a:t>
            </a:r>
            <a:endParaRPr lang="zh-CN" altLang="en-US" sz="1200" dirty="0">
              <a:solidFill>
                <a:schemeClr val="tx1"/>
              </a:solidFill>
              <a:latin typeface="楷体" panose="02010609060101010101" pitchFamily="49" charset="-122"/>
              <a:ea typeface="楷体" panose="02010609060101010101" pitchFamily="49" charset="-122"/>
            </a:endParaRPr>
          </a:p>
        </p:txBody>
      </p:sp>
      <p:sp>
        <p:nvSpPr>
          <p:cNvPr id="83" name="圆角矩形 82"/>
          <p:cNvSpPr/>
          <p:nvPr/>
        </p:nvSpPr>
        <p:spPr>
          <a:xfrm>
            <a:off x="954006" y="4413230"/>
            <a:ext cx="1413415" cy="477354"/>
          </a:xfrm>
          <a:prstGeom prst="roundRect">
            <a:avLst/>
          </a:prstGeom>
          <a:solidFill>
            <a:schemeClr val="bg1"/>
          </a:solidFill>
          <a:ln>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200" dirty="0">
                <a:solidFill>
                  <a:schemeClr val="tx1"/>
                </a:solidFill>
                <a:latin typeface="楷体" panose="02010609060101010101" pitchFamily="49" charset="-122"/>
                <a:ea typeface="楷体" panose="02010609060101010101" pitchFamily="49" charset="-122"/>
              </a:rPr>
              <a:t>基于多层介质基板结构</a:t>
            </a:r>
            <a:endParaRPr lang="zh-CN" altLang="en-US" sz="1200" dirty="0">
              <a:solidFill>
                <a:schemeClr val="tx1"/>
              </a:solidFill>
              <a:latin typeface="楷体" panose="02010609060101010101" pitchFamily="49" charset="-122"/>
              <a:ea typeface="楷体" panose="02010609060101010101" pitchFamily="49" charset="-122"/>
            </a:endParaRPr>
          </a:p>
        </p:txBody>
      </p:sp>
      <p:sp>
        <p:nvSpPr>
          <p:cNvPr id="84" name="圆角矩形 83"/>
          <p:cNvSpPr/>
          <p:nvPr/>
        </p:nvSpPr>
        <p:spPr>
          <a:xfrm>
            <a:off x="328378" y="5791463"/>
            <a:ext cx="965583" cy="477354"/>
          </a:xfrm>
          <a:prstGeom prst="roundRect">
            <a:avLst/>
          </a:prstGeom>
          <a:solidFill>
            <a:schemeClr val="bg1"/>
          </a:solidFill>
          <a:ln>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楷体" panose="02010609060101010101" pitchFamily="49" charset="-122"/>
                <a:ea typeface="楷体" panose="02010609060101010101" pitchFamily="49" charset="-122"/>
              </a:rPr>
              <a:t>天线增益</a:t>
            </a:r>
            <a:endParaRPr lang="zh-CN" altLang="en-US" sz="1200" dirty="0">
              <a:solidFill>
                <a:schemeClr val="tx1"/>
              </a:solidFill>
              <a:latin typeface="楷体" panose="02010609060101010101" pitchFamily="49" charset="-122"/>
              <a:ea typeface="楷体" panose="02010609060101010101" pitchFamily="49" charset="-122"/>
            </a:endParaRPr>
          </a:p>
        </p:txBody>
      </p:sp>
      <p:sp>
        <p:nvSpPr>
          <p:cNvPr id="85" name="圆角矩形 84"/>
          <p:cNvSpPr/>
          <p:nvPr/>
        </p:nvSpPr>
        <p:spPr>
          <a:xfrm>
            <a:off x="1983476" y="5807730"/>
            <a:ext cx="994335" cy="477354"/>
          </a:xfrm>
          <a:prstGeom prst="roundRect">
            <a:avLst/>
          </a:prstGeom>
          <a:solidFill>
            <a:schemeClr val="bg1"/>
          </a:solidFill>
          <a:ln>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楷体" panose="02010609060101010101" pitchFamily="49" charset="-122"/>
                <a:ea typeface="楷体" panose="02010609060101010101" pitchFamily="49" charset="-122"/>
              </a:rPr>
              <a:t>系统尺寸</a:t>
            </a:r>
            <a:endParaRPr lang="zh-CN" altLang="en-US" sz="1200" dirty="0">
              <a:solidFill>
                <a:schemeClr val="tx1"/>
              </a:solidFill>
              <a:latin typeface="楷体" panose="02010609060101010101" pitchFamily="49" charset="-122"/>
              <a:ea typeface="楷体" panose="02010609060101010101" pitchFamily="49" charset="-122"/>
            </a:endParaRPr>
          </a:p>
        </p:txBody>
      </p:sp>
      <p:cxnSp>
        <p:nvCxnSpPr>
          <p:cNvPr id="32" name="直接箭头连接符 31"/>
          <p:cNvCxnSpPr/>
          <p:nvPr/>
        </p:nvCxnSpPr>
        <p:spPr>
          <a:xfrm>
            <a:off x="1657569" y="4920255"/>
            <a:ext cx="879" cy="150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a:off x="1002626" y="5617392"/>
            <a:ext cx="128250" cy="14008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2165350" y="5620567"/>
            <a:ext cx="121154" cy="1415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a:off x="1386616" y="6020630"/>
            <a:ext cx="523485" cy="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1375302" y="5729961"/>
            <a:ext cx="543226" cy="261610"/>
          </a:xfrm>
          <a:prstGeom prst="rect">
            <a:avLst/>
          </a:prstGeom>
          <a:noFill/>
        </p:spPr>
        <p:txBody>
          <a:bodyPr wrap="square" rtlCol="0">
            <a:spAutoFit/>
          </a:bodyPr>
          <a:lstStyle/>
          <a:p>
            <a:pPr algn="ctr"/>
            <a:r>
              <a:rPr lang="zh-CN" altLang="en-US" sz="1100" dirty="0">
                <a:latin typeface="楷体" panose="02010609060101010101" pitchFamily="49" charset="-122"/>
                <a:ea typeface="楷体" panose="02010609060101010101" pitchFamily="49" charset="-122"/>
              </a:rPr>
              <a:t>权衡</a:t>
            </a:r>
            <a:endParaRPr lang="zh-CN" altLang="en-US" sz="1100" dirty="0">
              <a:latin typeface="楷体" panose="02010609060101010101" pitchFamily="49" charset="-122"/>
              <a:ea typeface="楷体" panose="02010609060101010101" pitchFamily="49" charset="-122"/>
            </a:endParaRPr>
          </a:p>
        </p:txBody>
      </p:sp>
      <p:sp>
        <p:nvSpPr>
          <p:cNvPr id="91" name="矩形 90"/>
          <p:cNvSpPr/>
          <p:nvPr/>
        </p:nvSpPr>
        <p:spPr>
          <a:xfrm>
            <a:off x="6295354" y="1053874"/>
            <a:ext cx="5751871" cy="5523907"/>
          </a:xfrm>
          <a:prstGeom prst="rect">
            <a:avLst/>
          </a:prstGeom>
          <a:noFill/>
          <a:ln>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圆角矩形 93"/>
          <p:cNvSpPr/>
          <p:nvPr>
            <p:custDataLst>
              <p:tags r:id="rId11"/>
            </p:custDataLst>
          </p:nvPr>
        </p:nvSpPr>
        <p:spPr>
          <a:xfrm>
            <a:off x="6502857" y="824435"/>
            <a:ext cx="5350592" cy="465258"/>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lvl="1"/>
            <a:r>
              <a:rPr lang="zh-CN" altLang="zh-CN" dirty="0"/>
              <a:t>基于压缩感知的次奈奎斯特高速采样模块设计</a:t>
            </a:r>
            <a:endParaRPr lang="zh-CN" altLang="zh-CN" dirty="0"/>
          </a:p>
        </p:txBody>
      </p:sp>
      <p:sp>
        <p:nvSpPr>
          <p:cNvPr id="95" name="矩形 94"/>
          <p:cNvSpPr/>
          <p:nvPr/>
        </p:nvSpPr>
        <p:spPr>
          <a:xfrm>
            <a:off x="7705234" y="1493900"/>
            <a:ext cx="2919746" cy="384659"/>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楷体" panose="02010609060101010101" pitchFamily="49" charset="-122"/>
                <a:ea typeface="楷体" panose="02010609060101010101" pitchFamily="49" charset="-122"/>
              </a:rPr>
              <a:t>次奈奎斯特高速采样模块设计</a:t>
            </a:r>
            <a:endParaRPr lang="zh-CN" altLang="en-US" sz="1600" dirty="0">
              <a:solidFill>
                <a:schemeClr val="tx1"/>
              </a:solidFill>
              <a:latin typeface="楷体" panose="02010609060101010101" pitchFamily="49" charset="-122"/>
              <a:ea typeface="楷体" panose="02010609060101010101" pitchFamily="49" charset="-122"/>
            </a:endParaRPr>
          </a:p>
        </p:txBody>
      </p:sp>
      <p:sp>
        <p:nvSpPr>
          <p:cNvPr id="119" name="矩形 118"/>
          <p:cNvSpPr/>
          <p:nvPr/>
        </p:nvSpPr>
        <p:spPr>
          <a:xfrm>
            <a:off x="7777828" y="5411734"/>
            <a:ext cx="2661224" cy="430653"/>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rPr>
              <a:t>与压缩感知原理融合</a:t>
            </a:r>
            <a:endParaRPr lang="zh-CN" altLang="en-US" sz="1050" dirty="0">
              <a:solidFill>
                <a:schemeClr val="tx1"/>
              </a:solidFill>
            </a:endParaRPr>
          </a:p>
        </p:txBody>
      </p:sp>
      <p:sp>
        <p:nvSpPr>
          <p:cNvPr id="120" name="矩形 119"/>
          <p:cNvSpPr/>
          <p:nvPr/>
        </p:nvSpPr>
        <p:spPr>
          <a:xfrm>
            <a:off x="7777828" y="6105151"/>
            <a:ext cx="2661224" cy="430653"/>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rPr>
              <a:t>超宽带稀疏采样信号</a:t>
            </a:r>
            <a:endParaRPr lang="zh-CN" altLang="en-US" sz="1050" dirty="0">
              <a:solidFill>
                <a:schemeClr val="tx1"/>
              </a:solidFill>
            </a:endParaRPr>
          </a:p>
        </p:txBody>
      </p:sp>
      <p:sp>
        <p:nvSpPr>
          <p:cNvPr id="122" name="矩形 121"/>
          <p:cNvSpPr/>
          <p:nvPr/>
        </p:nvSpPr>
        <p:spPr>
          <a:xfrm>
            <a:off x="6305603" y="2188226"/>
            <a:ext cx="2802837" cy="430653"/>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rPr>
              <a:t>基于非均匀采样的次奈奎斯特采样</a:t>
            </a:r>
            <a:endParaRPr lang="zh-CN" altLang="en-US" sz="1050" dirty="0">
              <a:solidFill>
                <a:schemeClr val="tx1"/>
              </a:solidFill>
            </a:endParaRPr>
          </a:p>
        </p:txBody>
      </p:sp>
      <p:sp>
        <p:nvSpPr>
          <p:cNvPr id="124" name="矩形 123"/>
          <p:cNvSpPr/>
          <p:nvPr/>
        </p:nvSpPr>
        <p:spPr>
          <a:xfrm>
            <a:off x="9220863" y="2188226"/>
            <a:ext cx="2802837" cy="43065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rPr>
              <a:t>基于多陪集的次奈奎斯特采样</a:t>
            </a:r>
            <a:endParaRPr lang="zh-CN" altLang="en-US" sz="1050" dirty="0">
              <a:solidFill>
                <a:schemeClr val="tx1"/>
              </a:solidFill>
            </a:endParaRPr>
          </a:p>
        </p:txBody>
      </p:sp>
      <p:cxnSp>
        <p:nvCxnSpPr>
          <p:cNvPr id="129" name="直接箭头连接符 128"/>
          <p:cNvCxnSpPr/>
          <p:nvPr/>
        </p:nvCxnSpPr>
        <p:spPr>
          <a:xfrm flipH="1">
            <a:off x="7960690" y="1911082"/>
            <a:ext cx="150434" cy="231624"/>
          </a:xfrm>
          <a:prstGeom prst="straightConnector1">
            <a:avLst/>
          </a:prstGeom>
          <a:ln w="38100">
            <a:solidFill>
              <a:srgbClr val="0043A8"/>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a:off x="10225088" y="1911082"/>
            <a:ext cx="191104" cy="235337"/>
          </a:xfrm>
          <a:prstGeom prst="straightConnector1">
            <a:avLst/>
          </a:prstGeom>
          <a:ln w="38100">
            <a:solidFill>
              <a:srgbClr val="0043A8"/>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7697697" y="3683805"/>
            <a:ext cx="7537" cy="264042"/>
          </a:xfrm>
          <a:prstGeom prst="straightConnector1">
            <a:avLst/>
          </a:prstGeom>
          <a:ln w="38100">
            <a:solidFill>
              <a:srgbClr val="0043A8"/>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a:xfrm>
            <a:off x="8111124" y="5184342"/>
            <a:ext cx="139495" cy="223141"/>
          </a:xfrm>
          <a:prstGeom prst="straightConnector1">
            <a:avLst/>
          </a:prstGeom>
          <a:ln w="38100">
            <a:solidFill>
              <a:srgbClr val="0043A8"/>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a:xfrm flipH="1">
            <a:off x="10230248" y="5184342"/>
            <a:ext cx="109137" cy="218362"/>
          </a:xfrm>
          <a:prstGeom prst="straightConnector1">
            <a:avLst/>
          </a:prstGeom>
          <a:ln w="38100">
            <a:solidFill>
              <a:srgbClr val="0043A8"/>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9154999" y="5864539"/>
            <a:ext cx="7754" cy="229525"/>
          </a:xfrm>
          <a:prstGeom prst="straightConnector1">
            <a:avLst/>
          </a:prstGeom>
          <a:ln w="38100">
            <a:solidFill>
              <a:srgbClr val="0043A8"/>
            </a:solidFill>
            <a:tailEnd type="triangle"/>
          </a:ln>
        </p:spPr>
        <p:style>
          <a:lnRef idx="1">
            <a:schemeClr val="accent1"/>
          </a:lnRef>
          <a:fillRef idx="0">
            <a:schemeClr val="accent1"/>
          </a:fillRef>
          <a:effectRef idx="0">
            <a:schemeClr val="accent1"/>
          </a:effectRef>
          <a:fontRef idx="minor">
            <a:schemeClr val="tx1"/>
          </a:fontRef>
        </p:style>
      </p:cxnSp>
      <p:sp>
        <p:nvSpPr>
          <p:cNvPr id="152" name="右箭头 151"/>
          <p:cNvSpPr/>
          <p:nvPr/>
        </p:nvSpPr>
        <p:spPr>
          <a:xfrm>
            <a:off x="5881340" y="3533245"/>
            <a:ext cx="471329" cy="506565"/>
          </a:xfrm>
          <a:prstGeom prst="rightArrow">
            <a:avLst/>
          </a:prstGeom>
          <a:solidFill>
            <a:srgbClr val="0043A8"/>
          </a:solidFill>
          <a:ln>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文本框 154"/>
          <p:cNvSpPr txBox="1"/>
          <p:nvPr/>
        </p:nvSpPr>
        <p:spPr>
          <a:xfrm>
            <a:off x="6023241" y="785513"/>
            <a:ext cx="184731" cy="369332"/>
          </a:xfrm>
          <a:prstGeom prst="rect">
            <a:avLst/>
          </a:prstGeom>
          <a:noFill/>
        </p:spPr>
        <p:txBody>
          <a:bodyPr wrap="none" rtlCol="0">
            <a:spAutoFit/>
          </a:bodyPr>
          <a:lstStyle/>
          <a:p>
            <a:endParaRPr lang="zh-CN" altLang="en-US" dirty="0"/>
          </a:p>
        </p:txBody>
      </p:sp>
      <p:sp>
        <p:nvSpPr>
          <p:cNvPr id="156" name="矩形 155"/>
          <p:cNvSpPr/>
          <p:nvPr/>
        </p:nvSpPr>
        <p:spPr>
          <a:xfrm>
            <a:off x="6560084" y="3378862"/>
            <a:ext cx="2330692" cy="243967"/>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800" dirty="0">
                <a:solidFill>
                  <a:schemeClr val="tx1"/>
                </a:solidFill>
              </a:rPr>
              <a:t>基于非均匀采样的次奈奎斯特采样方案</a:t>
            </a:r>
            <a:endParaRPr lang="zh-CN" altLang="en-US" sz="800" dirty="0">
              <a:solidFill>
                <a:schemeClr val="tx1"/>
              </a:solidFill>
            </a:endParaRPr>
          </a:p>
        </p:txBody>
      </p:sp>
      <p:sp>
        <p:nvSpPr>
          <p:cNvPr id="158" name="矩形 157"/>
          <p:cNvSpPr/>
          <p:nvPr/>
        </p:nvSpPr>
        <p:spPr>
          <a:xfrm>
            <a:off x="9485593" y="3378863"/>
            <a:ext cx="2330692" cy="243966"/>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rPr>
              <a:t>基于</a:t>
            </a:r>
            <a:r>
              <a:rPr lang="zh-CN" altLang="zh-CN" sz="800" dirty="0">
                <a:solidFill>
                  <a:schemeClr val="tx1"/>
                </a:solidFill>
              </a:rPr>
              <a:t>多陪集采样方案</a:t>
            </a:r>
            <a:endParaRPr lang="zh-CN" altLang="en-US" sz="800" dirty="0">
              <a:solidFill>
                <a:schemeClr val="tx1"/>
              </a:solidFill>
            </a:endParaRPr>
          </a:p>
        </p:txBody>
      </p:sp>
      <p:cxnSp>
        <p:nvCxnSpPr>
          <p:cNvPr id="141" name="直接箭头连接符 140"/>
          <p:cNvCxnSpPr/>
          <p:nvPr/>
        </p:nvCxnSpPr>
        <p:spPr>
          <a:xfrm flipH="1">
            <a:off x="10620633" y="3678947"/>
            <a:ext cx="3296" cy="264042"/>
          </a:xfrm>
          <a:prstGeom prst="straightConnector1">
            <a:avLst/>
          </a:prstGeom>
          <a:ln w="38100">
            <a:solidFill>
              <a:srgbClr val="0043A8"/>
            </a:solidFill>
            <a:tailEnd type="triangle"/>
          </a:ln>
        </p:spPr>
        <p:style>
          <a:lnRef idx="1">
            <a:schemeClr val="accent1"/>
          </a:lnRef>
          <a:fillRef idx="0">
            <a:schemeClr val="accent1"/>
          </a:fillRef>
          <a:effectRef idx="0">
            <a:schemeClr val="accent1"/>
          </a:effectRef>
          <a:fontRef idx="minor">
            <a:schemeClr val="tx1"/>
          </a:fontRef>
        </p:style>
      </p:cxnSp>
      <p:sp>
        <p:nvSpPr>
          <p:cNvPr id="162" name="矩形 161"/>
          <p:cNvSpPr/>
          <p:nvPr/>
        </p:nvSpPr>
        <p:spPr>
          <a:xfrm>
            <a:off x="6551010" y="4890758"/>
            <a:ext cx="2330692" cy="243967"/>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800" dirty="0">
                <a:solidFill>
                  <a:schemeClr val="tx1"/>
                </a:solidFill>
              </a:rPr>
              <a:t>非均匀采样结构</a:t>
            </a:r>
            <a:endParaRPr lang="zh-CN" altLang="en-US" sz="800" dirty="0">
              <a:solidFill>
                <a:schemeClr val="tx1"/>
              </a:solidFill>
            </a:endParaRPr>
          </a:p>
        </p:txBody>
      </p:sp>
      <p:sp>
        <p:nvSpPr>
          <p:cNvPr id="163" name="矩形 162"/>
          <p:cNvSpPr/>
          <p:nvPr/>
        </p:nvSpPr>
        <p:spPr>
          <a:xfrm>
            <a:off x="9456935" y="4880584"/>
            <a:ext cx="2330692" cy="243967"/>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rPr>
              <a:t>基于</a:t>
            </a:r>
            <a:r>
              <a:rPr lang="zh-CN" altLang="zh-CN" sz="800" dirty="0">
                <a:solidFill>
                  <a:schemeClr val="tx1"/>
                </a:solidFill>
              </a:rPr>
              <a:t>多陪集压缩采样</a:t>
            </a:r>
            <a:r>
              <a:rPr lang="zh-CN" altLang="en-US" sz="800" dirty="0">
                <a:solidFill>
                  <a:schemeClr val="tx1"/>
                </a:solidFill>
              </a:rPr>
              <a:t>整体</a:t>
            </a:r>
            <a:r>
              <a:rPr lang="zh-CN" altLang="zh-CN" sz="800" dirty="0">
                <a:solidFill>
                  <a:schemeClr val="tx1"/>
                </a:solidFill>
              </a:rPr>
              <a:t>流程</a:t>
            </a:r>
            <a:endParaRPr lang="zh-CN" altLang="en-US" sz="800" dirty="0">
              <a:solidFill>
                <a:schemeClr val="tx1"/>
              </a:solidFill>
            </a:endParaRPr>
          </a:p>
        </p:txBody>
      </p:sp>
      <p:sp>
        <p:nvSpPr>
          <p:cNvPr id="92" name="矩形 91"/>
          <p:cNvSpPr/>
          <p:nvPr/>
        </p:nvSpPr>
        <p:spPr>
          <a:xfrm>
            <a:off x="4724266" y="5787754"/>
            <a:ext cx="1142502" cy="388445"/>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000" dirty="0">
                <a:solidFill>
                  <a:schemeClr val="tx1"/>
                </a:solidFill>
                <a:latin typeface="楷体" panose="02010609060101010101" pitchFamily="49" charset="-122"/>
                <a:ea typeface="楷体" panose="02010609060101010101" pitchFamily="49" charset="-122"/>
              </a:rPr>
              <a:t>电流复用</a:t>
            </a:r>
            <a:r>
              <a:rPr lang="zh-CN" altLang="en-US" sz="1000" dirty="0">
                <a:solidFill>
                  <a:schemeClr val="tx1"/>
                </a:solidFill>
                <a:latin typeface="楷体" panose="02010609060101010101" pitchFamily="49" charset="-122"/>
                <a:ea typeface="楷体" panose="02010609060101010101" pitchFamily="49" charset="-122"/>
              </a:rPr>
              <a:t>低噪放结构</a:t>
            </a:r>
            <a:r>
              <a:rPr lang="zh-CN" altLang="zh-CN" sz="1000" dirty="0">
                <a:solidFill>
                  <a:schemeClr val="tx1"/>
                </a:solidFill>
                <a:latin typeface="楷体" panose="02010609060101010101" pitchFamily="49" charset="-122"/>
                <a:ea typeface="楷体" panose="02010609060101010101" pitchFamily="49" charset="-122"/>
              </a:rPr>
              <a:t>与测试结果</a:t>
            </a:r>
            <a:endParaRPr lang="zh-CN" altLang="en-US" sz="1000" dirty="0">
              <a:solidFill>
                <a:schemeClr val="tx1"/>
              </a:solidFill>
              <a:latin typeface="楷体" panose="02010609060101010101" pitchFamily="49" charset="-122"/>
              <a:ea typeface="楷体" panose="02010609060101010101" pitchFamily="49" charset="-122"/>
            </a:endParaRPr>
          </a:p>
        </p:txBody>
      </p:sp>
      <p:cxnSp>
        <p:nvCxnSpPr>
          <p:cNvPr id="42" name="直接箭头连接符 41"/>
          <p:cNvCxnSpPr/>
          <p:nvPr/>
        </p:nvCxnSpPr>
        <p:spPr>
          <a:xfrm flipH="1">
            <a:off x="4406900" y="5991571"/>
            <a:ext cx="2802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4333871" y="5760570"/>
            <a:ext cx="444302" cy="246221"/>
          </a:xfrm>
          <a:prstGeom prst="rect">
            <a:avLst/>
          </a:prstGeom>
          <a:noFill/>
        </p:spPr>
        <p:txBody>
          <a:bodyPr wrap="square" rtlCol="0">
            <a:spAutoFit/>
          </a:bodyPr>
          <a:lstStyle/>
          <a:p>
            <a:r>
              <a:rPr lang="zh-CN" altLang="en-US" sz="1000" dirty="0">
                <a:latin typeface="楷体" panose="02010609060101010101" pitchFamily="49" charset="-122"/>
                <a:ea typeface="楷体" panose="02010609060101010101" pitchFamily="49" charset="-122"/>
              </a:rPr>
              <a:t>进而</a:t>
            </a:r>
            <a:endParaRPr lang="zh-CN" altLang="en-US" sz="1000" dirty="0">
              <a:latin typeface="楷体" panose="02010609060101010101" pitchFamily="49" charset="-122"/>
              <a:ea typeface="楷体" panose="02010609060101010101" pitchFamily="49" charset="-122"/>
            </a:endParaRPr>
          </a:p>
        </p:txBody>
      </p:sp>
      <p:cxnSp>
        <p:nvCxnSpPr>
          <p:cNvPr id="47" name="直接箭头连接符 46"/>
          <p:cNvCxnSpPr/>
          <p:nvPr/>
        </p:nvCxnSpPr>
        <p:spPr>
          <a:xfrm flipV="1">
            <a:off x="5295517" y="5576139"/>
            <a:ext cx="0" cy="181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环形箭头 62"/>
          <p:cNvSpPr/>
          <p:nvPr/>
        </p:nvSpPr>
        <p:spPr>
          <a:xfrm rot="1628329">
            <a:off x="2900112" y="3549810"/>
            <a:ext cx="479381" cy="484536"/>
          </a:xfrm>
          <a:prstGeom prst="circularArrow">
            <a:avLst>
              <a:gd name="adj1" fmla="val 11874"/>
              <a:gd name="adj2" fmla="val 1636547"/>
              <a:gd name="adj3" fmla="val 4313311"/>
              <a:gd name="adj4" fmla="val 12296862"/>
              <a:gd name="adj5" fmla="val 12500"/>
            </a:avLst>
          </a:prstGeom>
          <a:solidFill>
            <a:srgbClr val="0043A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custDataLst>
      <p:tags r:id="rId1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圆角 108"/>
          <p:cNvSpPr/>
          <p:nvPr>
            <p:custDataLst>
              <p:tags r:id="rId1"/>
            </p:custDataLst>
          </p:nvPr>
        </p:nvSpPr>
        <p:spPr>
          <a:xfrm>
            <a:off x="445135" y="3319145"/>
            <a:ext cx="4780915" cy="343662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noFill/>
              <a:effectLst/>
              <a:uLnTx/>
              <a:uFillTx/>
              <a:latin typeface="Arial" panose="020B0604020202090204"/>
              <a:ea typeface="微软雅黑"/>
              <a:cs typeface="+mn-cs"/>
            </a:endParaRPr>
          </a:p>
        </p:txBody>
      </p:sp>
      <p:sp>
        <p:nvSpPr>
          <p:cNvPr id="67" name="矩形: 圆角 108"/>
          <p:cNvSpPr/>
          <p:nvPr>
            <p:custDataLst>
              <p:tags r:id="rId2"/>
            </p:custDataLst>
          </p:nvPr>
        </p:nvSpPr>
        <p:spPr>
          <a:xfrm>
            <a:off x="6096000" y="3319145"/>
            <a:ext cx="6038850" cy="343662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noFill/>
              <a:effectLst/>
              <a:uLnTx/>
              <a:uFillTx/>
              <a:latin typeface="Arial" panose="020B0604020202090204"/>
              <a:ea typeface="微软雅黑"/>
              <a:cs typeface="+mn-cs"/>
            </a:endParaRPr>
          </a:p>
        </p:txBody>
      </p:sp>
      <p:pic>
        <p:nvPicPr>
          <p:cNvPr id="11" name="图片 10"/>
          <p:cNvPicPr>
            <a:picLocks noChangeAspect="1"/>
          </p:cNvPicPr>
          <p:nvPr/>
        </p:nvPicPr>
        <p:blipFill>
          <a:blip r:embed="rId3"/>
          <a:stretch>
            <a:fillRect/>
          </a:stretch>
        </p:blipFill>
        <p:spPr>
          <a:xfrm>
            <a:off x="8025130" y="1045210"/>
            <a:ext cx="1383665" cy="1080770"/>
          </a:xfrm>
          <a:prstGeom prst="rect">
            <a:avLst/>
          </a:prstGeom>
        </p:spPr>
      </p:pic>
      <p:pic>
        <p:nvPicPr>
          <p:cNvPr id="24" name="图片 23"/>
          <p:cNvPicPr>
            <a:picLocks noChangeAspect="1"/>
          </p:cNvPicPr>
          <p:nvPr/>
        </p:nvPicPr>
        <p:blipFill>
          <a:blip r:embed="rId4"/>
          <a:stretch>
            <a:fillRect/>
          </a:stretch>
        </p:blipFill>
        <p:spPr>
          <a:xfrm>
            <a:off x="9758045" y="1049655"/>
            <a:ext cx="1372870" cy="1076960"/>
          </a:xfrm>
          <a:prstGeom prst="rect">
            <a:avLst/>
          </a:prstGeom>
        </p:spPr>
      </p:pic>
      <p:sp>
        <p:nvSpPr>
          <p:cNvPr id="7" name="圆角矩形 34"/>
          <p:cNvSpPr/>
          <p:nvPr>
            <p:custDataLst>
              <p:tags r:id="rId5"/>
            </p:custDataLst>
          </p:nvPr>
        </p:nvSpPr>
        <p:spPr>
          <a:xfrm>
            <a:off x="7153275" y="835025"/>
            <a:ext cx="536575" cy="1868805"/>
          </a:xfrm>
          <a:prstGeom prst="roundRect">
            <a:avLst>
              <a:gd name="adj" fmla="val 50000"/>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marL="338455" marR="0" lvl="0" indent="-234950" algn="ctr" defTabSz="914400" rtl="0" eaLnBrk="0" fontAlgn="auto" latinLnBrk="0" hangingPunct="1">
              <a:lnSpc>
                <a:spcPct val="100000"/>
              </a:lnSpc>
              <a:spcBef>
                <a:spcPts val="900"/>
              </a:spcBef>
              <a:spcAft>
                <a:spcPts val="0"/>
              </a:spcAft>
              <a:buClrTx/>
              <a:buSzTx/>
              <a:buFontTx/>
              <a:buNone/>
              <a:defRPr/>
            </a:pPr>
            <a:endParaRPr kumimoji="0" lang="zh-CN" altLang="en-US" sz="2000" b="1" i="0" u="none" strike="noStrike" kern="100" cap="none" spc="30" normalizeH="0" baseline="0" noProof="0" dirty="0">
              <a:ln>
                <a:noFill/>
              </a:ln>
              <a:solidFill>
                <a:prstClr val="black"/>
              </a:solidFill>
              <a:effectLst/>
              <a:uLnTx/>
              <a:uFillTx/>
              <a:latin typeface="微软雅黑" panose="020B0503020204020204" charset="-122"/>
              <a:ea typeface="微软雅黑" panose="020B0503020204020204" charset="-122"/>
              <a:cs typeface="Times New Roman" panose="02020503050405090304" pitchFamily="18" charset="0"/>
              <a:sym typeface="+mn-ea"/>
            </a:endParaRPr>
          </a:p>
        </p:txBody>
      </p:sp>
      <p:sp>
        <p:nvSpPr>
          <p:cNvPr id="30" name="文本框 29"/>
          <p:cNvSpPr txBox="1"/>
          <p:nvPr>
            <p:custDataLst>
              <p:tags r:id="rId6"/>
            </p:custDataLst>
          </p:nvPr>
        </p:nvSpPr>
        <p:spPr>
          <a:xfrm>
            <a:off x="7174865" y="1007745"/>
            <a:ext cx="485775" cy="1873885"/>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00" cap="none" spc="0" normalizeH="0" baseline="0" noProof="0" dirty="0">
                <a:ln>
                  <a:noFill/>
                </a:ln>
                <a:solidFill>
                  <a:srgbClr val="FFFFFF"/>
                </a:solidFill>
                <a:effectLst/>
                <a:uLnTx/>
                <a:uFillTx/>
                <a:latin typeface="微软雅黑" panose="020B0503020204020204" charset="-122"/>
                <a:ea typeface="微软雅黑" panose="020B0503020204020204" charset="-122"/>
                <a:cs typeface="Times New Roman" panose="02020503050405090304" pitchFamily="18" charset="0"/>
              </a:rPr>
              <a:t>非线性失真</a:t>
            </a:r>
            <a:endParaRPr kumimoji="0" lang="zh-CN" altLang="en-US" sz="1800" b="1" i="0" u="none" strike="noStrike" kern="100" cap="none" spc="0" normalizeH="0" baseline="0" noProof="0" dirty="0">
              <a:ln>
                <a:noFill/>
              </a:ln>
              <a:solidFill>
                <a:srgbClr val="FFFFFF"/>
              </a:solidFill>
              <a:effectLst/>
              <a:uLnTx/>
              <a:uFillTx/>
              <a:latin typeface="微软雅黑" panose="020B0503020204020204" charset="-122"/>
              <a:ea typeface="微软雅黑" panose="020B0503020204020204" charset="-122"/>
              <a:cs typeface="Times New Roman" panose="02020503050405090304" pitchFamily="18" charset="0"/>
            </a:endParaRPr>
          </a:p>
        </p:txBody>
      </p:sp>
      <p:sp>
        <p:nvSpPr>
          <p:cNvPr id="12" name="矩形: 圆角 23"/>
          <p:cNvSpPr/>
          <p:nvPr>
            <p:custDataLst>
              <p:tags r:id="rId7"/>
            </p:custDataLst>
          </p:nvPr>
        </p:nvSpPr>
        <p:spPr>
          <a:xfrm>
            <a:off x="7160260" y="845820"/>
            <a:ext cx="4370705" cy="190119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noFill/>
              <a:effectLst/>
              <a:uLnTx/>
              <a:uFillTx/>
              <a:latin typeface="Arial" panose="020B0604020202090204"/>
              <a:ea typeface="微软雅黑"/>
              <a:cs typeface="+mn-cs"/>
            </a:endParaRPr>
          </a:p>
        </p:txBody>
      </p:sp>
      <p:sp>
        <p:nvSpPr>
          <p:cNvPr id="20" name="文本框 6"/>
          <p:cNvSpPr txBox="1"/>
          <p:nvPr>
            <p:custDataLst>
              <p:tags r:id="rId8"/>
            </p:custDataLst>
          </p:nvPr>
        </p:nvSpPr>
        <p:spPr>
          <a:xfrm>
            <a:off x="647700" y="83820"/>
            <a:ext cx="1131633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Pct val="100000"/>
              <a:buFontTx/>
              <a:buNone/>
              <a:defRPr/>
            </a:pPr>
            <a:r>
              <a:rPr kumimoji="0" lang="zh-CN" altLang="en-US" sz="30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rPr>
              <a:t>研究内容二：超宽带超线性基带信号处理技术</a:t>
            </a:r>
            <a:endParaRPr kumimoji="0" lang="zh-CN" altLang="en-US" sz="30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endParaRPr>
          </a:p>
        </p:txBody>
      </p:sp>
      <p:sp>
        <p:nvSpPr>
          <p:cNvPr id="33" name="流程图: 可选过程 32"/>
          <p:cNvSpPr/>
          <p:nvPr/>
        </p:nvSpPr>
        <p:spPr>
          <a:xfrm>
            <a:off x="5123180" y="947420"/>
            <a:ext cx="1823085" cy="1466215"/>
          </a:xfrm>
          <a:prstGeom prst="flowChartAlternateProcess">
            <a:avLst/>
          </a:prstGeom>
          <a:solidFill>
            <a:schemeClr val="accent1">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cs"/>
            </a:endParaRPr>
          </a:p>
        </p:txBody>
      </p:sp>
      <p:sp>
        <p:nvSpPr>
          <p:cNvPr id="38" name="文本框 37"/>
          <p:cNvSpPr txBox="1"/>
          <p:nvPr/>
        </p:nvSpPr>
        <p:spPr>
          <a:xfrm>
            <a:off x="5287645" y="1049655"/>
            <a:ext cx="1519555" cy="1363345"/>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sym typeface="+mn-ea"/>
              </a:rPr>
              <a:t>采不准</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sym typeface="+mn-ea"/>
              </a:rPr>
              <a:t>传不稳</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sym typeface="+mn-ea"/>
            </a:endParaRPr>
          </a:p>
        </p:txBody>
      </p:sp>
      <p:pic>
        <p:nvPicPr>
          <p:cNvPr id="55" name="图片 54"/>
          <p:cNvPicPr>
            <a:picLocks noChangeAspect="1"/>
          </p:cNvPicPr>
          <p:nvPr/>
        </p:nvPicPr>
        <p:blipFill>
          <a:blip r:embed="rId9"/>
          <a:stretch>
            <a:fillRect/>
          </a:stretch>
        </p:blipFill>
        <p:spPr>
          <a:xfrm>
            <a:off x="10819765" y="3922395"/>
            <a:ext cx="1296670" cy="1011555"/>
          </a:xfrm>
          <a:prstGeom prst="rect">
            <a:avLst/>
          </a:prstGeom>
        </p:spPr>
      </p:pic>
      <p:pic>
        <p:nvPicPr>
          <p:cNvPr id="65" name="图片 64"/>
          <p:cNvPicPr>
            <a:picLocks noChangeAspect="1"/>
          </p:cNvPicPr>
          <p:nvPr/>
        </p:nvPicPr>
        <p:blipFill>
          <a:blip r:embed="rId10"/>
          <a:stretch>
            <a:fillRect/>
          </a:stretch>
        </p:blipFill>
        <p:spPr>
          <a:xfrm>
            <a:off x="10803890" y="5434965"/>
            <a:ext cx="1312545" cy="999490"/>
          </a:xfrm>
          <a:prstGeom prst="rect">
            <a:avLst/>
          </a:prstGeom>
        </p:spPr>
      </p:pic>
      <p:sp>
        <p:nvSpPr>
          <p:cNvPr id="66" name="下箭头 65"/>
          <p:cNvSpPr/>
          <p:nvPr/>
        </p:nvSpPr>
        <p:spPr>
          <a:xfrm>
            <a:off x="11421745" y="5043170"/>
            <a:ext cx="152400" cy="314325"/>
          </a:xfrm>
          <a:prstGeom prst="downArrow">
            <a:avLst/>
          </a:prstGeom>
          <a:solidFill>
            <a:schemeClr val="accent1">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cs"/>
            </a:endParaRPr>
          </a:p>
        </p:txBody>
      </p:sp>
      <p:sp>
        <p:nvSpPr>
          <p:cNvPr id="68" name="圆角矩形 67"/>
          <p:cNvSpPr/>
          <p:nvPr>
            <p:custDataLst>
              <p:tags r:id="rId11"/>
            </p:custDataLst>
          </p:nvPr>
        </p:nvSpPr>
        <p:spPr>
          <a:xfrm>
            <a:off x="9479915" y="3533140"/>
            <a:ext cx="2482215" cy="264160"/>
          </a:xfrm>
          <a:prstGeom prst="roundRect">
            <a:avLst>
              <a:gd name="adj" fmla="val 50000"/>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05EC6"/>
              </a:buClr>
              <a:buSzTx/>
              <a:buFontTx/>
              <a:buNone/>
              <a:defRPr/>
            </a:pPr>
            <a:r>
              <a:rPr kumimoji="0" lang="zh-CN" altLang="en-US" sz="1200" b="1" i="0" u="none" strike="noStrike" kern="100" cap="none" spc="0" normalizeH="0" baseline="0" noProof="0" dirty="0">
                <a:ln>
                  <a:noFill/>
                </a:ln>
                <a:solidFill>
                  <a:srgbClr val="FFFFFF"/>
                </a:solidFill>
                <a:effectLst/>
                <a:uLnTx/>
                <a:uFillTx/>
                <a:latin typeface="微软雅黑" panose="020B0503020204020204" charset="-122"/>
                <a:ea typeface="微软雅黑" panose="020B0503020204020204" charset="-122"/>
                <a:cs typeface="Times New Roman" panose="02020503050405090304" pitchFamily="18" charset="0"/>
                <a:sym typeface="+mn-ea"/>
              </a:rPr>
              <a:t>交调，谐波分量被抑制</a:t>
            </a:r>
            <a:endParaRPr kumimoji="0" lang="zh-CN" altLang="en-US" sz="1200" b="1" i="0" u="none" strike="noStrike" kern="100" cap="none" spc="30" normalizeH="0" baseline="0" noProof="0" dirty="0">
              <a:ln>
                <a:noFill/>
              </a:ln>
              <a:solidFill>
                <a:srgbClr val="FFFFFF"/>
              </a:solidFill>
              <a:effectLst/>
              <a:uLnTx/>
              <a:uFillTx/>
              <a:latin typeface="微软雅黑" panose="020B0503020204020204" charset="-122"/>
              <a:ea typeface="微软雅黑" panose="020B0503020204020204" charset="-122"/>
              <a:cs typeface="Times New Roman" panose="02020503050405090304" pitchFamily="18" charset="0"/>
              <a:sym typeface="+mn-ea"/>
            </a:endParaRPr>
          </a:p>
        </p:txBody>
      </p:sp>
      <p:sp>
        <p:nvSpPr>
          <p:cNvPr id="71" name="下箭头 70"/>
          <p:cNvSpPr/>
          <p:nvPr/>
        </p:nvSpPr>
        <p:spPr>
          <a:xfrm>
            <a:off x="10015855" y="5043170"/>
            <a:ext cx="152400" cy="314325"/>
          </a:xfrm>
          <a:prstGeom prst="downArrow">
            <a:avLst/>
          </a:prstGeom>
          <a:solidFill>
            <a:schemeClr val="accent1">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cs"/>
            </a:endParaRPr>
          </a:p>
        </p:txBody>
      </p:sp>
      <p:pic>
        <p:nvPicPr>
          <p:cNvPr id="83" name="图片 82"/>
          <p:cNvPicPr>
            <a:picLocks noChangeAspect="1"/>
          </p:cNvPicPr>
          <p:nvPr/>
        </p:nvPicPr>
        <p:blipFill>
          <a:blip r:embed="rId12"/>
          <a:stretch>
            <a:fillRect/>
          </a:stretch>
        </p:blipFill>
        <p:spPr>
          <a:xfrm>
            <a:off x="9351645" y="3933825"/>
            <a:ext cx="1320800" cy="1000125"/>
          </a:xfrm>
          <a:prstGeom prst="rect">
            <a:avLst/>
          </a:prstGeom>
        </p:spPr>
      </p:pic>
      <p:pic>
        <p:nvPicPr>
          <p:cNvPr id="85" name="图片 84"/>
          <p:cNvPicPr>
            <a:picLocks noChangeAspect="1"/>
          </p:cNvPicPr>
          <p:nvPr/>
        </p:nvPicPr>
        <p:blipFill>
          <a:blip r:embed="rId13"/>
          <a:stretch>
            <a:fillRect/>
          </a:stretch>
        </p:blipFill>
        <p:spPr>
          <a:xfrm>
            <a:off x="9344025" y="5443220"/>
            <a:ext cx="1328420" cy="991235"/>
          </a:xfrm>
          <a:prstGeom prst="rect">
            <a:avLst/>
          </a:prstGeom>
        </p:spPr>
      </p:pic>
      <p:pic>
        <p:nvPicPr>
          <p:cNvPr id="87" name="图片 86"/>
          <p:cNvPicPr>
            <a:picLocks noChangeAspect="1"/>
          </p:cNvPicPr>
          <p:nvPr/>
        </p:nvPicPr>
        <p:blipFill>
          <a:blip r:embed="rId14"/>
          <a:stretch>
            <a:fillRect/>
          </a:stretch>
        </p:blipFill>
        <p:spPr>
          <a:xfrm>
            <a:off x="6233795" y="3864610"/>
            <a:ext cx="1374775" cy="1069340"/>
          </a:xfrm>
          <a:prstGeom prst="rect">
            <a:avLst/>
          </a:prstGeom>
        </p:spPr>
      </p:pic>
      <p:pic>
        <p:nvPicPr>
          <p:cNvPr id="88" name="图片 87"/>
          <p:cNvPicPr>
            <a:picLocks noChangeAspect="1"/>
          </p:cNvPicPr>
          <p:nvPr/>
        </p:nvPicPr>
        <p:blipFill>
          <a:blip r:embed="rId15"/>
          <a:stretch>
            <a:fillRect/>
          </a:stretch>
        </p:blipFill>
        <p:spPr>
          <a:xfrm>
            <a:off x="6233795" y="5364480"/>
            <a:ext cx="1374775" cy="1069975"/>
          </a:xfrm>
          <a:prstGeom prst="rect">
            <a:avLst/>
          </a:prstGeom>
        </p:spPr>
      </p:pic>
      <p:sp>
        <p:nvSpPr>
          <p:cNvPr id="91" name="文本框 90"/>
          <p:cNvSpPr txBox="1"/>
          <p:nvPr/>
        </p:nvSpPr>
        <p:spPr>
          <a:xfrm>
            <a:off x="6421755" y="5537200"/>
            <a:ext cx="527685" cy="208915"/>
          </a:xfrm>
          <a:prstGeom prst="rect">
            <a:avLst/>
          </a:prstGeom>
          <a:solidFill>
            <a:schemeClr val="bg2"/>
          </a:solidFill>
        </p:spPr>
        <p:txBody>
          <a:bodyPr wrap="square">
            <a:noAutofit/>
          </a:bodyPr>
          <a:lstStyle/>
          <a:p>
            <a:pPr marL="0" marR="0" lvl="0" indent="0" algn="ctr" defTabSz="914400" rtl="0" eaLnBrk="1" fontAlgn="auto" latinLnBrk="0" hangingPunct="1">
              <a:lnSpc>
                <a:spcPct val="100000"/>
              </a:lnSpc>
              <a:spcBef>
                <a:spcPts val="0"/>
              </a:spcBef>
              <a:spcAft>
                <a:spcPts val="0"/>
              </a:spcAft>
              <a:buClr>
                <a:srgbClr val="005EC6"/>
              </a:buClr>
              <a:buSzTx/>
              <a:buFontTx/>
              <a:buNone/>
              <a:defRPr/>
            </a:pPr>
            <a:r>
              <a:rPr kumimoji="0" lang="en-US" altLang="zh-CN" sz="700" b="0" i="0" u="none" strike="noStrike" kern="1200" cap="none" spc="0" normalizeH="0" baseline="0" noProof="0" dirty="0">
                <a:ln>
                  <a:noFill/>
                </a:ln>
                <a:solidFill>
                  <a:prstClr val="black"/>
                </a:solidFill>
                <a:effectLst/>
                <a:uLnTx/>
                <a:uFillTx/>
                <a:latin typeface="微软雅黑"/>
                <a:ea typeface="微软雅黑"/>
                <a:cs typeface="+mn-cs"/>
              </a:rPr>
              <a:t>AM/AM</a:t>
            </a:r>
            <a:endParaRPr kumimoji="0" lang="en-US" altLang="zh-CN" sz="700" b="0" i="0" u="none" strike="noStrike" kern="1200" cap="none" spc="0" normalizeH="0" baseline="0" noProof="0" dirty="0">
              <a:ln>
                <a:noFill/>
              </a:ln>
              <a:solidFill>
                <a:prstClr val="black"/>
              </a:solidFill>
              <a:effectLst/>
              <a:uLnTx/>
              <a:uFillTx/>
              <a:latin typeface="微软雅黑"/>
              <a:ea typeface="微软雅黑"/>
              <a:cs typeface="+mn-cs"/>
            </a:endParaRPr>
          </a:p>
        </p:txBody>
      </p:sp>
      <p:pic>
        <p:nvPicPr>
          <p:cNvPr id="72" name="图片 1" descr="4"/>
          <p:cNvPicPr>
            <a:picLocks noChangeAspect="1"/>
          </p:cNvPicPr>
          <p:nvPr/>
        </p:nvPicPr>
        <p:blipFill>
          <a:blip r:embed="rId16"/>
          <a:srcRect r="6212" b="2441"/>
          <a:stretch>
            <a:fillRect/>
          </a:stretch>
        </p:blipFill>
        <p:spPr>
          <a:xfrm>
            <a:off x="7701280" y="3922395"/>
            <a:ext cx="1597660" cy="928370"/>
          </a:xfrm>
          <a:prstGeom prst="rect">
            <a:avLst/>
          </a:prstGeom>
        </p:spPr>
      </p:pic>
      <p:pic>
        <p:nvPicPr>
          <p:cNvPr id="73" name="图片 5" descr="5"/>
          <p:cNvPicPr>
            <a:picLocks noChangeAspect="1"/>
          </p:cNvPicPr>
          <p:nvPr/>
        </p:nvPicPr>
        <p:blipFill>
          <a:blip r:embed="rId17"/>
          <a:stretch>
            <a:fillRect/>
          </a:stretch>
        </p:blipFill>
        <p:spPr>
          <a:xfrm>
            <a:off x="7701280" y="5575935"/>
            <a:ext cx="1367790" cy="998855"/>
          </a:xfrm>
          <a:prstGeom prst="rect">
            <a:avLst/>
          </a:prstGeom>
        </p:spPr>
      </p:pic>
      <p:sp>
        <p:nvSpPr>
          <p:cNvPr id="76" name="圆角矩形 34"/>
          <p:cNvSpPr/>
          <p:nvPr>
            <p:custDataLst>
              <p:tags r:id="rId18"/>
            </p:custDataLst>
          </p:nvPr>
        </p:nvSpPr>
        <p:spPr>
          <a:xfrm>
            <a:off x="6328410" y="3533140"/>
            <a:ext cx="1280160" cy="244475"/>
          </a:xfrm>
          <a:prstGeom prst="roundRect">
            <a:avLst>
              <a:gd name="adj" fmla="val 50000"/>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fontScale="25000" lnSpcReduction="20000"/>
          </a:bodyPr>
          <a:lstStyle/>
          <a:p>
            <a:pPr marL="338455" marR="0" lvl="0" indent="-234950" algn="ctr" defTabSz="914400" rtl="0" eaLnBrk="0" fontAlgn="auto" latinLnBrk="0" hangingPunct="1">
              <a:lnSpc>
                <a:spcPct val="100000"/>
              </a:lnSpc>
              <a:spcBef>
                <a:spcPts val="900"/>
              </a:spcBef>
              <a:spcAft>
                <a:spcPts val="0"/>
              </a:spcAft>
              <a:buClrTx/>
              <a:buSzTx/>
              <a:buFontTx/>
              <a:buNone/>
              <a:defRPr/>
            </a:pPr>
            <a:endParaRPr kumimoji="0" lang="zh-CN" altLang="en-US" sz="2000" b="1" i="0" u="none" strike="noStrike" kern="100" cap="none" spc="30" normalizeH="0" baseline="0" noProof="0" dirty="0">
              <a:ln>
                <a:noFill/>
              </a:ln>
              <a:solidFill>
                <a:prstClr val="black"/>
              </a:solidFill>
              <a:effectLst/>
              <a:uLnTx/>
              <a:uFillTx/>
              <a:latin typeface="微软雅黑" panose="020B0503020204020204" charset="-122"/>
              <a:ea typeface="微软雅黑" panose="020B0503020204020204" charset="-122"/>
              <a:cs typeface="Times New Roman" panose="02020503050405090304" pitchFamily="18" charset="0"/>
              <a:sym typeface="+mn-ea"/>
            </a:endParaRPr>
          </a:p>
        </p:txBody>
      </p:sp>
      <p:sp>
        <p:nvSpPr>
          <p:cNvPr id="77" name="文本框 76"/>
          <p:cNvSpPr txBox="1"/>
          <p:nvPr>
            <p:custDataLst>
              <p:tags r:id="rId19"/>
            </p:custDataLst>
          </p:nvPr>
        </p:nvSpPr>
        <p:spPr>
          <a:xfrm>
            <a:off x="6006465" y="3526790"/>
            <a:ext cx="1923415" cy="243840"/>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00" cap="none" spc="0" normalizeH="0" baseline="0" noProof="0" dirty="0">
                <a:ln>
                  <a:noFill/>
                </a:ln>
                <a:solidFill>
                  <a:srgbClr val="FFFFFF"/>
                </a:solidFill>
                <a:effectLst/>
                <a:uLnTx/>
                <a:uFillTx/>
                <a:latin typeface="微软雅黑" panose="020B0503020204020204" charset="-122"/>
                <a:ea typeface="微软雅黑" panose="020B0503020204020204" charset="-122"/>
                <a:cs typeface="Times New Roman" panose="02020503050405090304" pitchFamily="18" charset="0"/>
              </a:rPr>
              <a:t>带外泄露被抑制</a:t>
            </a:r>
            <a:endParaRPr kumimoji="0" lang="zh-CN" altLang="en-US" sz="1200" b="1" i="0" u="none" strike="noStrike" kern="100" cap="none" spc="0" normalizeH="0" baseline="0" noProof="0" dirty="0">
              <a:ln>
                <a:noFill/>
              </a:ln>
              <a:solidFill>
                <a:srgbClr val="FFFFFF"/>
              </a:solidFill>
              <a:effectLst/>
              <a:uLnTx/>
              <a:uFillTx/>
              <a:latin typeface="微软雅黑" panose="020B0503020204020204" charset="-122"/>
              <a:ea typeface="微软雅黑" panose="020B0503020204020204" charset="-122"/>
              <a:cs typeface="Times New Roman" panose="02020503050405090304" pitchFamily="18" charset="0"/>
            </a:endParaRPr>
          </a:p>
        </p:txBody>
      </p:sp>
      <p:sp>
        <p:nvSpPr>
          <p:cNvPr id="80" name="文本框 79"/>
          <p:cNvSpPr txBox="1"/>
          <p:nvPr>
            <p:custDataLst>
              <p:tags r:id="rId20"/>
            </p:custDataLst>
          </p:nvPr>
        </p:nvSpPr>
        <p:spPr>
          <a:xfrm>
            <a:off x="3713480" y="5718175"/>
            <a:ext cx="295275" cy="1170940"/>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00" cap="none" spc="0" normalizeH="0" baseline="0" noProof="0" dirty="0">
                <a:ln>
                  <a:noFill/>
                </a:ln>
                <a:solidFill>
                  <a:srgbClr val="FFFFFF"/>
                </a:solidFill>
                <a:effectLst/>
                <a:uLnTx/>
                <a:uFillTx/>
                <a:latin typeface="微软雅黑" panose="020B0503020204020204" charset="-122"/>
                <a:ea typeface="微软雅黑" panose="020B0503020204020204" charset="-122"/>
                <a:cs typeface="Times New Roman" panose="02020503050405090304" pitchFamily="18" charset="0"/>
              </a:rPr>
              <a:t>线性范围扩大</a:t>
            </a:r>
            <a:endParaRPr kumimoji="0" lang="zh-CN" altLang="en-US" sz="900" b="1" i="0" u="none" strike="noStrike" kern="100" cap="none" spc="0" normalizeH="0" baseline="0" noProof="0" dirty="0">
              <a:ln>
                <a:noFill/>
              </a:ln>
              <a:solidFill>
                <a:srgbClr val="FFFFFF"/>
              </a:solidFill>
              <a:effectLst/>
              <a:uLnTx/>
              <a:uFillTx/>
              <a:latin typeface="微软雅黑" panose="020B0503020204020204" charset="-122"/>
              <a:ea typeface="微软雅黑" panose="020B0503020204020204" charset="-122"/>
              <a:cs typeface="Times New Roman" panose="02020503050405090304" pitchFamily="18" charset="0"/>
            </a:endParaRPr>
          </a:p>
        </p:txBody>
      </p:sp>
      <p:sp>
        <p:nvSpPr>
          <p:cNvPr id="89" name="下箭头 88"/>
          <p:cNvSpPr/>
          <p:nvPr/>
        </p:nvSpPr>
        <p:spPr>
          <a:xfrm>
            <a:off x="8462645" y="5128895"/>
            <a:ext cx="75565" cy="22860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cs"/>
            </a:endParaRPr>
          </a:p>
        </p:txBody>
      </p:sp>
      <p:sp>
        <p:nvSpPr>
          <p:cNvPr id="92" name="矩形 91"/>
          <p:cNvSpPr/>
          <p:nvPr/>
        </p:nvSpPr>
        <p:spPr>
          <a:xfrm>
            <a:off x="8230870" y="2225040"/>
            <a:ext cx="3057525" cy="353695"/>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a:ln>
                  <a:noFill/>
                </a:ln>
                <a:solidFill>
                  <a:srgbClr val="4874CB">
                    <a:lumMod val="75000"/>
                  </a:srgbClr>
                </a:solidFill>
                <a:effectLst/>
                <a:uLnTx/>
                <a:uFillTx/>
                <a:latin typeface="微软雅黑"/>
                <a:ea typeface="微软雅黑"/>
                <a:cs typeface="+mn-cs"/>
                <a:sym typeface="+mn-ea"/>
              </a:rPr>
              <a:t>环境噪声、信道衰减、非线性元件造成</a:t>
            </a:r>
            <a:endParaRPr kumimoji="0" lang="zh-CN" altLang="en-US" sz="1200" b="1" i="0" u="none" strike="noStrike" kern="1200" cap="none" spc="0" normalizeH="0" baseline="0" noProof="0" dirty="0">
              <a:ln>
                <a:noFill/>
              </a:ln>
              <a:solidFill>
                <a:srgbClr val="4874CB">
                  <a:lumMod val="75000"/>
                </a:srgbClr>
              </a:solidFill>
              <a:effectLst/>
              <a:uLnTx/>
              <a:uFillTx/>
              <a:latin typeface="微软雅黑"/>
              <a:ea typeface="微软雅黑"/>
              <a:cs typeface="+mn-cs"/>
              <a:sym typeface="+mn-ea"/>
            </a:endParaRPr>
          </a:p>
        </p:txBody>
      </p:sp>
      <p:sp>
        <p:nvSpPr>
          <p:cNvPr id="95" name="圆角矩形 34"/>
          <p:cNvSpPr/>
          <p:nvPr>
            <p:custDataLst>
              <p:tags r:id="rId21"/>
            </p:custDataLst>
          </p:nvPr>
        </p:nvSpPr>
        <p:spPr>
          <a:xfrm>
            <a:off x="555625" y="791845"/>
            <a:ext cx="536575" cy="1935480"/>
          </a:xfrm>
          <a:prstGeom prst="roundRect">
            <a:avLst>
              <a:gd name="adj" fmla="val 50000"/>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marL="338455" marR="0" lvl="0" indent="-234950" algn="ctr" defTabSz="914400" rtl="0" eaLnBrk="0" fontAlgn="auto" latinLnBrk="0" hangingPunct="1">
              <a:lnSpc>
                <a:spcPct val="100000"/>
              </a:lnSpc>
              <a:spcBef>
                <a:spcPts val="900"/>
              </a:spcBef>
              <a:spcAft>
                <a:spcPts val="0"/>
              </a:spcAft>
              <a:buClrTx/>
              <a:buSzTx/>
              <a:buFontTx/>
              <a:buNone/>
              <a:defRPr/>
            </a:pPr>
            <a:endParaRPr kumimoji="0" lang="zh-CN" altLang="en-US" sz="2000" b="1" i="0" u="none" strike="noStrike" kern="100" cap="none" spc="30" normalizeH="0" baseline="0" noProof="0" dirty="0">
              <a:ln>
                <a:noFill/>
              </a:ln>
              <a:solidFill>
                <a:prstClr val="black"/>
              </a:solidFill>
              <a:effectLst/>
              <a:uLnTx/>
              <a:uFillTx/>
              <a:latin typeface="微软雅黑" panose="020B0503020204020204" charset="-122"/>
              <a:ea typeface="微软雅黑" panose="020B0503020204020204" charset="-122"/>
              <a:cs typeface="Times New Roman" panose="02020503050405090304" pitchFamily="18" charset="0"/>
              <a:sym typeface="+mn-ea"/>
            </a:endParaRPr>
          </a:p>
        </p:txBody>
      </p:sp>
      <p:sp>
        <p:nvSpPr>
          <p:cNvPr id="96" name="矩形: 圆角 23"/>
          <p:cNvSpPr/>
          <p:nvPr>
            <p:custDataLst>
              <p:tags r:id="rId22"/>
            </p:custDataLst>
          </p:nvPr>
        </p:nvSpPr>
        <p:spPr>
          <a:xfrm>
            <a:off x="562610" y="802640"/>
            <a:ext cx="4370705" cy="190119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noFill/>
              <a:effectLst/>
              <a:uLnTx/>
              <a:uFillTx/>
              <a:latin typeface="Arial" panose="020B0604020202090204"/>
              <a:ea typeface="微软雅黑"/>
              <a:cs typeface="+mn-cs"/>
            </a:endParaRPr>
          </a:p>
        </p:txBody>
      </p:sp>
      <p:sp>
        <p:nvSpPr>
          <p:cNvPr id="98" name="文本框 97"/>
          <p:cNvSpPr txBox="1"/>
          <p:nvPr>
            <p:custDataLst>
              <p:tags r:id="rId23"/>
            </p:custDataLst>
          </p:nvPr>
        </p:nvSpPr>
        <p:spPr>
          <a:xfrm>
            <a:off x="562610" y="810895"/>
            <a:ext cx="485775" cy="1917065"/>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00" cap="none" spc="0" normalizeH="0" baseline="0" noProof="0" dirty="0">
                <a:ln>
                  <a:noFill/>
                </a:ln>
                <a:solidFill>
                  <a:srgbClr val="FFFFFF"/>
                </a:solidFill>
                <a:effectLst/>
                <a:uLnTx/>
                <a:uFillTx/>
                <a:latin typeface="微软雅黑" panose="020B0503020204020204" charset="-122"/>
                <a:ea typeface="微软雅黑" panose="020B0503020204020204" charset="-122"/>
                <a:cs typeface="Times New Roman" panose="02020503050405090304" pitchFamily="18" charset="0"/>
              </a:rPr>
              <a:t>次奈奎斯特采样率</a:t>
            </a:r>
            <a:endParaRPr kumimoji="0" lang="zh-CN" altLang="en-US" sz="1400" b="1" i="0" u="none" strike="noStrike" kern="100" cap="none" spc="0" normalizeH="0" baseline="0" noProof="0" dirty="0">
              <a:ln>
                <a:noFill/>
              </a:ln>
              <a:solidFill>
                <a:srgbClr val="FFFFFF"/>
              </a:solidFill>
              <a:effectLst/>
              <a:uLnTx/>
              <a:uFillTx/>
              <a:latin typeface="微软雅黑" panose="020B0503020204020204" charset="-122"/>
              <a:ea typeface="微软雅黑" panose="020B0503020204020204" charset="-122"/>
              <a:cs typeface="Times New Roman" panose="02020503050405090304" pitchFamily="18" charset="0"/>
            </a:endParaRPr>
          </a:p>
        </p:txBody>
      </p:sp>
      <p:sp>
        <p:nvSpPr>
          <p:cNvPr id="99" name="右箭头 98"/>
          <p:cNvSpPr/>
          <p:nvPr/>
        </p:nvSpPr>
        <p:spPr>
          <a:xfrm>
            <a:off x="9409430" y="1601470"/>
            <a:ext cx="360680" cy="762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cs"/>
            </a:endParaRPr>
          </a:p>
        </p:txBody>
      </p:sp>
      <p:sp>
        <p:nvSpPr>
          <p:cNvPr id="102" name="矩形 101"/>
          <p:cNvSpPr/>
          <p:nvPr/>
        </p:nvSpPr>
        <p:spPr>
          <a:xfrm>
            <a:off x="1918246" y="1537643"/>
            <a:ext cx="2060575" cy="39576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sym typeface="+mn-ea"/>
              </a:rPr>
              <a:t>次奈奎斯特采样率（低采样率）</a:t>
            </a:r>
            <a:endParaRPr kumimoji="0" lang="zh-CN" altLang="en-US" sz="14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sym typeface="+mn-ea"/>
            </a:endParaRPr>
          </a:p>
        </p:txBody>
      </p:sp>
      <p:cxnSp>
        <p:nvCxnSpPr>
          <p:cNvPr id="103" name="直接连接符 102"/>
          <p:cNvCxnSpPr/>
          <p:nvPr/>
        </p:nvCxnSpPr>
        <p:spPr>
          <a:xfrm flipV="1">
            <a:off x="2958800" y="1932851"/>
            <a:ext cx="0" cy="193040"/>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1918371" y="2125756"/>
            <a:ext cx="2060614" cy="448945"/>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rPr>
              <a:t>信号信息严重缺失</a:t>
            </a:r>
            <a:endParaRPr kumimoji="0" lang="zh-CN" altLang="en-US" sz="14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endParaRPr>
          </a:p>
        </p:txBody>
      </p:sp>
      <p:sp>
        <p:nvSpPr>
          <p:cNvPr id="105" name="矩形 104"/>
          <p:cNvSpPr/>
          <p:nvPr/>
        </p:nvSpPr>
        <p:spPr>
          <a:xfrm>
            <a:off x="1393428" y="845922"/>
            <a:ext cx="1376171" cy="407954"/>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rPr>
              <a:t>低功耗</a:t>
            </a:r>
            <a:endParaRPr kumimoji="0" lang="zh-CN" altLang="en-US" sz="14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endParaRPr>
          </a:p>
        </p:txBody>
      </p:sp>
      <p:sp>
        <p:nvSpPr>
          <p:cNvPr id="106" name="矩形 105"/>
          <p:cNvSpPr/>
          <p:nvPr/>
        </p:nvSpPr>
        <p:spPr>
          <a:xfrm>
            <a:off x="3072408" y="835149"/>
            <a:ext cx="1374911" cy="403652"/>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sym typeface="+mn-ea"/>
              </a:rPr>
              <a:t>高速信号处理</a:t>
            </a:r>
            <a:endParaRPr kumimoji="0" lang="zh-CN" altLang="en-US" sz="14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endParaRPr>
          </a:p>
        </p:txBody>
      </p:sp>
      <p:grpSp>
        <p:nvGrpSpPr>
          <p:cNvPr id="118" name="组合 117"/>
          <p:cNvGrpSpPr/>
          <p:nvPr/>
        </p:nvGrpSpPr>
        <p:grpSpPr>
          <a:xfrm>
            <a:off x="2483725" y="1191929"/>
            <a:ext cx="911416" cy="141684"/>
            <a:chOff x="8928128" y="5148698"/>
            <a:chExt cx="1831656" cy="111958"/>
          </a:xfrm>
        </p:grpSpPr>
        <p:cxnSp>
          <p:nvCxnSpPr>
            <p:cNvPr id="119" name="直接连接符 118"/>
            <p:cNvCxnSpPr/>
            <p:nvPr/>
          </p:nvCxnSpPr>
          <p:spPr>
            <a:xfrm>
              <a:off x="8928128" y="5148698"/>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0759784" y="5148698"/>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8928128" y="5260656"/>
              <a:ext cx="1831656" cy="0"/>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grpSp>
      <p:grpSp>
        <p:nvGrpSpPr>
          <p:cNvPr id="122" name="组合 121"/>
          <p:cNvGrpSpPr/>
          <p:nvPr/>
        </p:nvGrpSpPr>
        <p:grpSpPr>
          <a:xfrm>
            <a:off x="2483724" y="1333614"/>
            <a:ext cx="951041" cy="203541"/>
            <a:chOff x="8588534" y="5059044"/>
            <a:chExt cx="2420014" cy="308014"/>
          </a:xfrm>
        </p:grpSpPr>
        <p:cxnSp>
          <p:nvCxnSpPr>
            <p:cNvPr id="123" name="直接连接符 122"/>
            <p:cNvCxnSpPr/>
            <p:nvPr/>
          </p:nvCxnSpPr>
          <p:spPr>
            <a:xfrm>
              <a:off x="9744829" y="5059044"/>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8588534" y="5171002"/>
              <a:ext cx="2420014" cy="0"/>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V="1">
              <a:off x="8588534" y="5171002"/>
              <a:ext cx="0" cy="193040"/>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V="1">
              <a:off x="11008548" y="5174018"/>
              <a:ext cx="0" cy="193040"/>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grpSp>
      <p:sp>
        <p:nvSpPr>
          <p:cNvPr id="108" name="圆角矩形 34"/>
          <p:cNvSpPr/>
          <p:nvPr>
            <p:custDataLst>
              <p:tags r:id="rId24"/>
            </p:custDataLst>
          </p:nvPr>
        </p:nvSpPr>
        <p:spPr>
          <a:xfrm>
            <a:off x="6328410" y="5094605"/>
            <a:ext cx="1280160" cy="262890"/>
          </a:xfrm>
          <a:prstGeom prst="roundRect">
            <a:avLst>
              <a:gd name="adj" fmla="val 50000"/>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fontScale="32500" lnSpcReduction="20000"/>
          </a:bodyPr>
          <a:lstStyle/>
          <a:p>
            <a:pPr marL="338455" marR="0" lvl="0" indent="-234950" algn="ctr" defTabSz="914400" rtl="0" eaLnBrk="0" fontAlgn="auto" latinLnBrk="0" hangingPunct="1">
              <a:lnSpc>
                <a:spcPct val="100000"/>
              </a:lnSpc>
              <a:spcBef>
                <a:spcPts val="900"/>
              </a:spcBef>
              <a:spcAft>
                <a:spcPts val="0"/>
              </a:spcAft>
              <a:buClrTx/>
              <a:buSzTx/>
              <a:buFontTx/>
              <a:buNone/>
              <a:defRPr/>
            </a:pPr>
            <a:endParaRPr kumimoji="0" lang="zh-CN" altLang="en-US" sz="2000" b="1" i="0" u="none" strike="noStrike" kern="100" cap="none" spc="30" normalizeH="0" baseline="0" noProof="0" dirty="0">
              <a:ln>
                <a:noFill/>
              </a:ln>
              <a:solidFill>
                <a:prstClr val="black"/>
              </a:solidFill>
              <a:effectLst/>
              <a:uLnTx/>
              <a:uFillTx/>
              <a:latin typeface="微软雅黑" panose="020B0503020204020204" charset="-122"/>
              <a:ea typeface="微软雅黑" panose="020B0503020204020204" charset="-122"/>
              <a:cs typeface="Times New Roman" panose="02020503050405090304" pitchFamily="18" charset="0"/>
              <a:sym typeface="+mn-ea"/>
            </a:endParaRPr>
          </a:p>
        </p:txBody>
      </p:sp>
      <p:sp>
        <p:nvSpPr>
          <p:cNvPr id="109" name="文本框 108"/>
          <p:cNvSpPr txBox="1"/>
          <p:nvPr>
            <p:custDataLst>
              <p:tags r:id="rId25"/>
            </p:custDataLst>
          </p:nvPr>
        </p:nvSpPr>
        <p:spPr>
          <a:xfrm>
            <a:off x="6006465" y="5102860"/>
            <a:ext cx="1923415" cy="243840"/>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00" cap="none" spc="0" normalizeH="0" baseline="0" noProof="0" dirty="0">
                <a:ln>
                  <a:noFill/>
                </a:ln>
                <a:solidFill>
                  <a:srgbClr val="FFFFFF"/>
                </a:solidFill>
                <a:effectLst/>
                <a:uLnTx/>
                <a:uFillTx/>
                <a:latin typeface="微软雅黑" panose="020B0503020204020204" charset="-122"/>
                <a:ea typeface="微软雅黑" panose="020B0503020204020204" charset="-122"/>
                <a:cs typeface="Times New Roman" panose="02020503050405090304" pitchFamily="18" charset="0"/>
              </a:rPr>
              <a:t>线性范围扩大</a:t>
            </a:r>
            <a:endParaRPr kumimoji="0" lang="zh-CN" altLang="en-US" sz="1200" b="1" i="0" u="none" strike="noStrike" kern="100" cap="none" spc="0" normalizeH="0" baseline="0" noProof="0" dirty="0">
              <a:ln>
                <a:noFill/>
              </a:ln>
              <a:solidFill>
                <a:srgbClr val="FFFFFF"/>
              </a:solidFill>
              <a:effectLst/>
              <a:uLnTx/>
              <a:uFillTx/>
              <a:latin typeface="微软雅黑" panose="020B0503020204020204" charset="-122"/>
              <a:ea typeface="微软雅黑" panose="020B0503020204020204" charset="-122"/>
              <a:cs typeface="Times New Roman" panose="02020503050405090304" pitchFamily="18" charset="0"/>
            </a:endParaRPr>
          </a:p>
        </p:txBody>
      </p:sp>
      <p:sp>
        <p:nvSpPr>
          <p:cNvPr id="110" name="圆角矩形 34"/>
          <p:cNvSpPr/>
          <p:nvPr>
            <p:custDataLst>
              <p:tags r:id="rId26"/>
            </p:custDataLst>
          </p:nvPr>
        </p:nvSpPr>
        <p:spPr>
          <a:xfrm>
            <a:off x="7787640" y="3533140"/>
            <a:ext cx="1281430" cy="243205"/>
          </a:xfrm>
          <a:prstGeom prst="roundRect">
            <a:avLst>
              <a:gd name="adj" fmla="val 50000"/>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fontScale="25000" lnSpcReduction="20000"/>
          </a:bodyPr>
          <a:lstStyle/>
          <a:p>
            <a:pPr marL="338455" marR="0" lvl="0" indent="-234950" algn="ctr" defTabSz="914400" rtl="0" eaLnBrk="0" fontAlgn="auto" latinLnBrk="0" hangingPunct="1">
              <a:lnSpc>
                <a:spcPct val="100000"/>
              </a:lnSpc>
              <a:spcBef>
                <a:spcPts val="900"/>
              </a:spcBef>
              <a:spcAft>
                <a:spcPts val="0"/>
              </a:spcAft>
              <a:buClrTx/>
              <a:buSzTx/>
              <a:buFontTx/>
              <a:buNone/>
              <a:defRPr/>
            </a:pPr>
            <a:endParaRPr kumimoji="0" lang="zh-CN" altLang="en-US" sz="2000" b="1" i="0" u="none" strike="noStrike" kern="100" cap="none" spc="30" normalizeH="0" baseline="0" noProof="0" dirty="0">
              <a:ln>
                <a:noFill/>
              </a:ln>
              <a:solidFill>
                <a:prstClr val="black"/>
              </a:solidFill>
              <a:effectLst/>
              <a:uLnTx/>
              <a:uFillTx/>
              <a:latin typeface="微软雅黑" panose="020B0503020204020204" charset="-122"/>
              <a:ea typeface="微软雅黑" panose="020B0503020204020204" charset="-122"/>
              <a:cs typeface="Times New Roman" panose="02020503050405090304" pitchFamily="18" charset="0"/>
              <a:sym typeface="+mn-ea"/>
            </a:endParaRPr>
          </a:p>
        </p:txBody>
      </p:sp>
      <p:sp>
        <p:nvSpPr>
          <p:cNvPr id="111" name="文本框 110"/>
          <p:cNvSpPr txBox="1"/>
          <p:nvPr>
            <p:custDataLst>
              <p:tags r:id="rId27"/>
            </p:custDataLst>
          </p:nvPr>
        </p:nvSpPr>
        <p:spPr>
          <a:xfrm>
            <a:off x="7520940" y="3515995"/>
            <a:ext cx="1923415" cy="243840"/>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00" cap="none" spc="0" normalizeH="0" baseline="0" noProof="0" dirty="0">
                <a:ln>
                  <a:noFill/>
                </a:ln>
                <a:solidFill>
                  <a:srgbClr val="FFFFFF"/>
                </a:solidFill>
                <a:effectLst/>
                <a:uLnTx/>
                <a:uFillTx/>
                <a:latin typeface="微软雅黑" panose="020B0503020204020204" charset="-122"/>
                <a:ea typeface="微软雅黑" panose="020B0503020204020204" charset="-122"/>
                <a:cs typeface="Times New Roman" panose="02020503050405090304" pitchFamily="18" charset="0"/>
              </a:rPr>
              <a:t>动态范围扩大</a:t>
            </a:r>
            <a:endParaRPr kumimoji="0" lang="zh-CN" altLang="en-US" sz="1200" b="1" i="0" u="none" strike="noStrike" kern="100" cap="none" spc="0" normalizeH="0" baseline="0" noProof="0" dirty="0">
              <a:ln>
                <a:noFill/>
              </a:ln>
              <a:solidFill>
                <a:srgbClr val="FFFFFF"/>
              </a:solidFill>
              <a:effectLst/>
              <a:uLnTx/>
              <a:uFillTx/>
              <a:latin typeface="微软雅黑" panose="020B0503020204020204" charset="-122"/>
              <a:ea typeface="微软雅黑" panose="020B0503020204020204" charset="-122"/>
              <a:cs typeface="Times New Roman" panose="02020503050405090304" pitchFamily="18" charset="0"/>
            </a:endParaRPr>
          </a:p>
        </p:txBody>
      </p:sp>
      <p:pic>
        <p:nvPicPr>
          <p:cNvPr id="137" name="图片 27"/>
          <p:cNvPicPr>
            <a:picLocks noChangeAspect="1"/>
          </p:cNvPicPr>
          <p:nvPr/>
        </p:nvPicPr>
        <p:blipFill>
          <a:blip r:embed="rId28"/>
          <a:stretch>
            <a:fillRect/>
          </a:stretch>
        </p:blipFill>
        <p:spPr>
          <a:xfrm>
            <a:off x="647700" y="3775710"/>
            <a:ext cx="4327525" cy="2832735"/>
          </a:xfrm>
          <a:prstGeom prst="rect">
            <a:avLst/>
          </a:prstGeom>
        </p:spPr>
      </p:pic>
      <p:sp>
        <p:nvSpPr>
          <p:cNvPr id="138" name="圆角矩形 137"/>
          <p:cNvSpPr/>
          <p:nvPr>
            <p:custDataLst>
              <p:tags r:id="rId29"/>
            </p:custDataLst>
          </p:nvPr>
        </p:nvSpPr>
        <p:spPr>
          <a:xfrm>
            <a:off x="1591945" y="3531870"/>
            <a:ext cx="2482215" cy="243840"/>
          </a:xfrm>
          <a:prstGeom prst="roundRect">
            <a:avLst>
              <a:gd name="adj" fmla="val 50000"/>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05EC6"/>
              </a:buClr>
              <a:buSzTx/>
              <a:buFontTx/>
              <a:buNone/>
              <a:defRPr/>
            </a:pPr>
            <a:r>
              <a:rPr kumimoji="0" lang="zh-CN" altLang="en-US" sz="1200" b="1" i="0" u="none" strike="noStrike" kern="100" cap="none" spc="30" normalizeH="0" baseline="0" noProof="0" dirty="0">
                <a:ln>
                  <a:noFill/>
                </a:ln>
                <a:solidFill>
                  <a:srgbClr val="FFFFFF"/>
                </a:solidFill>
                <a:effectLst/>
                <a:uLnTx/>
                <a:uFillTx/>
                <a:latin typeface="微软雅黑" panose="020B0503020204020204" charset="-122"/>
                <a:ea typeface="微软雅黑" panose="020B0503020204020204" charset="-122"/>
                <a:cs typeface="Times New Roman" panose="02020503050405090304" pitchFamily="18" charset="0"/>
                <a:sym typeface="+mn-ea"/>
              </a:rPr>
              <a:t>信号重构与恢复</a:t>
            </a:r>
            <a:endParaRPr kumimoji="0" lang="zh-CN" altLang="en-US" sz="1200" b="1" i="0" u="none" strike="noStrike" kern="100" cap="none" spc="30" normalizeH="0" baseline="0" noProof="0" dirty="0">
              <a:ln>
                <a:noFill/>
              </a:ln>
              <a:solidFill>
                <a:srgbClr val="FFFFFF"/>
              </a:solidFill>
              <a:effectLst/>
              <a:uLnTx/>
              <a:uFillTx/>
              <a:latin typeface="微软雅黑" panose="020B0503020204020204" charset="-122"/>
              <a:ea typeface="微软雅黑" panose="020B0503020204020204" charset="-122"/>
              <a:cs typeface="Times New Roman" panose="02020503050405090304" pitchFamily="18" charset="0"/>
              <a:sym typeface="+mn-ea"/>
            </a:endParaRPr>
          </a:p>
        </p:txBody>
      </p:sp>
      <p:sp>
        <p:nvSpPr>
          <p:cNvPr id="143" name="矩形 142"/>
          <p:cNvSpPr/>
          <p:nvPr/>
        </p:nvSpPr>
        <p:spPr>
          <a:xfrm>
            <a:off x="1219200" y="3069590"/>
            <a:ext cx="3228340" cy="359410"/>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rPr>
              <a:t>超宽带稀疏采样信号快速重构技术</a:t>
            </a:r>
            <a:endParaRPr kumimoji="0" lang="zh-CN" altLang="en-US" sz="14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endParaRPr>
          </a:p>
        </p:txBody>
      </p:sp>
      <p:sp>
        <p:nvSpPr>
          <p:cNvPr id="144" name="矩形 143"/>
          <p:cNvSpPr/>
          <p:nvPr/>
        </p:nvSpPr>
        <p:spPr>
          <a:xfrm>
            <a:off x="7731760" y="3069590"/>
            <a:ext cx="3228340" cy="359410"/>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rPr>
              <a:t>超宽带超线性超平坦技术</a:t>
            </a:r>
            <a:endParaRPr kumimoji="0" lang="zh-CN" altLang="en-US" sz="14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endParaRPr>
          </a:p>
        </p:txBody>
      </p:sp>
      <p:sp>
        <p:nvSpPr>
          <p:cNvPr id="145" name="左弧形箭头 144"/>
          <p:cNvSpPr/>
          <p:nvPr/>
        </p:nvSpPr>
        <p:spPr>
          <a:xfrm>
            <a:off x="6233795" y="2529840"/>
            <a:ext cx="889000" cy="789305"/>
          </a:xfrm>
          <a:prstGeom prst="curved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6" name="右弧形箭头 145"/>
          <p:cNvSpPr/>
          <p:nvPr/>
        </p:nvSpPr>
        <p:spPr>
          <a:xfrm>
            <a:off x="4863465" y="2578735"/>
            <a:ext cx="928370" cy="744855"/>
          </a:xfrm>
          <a:prstGeom prst="curved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8" name="左箭头 147"/>
          <p:cNvSpPr/>
          <p:nvPr/>
        </p:nvSpPr>
        <p:spPr>
          <a:xfrm flipH="1">
            <a:off x="5016500" y="5001895"/>
            <a:ext cx="1311910" cy="29908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cs"/>
            </a:endParaRPr>
          </a:p>
        </p:txBody>
      </p:sp>
      <p:cxnSp>
        <p:nvCxnSpPr>
          <p:cNvPr id="58" name="直接连接符 57"/>
          <p:cNvCxnSpPr/>
          <p:nvPr>
            <p:custDataLst>
              <p:tags r:id="rId30"/>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Tree>
    <p:custDataLst>
      <p:tags r:id="rId3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37.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9.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TYPE" val="a"/>
  <p:tag name="KSO_WM_UNIT_INDEX" val="1"/>
  <p:tag name="KSO_WM_BEAUTIFY_FLAG" val="#wm#"/>
  <p:tag name="KSO_WM_TAG_VERSION" val="3.0"/>
  <p:tag name="KSO_WM_UNIT_ISCONTENTSTITLE" val="1"/>
  <p:tag name="KSO_WM_DIAGRAM_GROUP_CODE" val="l1-1"/>
  <p:tag name="KSO_WM_DIAGRAM_COLOR_TRICK" val="1"/>
  <p:tag name="KSO_WM_DIAGRAM_COLOR_TEXT_CAN_REMOVE" val="n"/>
  <p:tag name="KSO_WM_UNIT_ID" val="custom20236787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787"/>
  <p:tag name="KSO_WM_TEMPLATE_CATEGORY" val="custom"/>
  <p:tag name="KSO_WM_UNIT_PRESET_TEXT_INDEX" val="0"/>
  <p:tag name="KSO_WM_UNIT_PRESET_TEXT_LEN" val="0"/>
  <p:tag name="KSO_WM_UNIT_TEXT_FILL_FORE_SCHEMECOLOR_INDEX" val="5"/>
  <p:tag name="KSO_WM_UNIT_USESOURCEFORMAT_APPLY" val="1"/>
</p:tagLst>
</file>

<file path=ppt/tags/tag201.xml><?xml version="1.0" encoding="utf-8"?>
<p:tagLst xmlns:p="http://schemas.openxmlformats.org/presentationml/2006/main">
  <p:tag name="KSO_WM_UNIT_TYPE" val="i"/>
  <p:tag name="KSO_WM_UNIT_INDEX" val="1"/>
  <p:tag name="KSO_WM_BEAUTIFY_FLAG" val="#wm#"/>
  <p:tag name="KSO_WM_TAG_VERSION" val="3.0"/>
  <p:tag name="KSO_WM_DIAGRAM_GROUP_CODE" val="l1-1"/>
  <p:tag name="KSO_WM_DIAGRAM_COLOR_TRICK" val="1"/>
  <p:tag name="KSO_WM_DIAGRAM_COLOR_TEXT_CAN_REMOVE" val="n"/>
  <p:tag name="KSO_WM_UNIT_ID" val="custom20236787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787"/>
  <p:tag name="KSO_WM_TEMPLATE_CATEGORY" val="custom"/>
  <p:tag name="KSO_WM_UNIT_FILL_FORE_SCHEMECOLOR_INDEX" val="5"/>
  <p:tag name="KSO_WM_UNIT_FILL_TYPE" val="1"/>
  <p:tag name="KSO_WM_UNIT_TEXT_FILL_FORE_SCHEMECOLOR_INDEX" val="2"/>
  <p:tag name="KSO_WM_UNIT_TEXT_FILL_TYPE" val="1"/>
  <p:tag name="KSO_WM_UNIT_USESOURCEFORMAT_APPLY" val="1"/>
</p:tagLst>
</file>

<file path=ppt/tags/tag202.xml><?xml version="1.0" encoding="utf-8"?>
<p:tagLst xmlns:p="http://schemas.openxmlformats.org/presentationml/2006/main">
  <p:tag name="KSO_WM_UNIT_TYPE" val="l_h_i"/>
  <p:tag name="KSO_WM_UNIT_SUBTYPE" val="d"/>
  <p:tag name="KSO_WM_UNIT_INDEX" val="1_1_2"/>
  <p:tag name="KSO_WM_TAG_VERSION" val="3.0"/>
  <p:tag name="KSO_WM_DIAGRAM_VERSION" val="3"/>
  <p:tag name="KSO_WM_DIAGRAM_GROUP_CODE" val="l1-1"/>
  <p:tag name="KSO_WM_DIAGRAM_COLOR_TRICK" val="1"/>
  <p:tag name="KSO_WM_DIAGRAM_COLOR_TEXT_CAN_REMOVE" val="n"/>
  <p:tag name="KSO_WM_UNIT_ID" val="custom20236787_6*l_h_i*1_1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gradient&quot;:[{&quot;brightness&quot;:0,&quot;colorType&quot;:1,&quot;foreColorIndex&quot;:6,&quot;pos&quot;:0,&quot;transparency&quot;:0},{&quot;brightness&quot;:0,&quot;colorType&quot;:1,&quot;foreColorIndex&quot;:5,&quot;pos&quot;:0.57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203.xml><?xml version="1.0" encoding="utf-8"?>
<p:tagLst xmlns:p="http://schemas.openxmlformats.org/presentationml/2006/main">
  <p:tag name="KSO_WM_UNIT_TYPE" val="l_h_f"/>
  <p:tag name="KSO_WM_UNIT_INDEX" val="1_1_1"/>
  <p:tag name="KSO_WM_TAG_VERSION" val="3.0"/>
  <p:tag name="KSO_WM_DIAGRAM_VERSION" val="3"/>
  <p:tag name="KSO_WM_DIAGRAM_GROUP_CODE" val="l1-1"/>
  <p:tag name="KSO_WM_DIAGRAM_COLOR_TRICK" val="1"/>
  <p:tag name="KSO_WM_DIAGRAM_COLOR_TEXT_CAN_REMOVE" val="n"/>
  <p:tag name="KSO_WM_UNIT_ID" val="custom20236787_6*l_h_f*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UNIT_SUBTYPE" val="a"/>
  <p:tag name="KSO_WM_UNIT_PRESET_TEXT" val="单击添加目录项标题"/>
  <p:tag name="KSO_WM_UNIT_TEXT_TYPE" val="1"/>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204.xml><?xml version="1.0" encoding="utf-8"?>
<p:tagLst xmlns:p="http://schemas.openxmlformats.org/presentationml/2006/main">
  <p:tag name="KSO_WM_UNIT_TYPE" val="l_h_i"/>
  <p:tag name="KSO_WM_UNIT_SUBTYPE" val="d"/>
  <p:tag name="KSO_WM_UNIT_INDEX" val="1_2_2"/>
  <p:tag name="KSO_WM_TAG_VERSION" val="3.0"/>
  <p:tag name="KSO_WM_DIAGRAM_VERSION" val="3"/>
  <p:tag name="KSO_WM_DIAGRAM_GROUP_CODE" val="l1-1"/>
  <p:tag name="KSO_WM_DIAGRAM_COLOR_TRICK" val="1"/>
  <p:tag name="KSO_WM_DIAGRAM_COLOR_TEXT_CAN_REMOVE" val="n"/>
  <p:tag name="KSO_WM_UNIT_ID" val="custom20236787_6*l_h_i*1_2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gradient&quot;:[{&quot;brightness&quot;:0,&quot;colorType&quot;:1,&quot;foreColorIndex&quot;:6,&quot;pos&quot;:0,&quot;transparency&quot;:0},{&quot;brightness&quot;:0,&quot;colorType&quot;:1,&quot;foreColorIndex&quot;:5,&quot;pos&quot;:0.57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205.xml><?xml version="1.0" encoding="utf-8"?>
<p:tagLst xmlns:p="http://schemas.openxmlformats.org/presentationml/2006/main">
  <p:tag name="KSO_WM_UNIT_TYPE" val="l_h_f"/>
  <p:tag name="KSO_WM_UNIT_INDEX" val="1_2_1"/>
  <p:tag name="KSO_WM_TAG_VERSION" val="3.0"/>
  <p:tag name="KSO_WM_DIAGRAM_VERSION" val="3"/>
  <p:tag name="KSO_WM_DIAGRAM_GROUP_CODE" val="l1-1"/>
  <p:tag name="KSO_WM_DIAGRAM_COLOR_TRICK" val="1"/>
  <p:tag name="KSO_WM_DIAGRAM_COLOR_TEXT_CAN_REMOVE" val="n"/>
  <p:tag name="KSO_WM_UNIT_ID" val="custom20236787_6*l_h_f*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UNIT_SUBTYPE" val="a"/>
  <p:tag name="KSO_WM_UNIT_PRESET_TEXT" val="单击添加目录项标题"/>
  <p:tag name="KSO_WM_UNIT_TEXT_TYPE" val="1"/>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206.xml><?xml version="1.0" encoding="utf-8"?>
<p:tagLst xmlns:p="http://schemas.openxmlformats.org/presentationml/2006/main">
  <p:tag name="KSO_WM_UNIT_TYPE" val="l_h_i"/>
  <p:tag name="KSO_WM_UNIT_SUBTYPE" val="d"/>
  <p:tag name="KSO_WM_UNIT_INDEX" val="1_3_2"/>
  <p:tag name="KSO_WM_TAG_VERSION" val="3.0"/>
  <p:tag name="KSO_WM_DIAGRAM_VERSION" val="3"/>
  <p:tag name="KSO_WM_DIAGRAM_GROUP_CODE" val="l1-1"/>
  <p:tag name="KSO_WM_DIAGRAM_COLOR_TRICK" val="1"/>
  <p:tag name="KSO_WM_DIAGRAM_COLOR_TEXT_CAN_REMOVE" val="n"/>
  <p:tag name="KSO_WM_UNIT_ID" val="custom20236787_6*l_h_i*1_3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gradient&quot;:[{&quot;brightness&quot;:0,&quot;colorType&quot;:1,&quot;foreColorIndex&quot;:6,&quot;pos&quot;:0,&quot;transparency&quot;:0},{&quot;brightness&quot;:0,&quot;colorType&quot;:1,&quot;foreColorIndex&quot;:5,&quot;pos&quot;:0.57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207.xml><?xml version="1.0" encoding="utf-8"?>
<p:tagLst xmlns:p="http://schemas.openxmlformats.org/presentationml/2006/main">
  <p:tag name="KSO_WM_UNIT_TYPE" val="l_h_f"/>
  <p:tag name="KSO_WM_UNIT_INDEX" val="1_3_1"/>
  <p:tag name="KSO_WM_TAG_VERSION" val="3.0"/>
  <p:tag name="KSO_WM_DIAGRAM_VERSION" val="3"/>
  <p:tag name="KSO_WM_DIAGRAM_GROUP_CODE" val="l1-1"/>
  <p:tag name="KSO_WM_DIAGRAM_COLOR_TRICK" val="1"/>
  <p:tag name="KSO_WM_DIAGRAM_COLOR_TEXT_CAN_REMOVE" val="n"/>
  <p:tag name="KSO_WM_UNIT_ID" val="custom20236787_6*l_h_f*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UNIT_SUBTYPE" val="a"/>
  <p:tag name="KSO_WM_UNIT_PRESET_TEXT" val="单击添加目录项标题"/>
  <p:tag name="KSO_WM_UNIT_TEXT_TYPE" val="1"/>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208.xml><?xml version="1.0" encoding="utf-8"?>
<p:tagLst xmlns:p="http://schemas.openxmlformats.org/presentationml/2006/main">
  <p:tag name="KSO_WM_UNIT_TYPE" val="l_h_i"/>
  <p:tag name="KSO_WM_UNIT_SUBTYPE" val="d"/>
  <p:tag name="KSO_WM_UNIT_INDEX" val="1_4_2"/>
  <p:tag name="KSO_WM_TAG_VERSION" val="3.0"/>
  <p:tag name="KSO_WM_DIAGRAM_VERSION" val="3"/>
  <p:tag name="KSO_WM_DIAGRAM_GROUP_CODE" val="l1-1"/>
  <p:tag name="KSO_WM_DIAGRAM_COLOR_TRICK" val="1"/>
  <p:tag name="KSO_WM_DIAGRAM_COLOR_TEXT_CAN_REMOVE" val="n"/>
  <p:tag name="KSO_WM_UNIT_ID" val="custom20236787_6*l_h_i*1_4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gradient&quot;:[{&quot;brightness&quot;:0,&quot;colorType&quot;:1,&quot;foreColorIndex&quot;:6,&quot;pos&quot;:0,&quot;transparency&quot;:0},{&quot;brightness&quot;:0,&quot;colorType&quot;:1,&quot;foreColorIndex&quot;:5,&quot;pos&quot;:0.57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209.xml><?xml version="1.0" encoding="utf-8"?>
<p:tagLst xmlns:p="http://schemas.openxmlformats.org/presentationml/2006/main">
  <p:tag name="KSO_WM_UNIT_TYPE" val="l_h_f"/>
  <p:tag name="KSO_WM_UNIT_INDEX" val="1_5_1"/>
  <p:tag name="KSO_WM_TAG_VERSION" val="3.0"/>
  <p:tag name="KSO_WM_DIAGRAM_VERSION" val="3"/>
  <p:tag name="KSO_WM_DIAGRAM_GROUP_CODE" val="l1-1"/>
  <p:tag name="KSO_WM_DIAGRAM_COLOR_TRICK" val="1"/>
  <p:tag name="KSO_WM_DIAGRAM_COLOR_TEXT_CAN_REMOVE" val="n"/>
  <p:tag name="KSO_WM_UNIT_ID" val="custom20236787_6*l_h_f*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UNIT_SUBTYPE" val="a"/>
  <p:tag name="KSO_WM_UNIT_PRESET_TEXT" val="单击添加目录项标题"/>
  <p:tag name="KSO_WM_UNIT_TEXT_TYPE" val="1"/>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20236787"/>
  <p:tag name="KSO_WM_TEMPLATE_CATEGORY" val="custom"/>
  <p:tag name="KSO_WM_SLIDE_INDEX" val="4"/>
  <p:tag name="KSO_WM_SLIDE_ID" val="custom20236787_4"/>
  <p:tag name="KSO_WM_TEMPLATE_MASTER_TYPE" val="0"/>
  <p:tag name="KSO_WM_SLIDE_LAYOUT" val="a_l"/>
  <p:tag name="KSO_WM_SLIDE_LAYOUT_CNT" val="1_1"/>
  <p:tag name="KSO_WM_SLIDE_DIAGTYPE" val="l"/>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17.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18.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19.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22.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23.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24.xml><?xml version="1.0" encoding="utf-8"?>
<p:tagLst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15&quot;,&quot;maxSize&quot;:{&quot;size1&quot;:22.2},&quot;minSize&quot;:{&quot;size1&quot;:13.5},&quot;normalSize&quot;:{&quot;size1&quot;:13.5},&quot;subLayout&quot;:[{&quot;id&quot;:&quot;2024-10-28T11:20:15&quot;,&quot;margin&quot;:{&quot;bottom&quot;:0.025999998673796654,&quot;left&quot;:2.117000102996826,&quot;right&quot;:1.2699999809265137,&quot;top&quot;:0.4230000376701355},&quot;type&quot;:0},{&quot;id&quot;:&quot;2024-10-28T11:20:15&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225.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226.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227.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9.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31.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32.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5.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36.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23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8.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2.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44.xml><?xml version="1.0" encoding="utf-8"?>
<p:tagLst xmlns:p="http://schemas.openxmlformats.org/presentationml/2006/main">
  <p:tag name="KSO_WM_BEAUTIFY_FLAG" val="#wm#"/>
  <p:tag name="KSO_WM_TEMPLATE_CATEGORY" val="diagram"/>
  <p:tag name="KSO_WM_TEMPLATE_INDEX" val="20220059"/>
  <p:tag name="RESOURCE_RECORD_KEY" val="{&quot;10&quot;:[50044142],&quot;65&quot;:[20220059]}"/>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8.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249.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251.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52.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53.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55.xml><?xml version="1.0" encoding="utf-8"?>
<p:tagLst xmlns:p="http://schemas.openxmlformats.org/presentationml/2006/main">
  <p:tag name="KSO_WM_BEAUTIFY_FLAG" val="#wm#"/>
  <p:tag name="KSO_WM_TEMPLATE_CATEGORY" val="diagram"/>
  <p:tag name="KSO_WM_TEMPLATE_INDEX" val="20220059"/>
  <p:tag name="RESOURCE_RECORD_KEY" val="{&quot;10&quot;:[3637366],&quot;65&quot;:[20220059]}"/>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57.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258.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5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261.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3.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264.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6.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267.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wm#"/>
  <p:tag name="KSO_WM_TEMPLATE_CATEGORY" val="diagram"/>
  <p:tag name="KSO_WM_TEMPLATE_INDEX" val="20220059"/>
  <p:tag name="RESOURCE_RECORD_KEY" val="{&quot;10&quot;:[3637366],&quot;65&quot;:[20220059]}"/>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73.xml><?xml version="1.0" encoding="utf-8"?>
<p:tagLst xmlns:p="http://schemas.openxmlformats.org/presentationml/2006/main">
  <p:tag name="KSO_WM_UNIT_SMARTLAYOUT_COMPRESS_INFO" val="{&#10;    &quot;id&quot;: &quot;2024-10-28T11:20:15&quot;&#10;}&#1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0"/>
  <p:tag name="KSO_WM_UNIT_TEXT_FILL_TYPE" val="1"/>
</p:tagLst>
</file>

<file path=ppt/tags/tag274.xml><?xml version="1.0" encoding="utf-8"?>
<p:tagLst xmlns:p="http://schemas.openxmlformats.org/presentationml/2006/main">
  <p:tag name="KSO_WM_UNIT_SMARTLAYOUT_COMPRESS_INFO" val="{&#10;    &quot;id&quot;: &quot;2024-10-28T11:20:15&quot;&#10;}&#1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0"/>
  <p:tag name="KSO_WM_UNIT_TEXT_FILL_TYPE" val="1"/>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96.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297.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301.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3.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304.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05.xml><?xml version="1.0" encoding="utf-8"?>
<p:tagLst xmlns:p="http://schemas.openxmlformats.org/presentationml/2006/main">
  <p:tag name="KSO_WM_BEAUTIFY_FLAG" val="#wm#"/>
  <p:tag name="KSO_WM_TEMPLATE_CATEGORY" val="diagram"/>
  <p:tag name="KSO_WM_TEMPLATE_INDEX" val="20220059"/>
  <p:tag name="RESOURCE_RECORD_KEY" val="{&quot;10&quot;:[3637366],&quot;65&quot;:[20220059]}"/>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08.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311.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312.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4.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315.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7.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318.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15&quot;,&quot;maxSize&quot;:{&quot;size1&quot;:22.2},&quot;minSize&quot;:{&quot;size1&quot;:13.5},&quot;normalSize&quot;:{&quot;size1&quot;:13.5},&quot;subLayout&quot;:[{&quot;id&quot;:&quot;2024-10-28T11:20:15&quot;,&quot;margin&quot;:{&quot;bottom&quot;:0.025999998673796654,&quot;left&quot;:2.117000102996826,&quot;right&quot;:1.2699999809265137,&quot;top&quot;:0.4230000376701355},&quot;type&quot;:0},{&quot;id&quot;:&quot;2024-10-28T11:20:15&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321.xml><?xml version="1.0" encoding="utf-8"?>
<p:tagLst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32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323.xml><?xml version="1.0" encoding="utf-8"?>
<p:tagLst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32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25.xml><?xml version="1.0" encoding="utf-8"?>
<p:tagLst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32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27.xml><?xml version="1.0" encoding="utf-8"?>
<p:tagLst xmlns:p="http://schemas.openxmlformats.org/presentationml/2006/main">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2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31.xml><?xml version="1.0" encoding="utf-8"?>
<p:tagLst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33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333.xml><?xml version="1.0" encoding="utf-8"?>
<p:tagLst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23&quot;,&quot;maxSize&quot;:{&quot;size1&quot;:22.2},&quot;minSize&quot;:{&quot;size1&quot;:13.5},&quot;normalSize&quot;:{&quot;size1&quot;:13.5},&quot;subLayout&quot;:[{&quot;id&quot;:&quot;2024-10-28T11:20:23&quot;,&quot;margin&quot;:{&quot;bottom&quot;:0.025999998673796654,&quot;left&quot;:2.117000102996826,&quot;right&quot;:1.2699999809265137,&quot;top&quot;:0.4230000376701355},&quot;type&quot;:0},{&quot;id&quot;:&quot;2024-10-28T11:20:23&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334.xml><?xml version="1.0" encoding="utf-8"?>
<p:tagLst xmlns:p="http://schemas.openxmlformats.org/presentationml/2006/main">
  <p:tag name="TABLE_ENDDRAG_ORIGIN_RECT" val="791*432"/>
  <p:tag name="TABLE_ENDDRAG_RECT" val="32*75*791*432"/>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338.xml><?xml version="1.0" encoding="utf-8"?>
<p:tagLst xmlns:p="http://schemas.openxmlformats.org/presentationml/2006/main">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39.xml><?xml version="1.0" encoding="utf-8"?>
<p:tagLst xmlns:p="http://schemas.openxmlformats.org/presentationml/2006/main">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UNIT_LINE_FORE_SCHEMECOLOR_INDEX_BRIGHTNESS" val="0.9"/>
  <p:tag name="KSO_WM_UNIT_LINE_FORE_SCHEMECOLOR_INDEX" val="15"/>
  <p:tag name="KSO_WM_UNIT_LINE_FILL_TYPE" val="2"/>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46.xml><?xml version="1.0" encoding="utf-8"?>
<p:tagLst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47.xml><?xml version="1.0" encoding="utf-8"?>
<p:tagLst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48.xml><?xml version="1.0" encoding="utf-8"?>
<p:tagLst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49.xml><?xml version="1.0" encoding="utf-8"?>
<p:tagLst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51.xml><?xml version="1.0" encoding="utf-8"?>
<p:tagLst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17&quot;,&quot;maxSize&quot;:{&quot;size1&quot;:22.2},&quot;minSize&quot;:{&quot;size1&quot;:13.5},&quot;normalSize&quot;:{&quot;size1&quot;:13.5},&quot;subLayout&quot;:[{&quot;id&quot;:&quot;2024-10-28T11:20:17&quot;,&quot;margin&quot;:{&quot;bottom&quot;:0.025999998673796654,&quot;left&quot;:2.117000102996826,&quot;right&quot;:1.2699999809265137,&quot;top&quot;:0.4230000376701355},&quot;type&quot;:0},{&quot;id&quot;:&quot;2024-10-28T11:20:17&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61.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62.xml><?xml version="1.0" encoding="utf-8"?>
<p:tagLst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63.xml><?xml version="1.0" encoding="utf-8"?>
<p:tagLst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21&quot;,&quot;maxSize&quot;:{&quot;size1&quot;:22.2},&quot;minSize&quot;:{&quot;size1&quot;:13.5},&quot;normalSize&quot;:{&quot;size1&quot;:13.5},&quot;subLayout&quot;:[{&quot;id&quot;:&quot;2024-10-28T11:20:21&quot;,&quot;margin&quot;:{&quot;bottom&quot;:0.025999998673796654,&quot;left&quot;:2.117000102996826,&quot;right&quot;:1.2699999809265137,&quot;top&quot;:0.4230000376701355},&quot;type&quot;:0},{&quot;id&quot;:&quot;2024-10-28T11:20:21&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54_9*a*1"/>
  <p:tag name="KSO_WM_TEMPLATE_CATEGORY" val="custom"/>
  <p:tag name="KSO_WM_TEMPLATE_INDEX" val="20233354"/>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Lst>
</file>

<file path=ppt/tags/tag365.xml><?xml version="1.0" encoding="utf-8"?>
<p:tagLst xmlns:p="http://schemas.openxmlformats.org/presentationml/2006/main">
  <p:tag name="KSO_WM_SLIDE_ID" val="custom20233354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3354"/>
  <p:tag name="KSO_WM_SLIDE_TYPE" val="endPage"/>
  <p:tag name="KSO_WM_SLIDE_SUBTYPE" val="pureTxt"/>
  <p:tag name="KSO_WM_SLIDE_LAYOUT" val="a_f"/>
  <p:tag name="KSO_WM_SLIDE_LAYOUT_CNT" val="1_1"/>
</p:tagLst>
</file>

<file path=ppt/tags/tag366.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COMMONDATA" val="eyJoZGlkIjoiMjAwMmM4MjgyZWNkMzMwNWVhMGM0NjU1YWJkMDk2MzIifQ=="/>
  <p:tag name="RESOURCE_RECORD_KEY" val="{&quot;65&quot;:[20220059],&quot;70&quot;:[3320069,3320073,3314651]}"/>
  <p:tag name="commondata" val="eyJoZGlkIjoiYTY4ZTQyMzY5YmJjOWIwOTQ1OWUyYTU1NTk0NTM4MjkifQ=="/>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BEAUTIFY_FLAG" val="#wm#"/>
  <p:tag name="KSO_WM_UNIT_TYPE" val="i"/>
  <p:tag name="KSO_WM_UNIT_INDEX" val="5"/>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8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VALUE" val="160"/>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4755</Words>
  <Application>WPS 演示</Application>
  <PresentationFormat>宽屏</PresentationFormat>
  <Paragraphs>1162</Paragraphs>
  <Slides>27</Slides>
  <Notes>17</Notes>
  <HiddenSlides>0</HiddenSlides>
  <MMClips>0</MMClips>
  <ScaleCrop>false</ScaleCrop>
  <HeadingPairs>
    <vt:vector size="8" baseType="variant">
      <vt:variant>
        <vt:lpstr>已用的字体</vt:lpstr>
      </vt:variant>
      <vt:variant>
        <vt:i4>32</vt:i4>
      </vt:variant>
      <vt:variant>
        <vt:lpstr>主题</vt:lpstr>
      </vt:variant>
      <vt:variant>
        <vt:i4>4</vt:i4>
      </vt:variant>
      <vt:variant>
        <vt:lpstr>嵌入 OLE 服务器</vt:lpstr>
      </vt:variant>
      <vt:variant>
        <vt:i4>1</vt:i4>
      </vt:variant>
      <vt:variant>
        <vt:lpstr>幻灯片标题</vt:lpstr>
      </vt:variant>
      <vt:variant>
        <vt:i4>27</vt:i4>
      </vt:variant>
    </vt:vector>
  </HeadingPairs>
  <TitlesOfParts>
    <vt:vector size="64" baseType="lpstr">
      <vt:lpstr>Arial</vt:lpstr>
      <vt:lpstr>宋体</vt:lpstr>
      <vt:lpstr>Wingdings</vt:lpstr>
      <vt:lpstr>Wingdings</vt:lpstr>
      <vt:lpstr>FN Mizan Netrokona Unicode</vt:lpstr>
      <vt:lpstr>苹方-简</vt:lpstr>
      <vt:lpstr>微软雅黑</vt:lpstr>
      <vt:lpstr>汉仪旗黑</vt:lpstr>
      <vt:lpstr>Times New Roman</vt:lpstr>
      <vt:lpstr>仿宋_GB2312</vt:lpstr>
      <vt:lpstr>方正仿宋_GBK</vt:lpstr>
      <vt:lpstr>楷体</vt:lpstr>
      <vt:lpstr>汉仪楷体KW</vt:lpstr>
      <vt:lpstr>Arial</vt:lpstr>
      <vt:lpstr>微软雅黑</vt:lpstr>
      <vt:lpstr>Cambria Math</vt:lpstr>
      <vt:lpstr>MS Mincho</vt:lpstr>
      <vt:lpstr>宋体</vt:lpstr>
      <vt:lpstr>Arial Unicode MS</vt:lpstr>
      <vt:lpstr>等线</vt:lpstr>
      <vt:lpstr>汉仪中等线KW</vt:lpstr>
      <vt:lpstr>等线</vt:lpstr>
      <vt:lpstr>Calibri</vt:lpstr>
      <vt:lpstr>汉仪书宋二KW</vt:lpstr>
      <vt:lpstr>CIDFont</vt:lpstr>
      <vt:lpstr>Thonburi</vt:lpstr>
      <vt:lpstr>Kingsoft Math</vt:lpstr>
      <vt:lpstr>DejaVu Math TeX Gyre</vt:lpstr>
      <vt:lpstr>Helvetica Neue</vt:lpstr>
      <vt:lpstr>微软雅黑</vt:lpstr>
      <vt:lpstr>Hiragino Sans</vt:lpstr>
      <vt:lpstr>MiSans Bold</vt:lpstr>
      <vt:lpstr>Office 主题​​</vt:lpstr>
      <vt:lpstr>自定义设计方案</vt:lpstr>
      <vt:lpstr>1_Office 主题​​</vt:lpstr>
      <vt:lpstr>WPS</vt:lpstr>
      <vt:lpstr>Visio.Drawing.15</vt:lpstr>
      <vt:lpstr>XB动态环境敏捷嗅测认知与对抗技术</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感谢指导</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吴伯涛</cp:lastModifiedBy>
  <cp:revision>1234</cp:revision>
  <dcterms:created xsi:type="dcterms:W3CDTF">2025-05-22T03:46:21Z</dcterms:created>
  <dcterms:modified xsi:type="dcterms:W3CDTF">2025-05-22T03:46:21Z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C0C22EBFB433481D99EB2F9633AB6FC8_13</vt:lpwstr>
  </property>
  <property fmtid="{D5CDD505-2E9C-101B-9397-08002B2CF9AE}" pid="12" name="KSOProductBuildVer">
    <vt:lpwstr>2052-6.12.1.8902</vt:lpwstr>
  </property>
</Properties>
</file>